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EDBE79B-F194-486B-9A69-3058E26B8548}" type="datetimeFigureOut">
              <a:rPr lang="en-US" smtClean="0"/>
              <a:t>9/12/2012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48BC09-7CE7-4C7C-AD4B-DAD23BF4617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DBE79B-F194-486B-9A69-3058E26B8548}"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8BC09-7CE7-4C7C-AD4B-DAD23BF461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E48BC09-7CE7-4C7C-AD4B-DAD23BF4617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DBE79B-F194-486B-9A69-3058E26B8548}"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DBE79B-F194-486B-9A69-3058E26B8548}"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E48BC09-7CE7-4C7C-AD4B-DAD23BF4617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EDBE79B-F194-486B-9A69-3058E26B8548}" type="datetimeFigureOut">
              <a:rPr lang="en-US" smtClean="0"/>
              <a:t>9/12/2012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E48BC09-7CE7-4C7C-AD4B-DAD23BF4617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EDBE79B-F194-486B-9A69-3058E26B8548}"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48BC09-7CE7-4C7C-AD4B-DAD23BF4617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EDBE79B-F194-486B-9A69-3058E26B8548}" type="datetimeFigureOut">
              <a:rPr lang="en-US" smtClean="0"/>
              <a:t>9/12/2012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E48BC09-7CE7-4C7C-AD4B-DAD23BF4617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DBE79B-F194-486B-9A69-3058E26B8548}" type="datetimeFigureOut">
              <a:rPr lang="en-US" smtClean="0"/>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E48BC09-7CE7-4C7C-AD4B-DAD23BF461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EDBE79B-F194-486B-9A69-3058E26B8548}" type="datetimeFigureOut">
              <a:rPr lang="en-US" smtClean="0"/>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E48BC09-7CE7-4C7C-AD4B-DAD23BF461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E48BC09-7CE7-4C7C-AD4B-DAD23BF4617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EDBE79B-F194-486B-9A69-3058E26B8548}" type="datetimeFigureOut">
              <a:rPr lang="en-US" smtClean="0"/>
              <a:t>9/12/2012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E48BC09-7CE7-4C7C-AD4B-DAD23BF4617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EDBE79B-F194-486B-9A69-3058E26B8548}" type="datetimeFigureOut">
              <a:rPr lang="en-US" smtClean="0"/>
              <a:t>9/12/2012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EDBE79B-F194-486B-9A69-3058E26B8548}" type="datetimeFigureOut">
              <a:rPr lang="en-US" smtClean="0"/>
              <a:t>9/12/2012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E48BC09-7CE7-4C7C-AD4B-DAD23BF4617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rsgreblosclass.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6513439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800931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1025" name="Rectangle 1"/>
          <p:cNvSpPr>
            <a:spLocks noChangeArrowheads="1"/>
          </p:cNvSpPr>
          <p:nvPr/>
        </p:nvSpPr>
        <p:spPr bwMode="auto">
          <a:xfrm>
            <a:off x="152400" y="1272778"/>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7.</a:t>
            </a:r>
            <a:r>
              <a:rPr kumimoji="0" lang="en-US" sz="24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Food/Drink:</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ALL classes may have bottled water only</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First period may finish eating their school-provided breakfast during the first 5 minutes of class (DO NOT MAKE ANY FOOD MESSES.  One person can ruin it for the rest of the breakfast eaters: If having food in the classroom becomes an issue at any point during the year, the entire class loses that privilege). </a:t>
            </a:r>
            <a:endParaRPr kumimoji="0" lang="en-US" sz="2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8. Electronic Devices: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There is a ZERO Tolerance Electronic Devices Policy at Glencoe. There are absolutely NO CELL PHONES and NO ELECTRONIC DEVICES </a:t>
            </a:r>
            <a:r>
              <a:rPr kumimoji="0" lang="en-US" sz="2200" b="0" i="0" u="sng" strike="noStrike" cap="none" normalizeH="0" baseline="0" dirty="0" smtClean="0">
                <a:ln>
                  <a:noFill/>
                </a:ln>
                <a:solidFill>
                  <a:schemeClr val="tx1"/>
                </a:solidFill>
                <a:effectLst/>
                <a:latin typeface="+mj-lt"/>
                <a:ea typeface="Times New Roman" pitchFamily="18" charset="0"/>
                <a:cs typeface="Arial" pitchFamily="34" charset="0"/>
              </a:rPr>
              <a:t>of any kind</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 allowed in Glencoe’s classrooms.  If I see any electronic device, it is MINE and we will negotiate the terms of its return.  On your, second offense: the device will be sent to the office for pick-up from an administrator. Third offense: The device will be sent to the office for pick-up by a parent or guardian from administration. These devices are prohibited simply because they interfere with the teaching and learning process of this class. </a:t>
            </a:r>
            <a:endParaRPr kumimoji="0" lang="en-US" sz="22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56832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152400" y="1295400"/>
            <a:ext cx="8839200" cy="5410200"/>
          </a:xfrm>
        </p:spPr>
        <p:txBody>
          <a:bodyPr>
            <a:noAutofit/>
          </a:bodyPr>
          <a:lstStyle/>
          <a:p>
            <a:pPr lvl="0">
              <a:buNone/>
            </a:pPr>
            <a:r>
              <a:rPr lang="en-US" sz="1800" b="1" dirty="0" smtClean="0"/>
              <a:t>9. Bathroom Passes: </a:t>
            </a:r>
            <a:r>
              <a:rPr lang="en-US" sz="1800" b="1" u="sng" dirty="0" smtClean="0"/>
              <a:t>You are given 5 hallway passes each quarter</a:t>
            </a:r>
            <a:r>
              <a:rPr lang="en-US" sz="1800" dirty="0" smtClean="0"/>
              <a:t>. You have plenty of time to use the restroom during passing time. Save your passes and turn them in at the end of the quarter for extra credit points! Those points can help you BIG TIME if your grade is suffering. If you lose these I WILL NOT REPLACE THEM. Write your name on them in ink, and tuck them somewhere safe. </a:t>
            </a:r>
            <a:r>
              <a:rPr lang="en-US" sz="1800" b="1" dirty="0" smtClean="0"/>
              <a:t> </a:t>
            </a:r>
            <a:endParaRPr lang="en-US" sz="1800" dirty="0" smtClean="0"/>
          </a:p>
          <a:p>
            <a:pPr lvl="0">
              <a:buNone/>
            </a:pPr>
            <a:r>
              <a:rPr lang="en-US" sz="1800" b="1" dirty="0" smtClean="0"/>
              <a:t>10. Discipline/Behavior Problems: </a:t>
            </a:r>
            <a:endParaRPr lang="en-US" sz="1800" dirty="0" smtClean="0"/>
          </a:p>
          <a:p>
            <a:pPr lvl="1"/>
            <a:r>
              <a:rPr lang="en-US" sz="1800" dirty="0" smtClean="0"/>
              <a:t>If you choose </a:t>
            </a:r>
            <a:r>
              <a:rPr lang="en-US" sz="1800" b="1" u="sng" dirty="0" smtClean="0"/>
              <a:t>not</a:t>
            </a:r>
            <a:r>
              <a:rPr lang="en-US" sz="1800" dirty="0" smtClean="0"/>
              <a:t> to follow school rules/classroom rules and procedures there will be consequences. </a:t>
            </a:r>
          </a:p>
          <a:p>
            <a:pPr lvl="1"/>
            <a:r>
              <a:rPr lang="en-US" sz="1800" dirty="0" smtClean="0"/>
              <a:t>I will </a:t>
            </a:r>
            <a:r>
              <a:rPr lang="en-US" sz="1800" b="1" dirty="0" smtClean="0"/>
              <a:t>Talk</a:t>
            </a:r>
            <a:r>
              <a:rPr lang="en-US" sz="1800" dirty="0" smtClean="0"/>
              <a:t> to you, privately if possible.</a:t>
            </a:r>
          </a:p>
          <a:p>
            <a:pPr lvl="2"/>
            <a:r>
              <a:rPr lang="en-US" sz="1800" dirty="0" smtClean="0"/>
              <a:t>(This is really the ONLY step I want to take; 19 out of 20 times this works. If this doesn’t work, then I will go on to the next step.)</a:t>
            </a:r>
          </a:p>
          <a:p>
            <a:pPr lvl="1"/>
            <a:r>
              <a:rPr lang="en-US" sz="1800" dirty="0" smtClean="0"/>
              <a:t>You will lose your </a:t>
            </a:r>
            <a:r>
              <a:rPr lang="en-US" sz="1800" b="1" dirty="0" smtClean="0"/>
              <a:t>seat</a:t>
            </a:r>
            <a:r>
              <a:rPr lang="en-US" sz="1800" dirty="0" smtClean="0"/>
              <a:t> and find yourself in a personal desk away from the class activities. You must remain in that desk until I give you permission to move. </a:t>
            </a:r>
          </a:p>
          <a:p>
            <a:pPr lvl="1"/>
            <a:r>
              <a:rPr lang="en-US" sz="1800" dirty="0" smtClean="0"/>
              <a:t>Cool out in the </a:t>
            </a:r>
            <a:r>
              <a:rPr lang="en-US" sz="1800" b="1" dirty="0" smtClean="0"/>
              <a:t>hall</a:t>
            </a:r>
            <a:r>
              <a:rPr lang="en-US" sz="1800" dirty="0" smtClean="0"/>
              <a:t> and write up a “</a:t>
            </a:r>
            <a:r>
              <a:rPr lang="en-US" sz="1800" b="1" dirty="0" smtClean="0"/>
              <a:t>solution plan</a:t>
            </a:r>
            <a:r>
              <a:rPr lang="en-US" sz="1800" dirty="0" smtClean="0"/>
              <a:t>.” Wait for me.</a:t>
            </a:r>
            <a:r>
              <a:rPr lang="en-US" sz="1800" b="1" dirty="0" smtClean="0"/>
              <a:t> *</a:t>
            </a:r>
            <a:r>
              <a:rPr lang="en-US" sz="1800" dirty="0" smtClean="0"/>
              <a:t>(See below)</a:t>
            </a:r>
          </a:p>
          <a:p>
            <a:pPr lvl="1"/>
            <a:r>
              <a:rPr lang="en-US" sz="1800" dirty="0" smtClean="0"/>
              <a:t>I call </a:t>
            </a:r>
            <a:r>
              <a:rPr lang="en-US" sz="1800" b="1" dirty="0" smtClean="0"/>
              <a:t>home </a:t>
            </a:r>
            <a:r>
              <a:rPr lang="en-US" sz="1800" dirty="0" smtClean="0"/>
              <a:t>and speak to your parents.</a:t>
            </a:r>
          </a:p>
          <a:p>
            <a:pPr lvl="1"/>
            <a:r>
              <a:rPr lang="en-US" sz="1800" dirty="0" smtClean="0"/>
              <a:t>Referral to the assistant principal</a:t>
            </a:r>
          </a:p>
          <a:p>
            <a:r>
              <a:rPr lang="en-US" sz="1800" b="1" dirty="0" smtClean="0"/>
              <a:t>*</a:t>
            </a:r>
            <a:r>
              <a:rPr lang="en-US" sz="1800" dirty="0" smtClean="0"/>
              <a:t>This plan will resolve potential conflict without getting you into any trouble. Neither one of us wants that </a:t>
            </a:r>
          </a:p>
        </p:txBody>
      </p:sp>
    </p:spTree>
    <p:extLst>
      <p:ext uri="{BB962C8B-B14F-4D97-AF65-F5344CB8AC3E}">
        <p14:creationId xmlns:p14="http://schemas.microsoft.com/office/powerpoint/2010/main" val="3103500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extLst>
      <p:ext uri="{BB962C8B-B14F-4D97-AF65-F5344CB8AC3E}">
        <p14:creationId xmlns:p14="http://schemas.microsoft.com/office/powerpoint/2010/main" val="1737673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rPr>
              <a:t>Just a reminder…</a:t>
            </a:r>
            <a:endParaRPr lang="en-US" dirty="0">
              <a:solidFill>
                <a:srgbClr val="7030A0"/>
              </a:solidFill>
            </a:endParaRPr>
          </a:p>
        </p:txBody>
      </p:sp>
      <p:sp>
        <p:nvSpPr>
          <p:cNvPr id="3" name="Content Placeholder 2"/>
          <p:cNvSpPr>
            <a:spLocks noGrp="1"/>
          </p:cNvSpPr>
          <p:nvPr>
            <p:ph sz="quarter" idx="1"/>
          </p:nvPr>
        </p:nvSpPr>
        <p:spPr>
          <a:xfrm>
            <a:off x="152400" y="1371600"/>
            <a:ext cx="8839200" cy="5334000"/>
          </a:xfrm>
        </p:spPr>
        <p:txBody>
          <a:bodyPr>
            <a:normAutofit/>
          </a:bodyPr>
          <a:lstStyle/>
          <a:p>
            <a:pPr>
              <a:buFont typeface="Courier New" pitchFamily="49" charset="0"/>
              <a:buChar char="o"/>
            </a:pPr>
            <a:r>
              <a:rPr lang="en-US" sz="3200" b="1" dirty="0" smtClean="0">
                <a:solidFill>
                  <a:srgbClr val="7030A0"/>
                </a:solidFill>
                <a:latin typeface="Calibri" pitchFamily="34" charset="0"/>
                <a:cs typeface="Calibri" pitchFamily="34" charset="0"/>
              </a:rPr>
              <a:t>Homework: </a:t>
            </a:r>
            <a:r>
              <a:rPr lang="en-US" sz="2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200" b="1" dirty="0">
                <a:solidFill>
                  <a:srgbClr val="7030A0"/>
                </a:solidFill>
                <a:latin typeface="Calibri" pitchFamily="34" charset="0"/>
                <a:cs typeface="Calibri" pitchFamily="34" charset="0"/>
              </a:rPr>
              <a:t>Bring “Mrs. </a:t>
            </a:r>
            <a:r>
              <a:rPr lang="en-US" sz="3200" b="1" dirty="0" err="1">
                <a:solidFill>
                  <a:srgbClr val="7030A0"/>
                </a:solidFill>
                <a:latin typeface="Calibri" pitchFamily="34" charset="0"/>
                <a:cs typeface="Calibri" pitchFamily="34" charset="0"/>
              </a:rPr>
              <a:t>Greblo’s</a:t>
            </a:r>
            <a:r>
              <a:rPr lang="en-US" sz="3200" b="1" dirty="0">
                <a:solidFill>
                  <a:srgbClr val="7030A0"/>
                </a:solidFill>
                <a:latin typeface="Calibri" pitchFamily="34" charset="0"/>
                <a:cs typeface="Calibri" pitchFamily="34" charset="0"/>
              </a:rPr>
              <a:t> classroom Procedures and Expectations” form SIGNED by your parent or guardian to Friday’s/Tuesday’s class- </a:t>
            </a:r>
            <a:r>
              <a:rPr lang="en-US" sz="3200" dirty="0">
                <a:solidFill>
                  <a:srgbClr val="7030A0"/>
                </a:solidFill>
                <a:latin typeface="Calibri" pitchFamily="34" charset="0"/>
                <a:cs typeface="Calibri" pitchFamily="34" charset="0"/>
              </a:rPr>
              <a:t>this is your first graded assignment</a:t>
            </a:r>
          </a:p>
          <a:p>
            <a:pPr lvl="1">
              <a:buFont typeface="Courier New" pitchFamily="49" charset="0"/>
              <a:buChar char="o"/>
            </a:pPr>
            <a:r>
              <a:rPr lang="en-US" sz="3200" b="1" dirty="0">
                <a:solidFill>
                  <a:srgbClr val="7030A0"/>
                </a:solidFill>
                <a:latin typeface="Calibri" pitchFamily="34" charset="0"/>
                <a:cs typeface="Calibri" pitchFamily="34" charset="0"/>
              </a:rPr>
              <a:t>Bring materials and supplies, you need for this semester by NEXT </a:t>
            </a:r>
            <a:r>
              <a:rPr lang="en-US" sz="3200" b="1" dirty="0" smtClean="0">
                <a:solidFill>
                  <a:srgbClr val="7030A0"/>
                </a:solidFill>
                <a:latin typeface="Calibri" pitchFamily="34" charset="0"/>
                <a:cs typeface="Calibri" pitchFamily="34" charset="0"/>
              </a:rPr>
              <a:t>TUESDAY:</a:t>
            </a:r>
          </a:p>
          <a:p>
            <a:pPr lvl="2">
              <a:buFont typeface="Courier New" pitchFamily="49" charset="0"/>
              <a:buChar char="o"/>
            </a:pPr>
            <a:r>
              <a:rPr lang="en-US" sz="3000" dirty="0" smtClean="0">
                <a:solidFill>
                  <a:srgbClr val="7030A0"/>
                </a:solidFill>
                <a:latin typeface="Calibri" pitchFamily="34" charset="0"/>
                <a:cs typeface="Calibri" pitchFamily="34" charset="0"/>
              </a:rPr>
              <a:t>SSR </a:t>
            </a:r>
            <a:r>
              <a:rPr lang="en-US" sz="3000" dirty="0">
                <a:solidFill>
                  <a:srgbClr val="7030A0"/>
                </a:solidFill>
                <a:latin typeface="Calibri" pitchFamily="34" charset="0"/>
                <a:cs typeface="Calibri" pitchFamily="34" charset="0"/>
              </a:rPr>
              <a:t>BOOK, Learning Log Notebook, day planner/HW calendar</a:t>
            </a:r>
            <a:endParaRPr lang="en-US" sz="3000" dirty="0">
              <a:solidFill>
                <a:srgbClr val="FFC000"/>
              </a:solidFill>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77886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Story </a:t>
            </a:r>
            <a:r>
              <a:rPr lang="en-US" dirty="0" smtClean="0"/>
              <a:t>SSR</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5400" dirty="0" smtClean="0"/>
              <a:t>Please read the provided </a:t>
            </a:r>
            <a:r>
              <a:rPr lang="en-US" sz="5400" dirty="0" smtClean="0"/>
              <a:t>short story by Sandra Cisneros</a:t>
            </a:r>
            <a:r>
              <a:rPr lang="en-US" sz="5400" dirty="0" smtClean="0"/>
              <a:t>, </a:t>
            </a:r>
            <a:r>
              <a:rPr lang="en-US" sz="5400" u="sng" dirty="0" smtClean="0"/>
              <a:t>Geraldo No Last Name </a:t>
            </a:r>
            <a:r>
              <a:rPr lang="en-US" sz="5400" dirty="0" smtClean="0"/>
              <a:t>during </a:t>
            </a:r>
            <a:r>
              <a:rPr lang="en-US" sz="5400" dirty="0" smtClean="0"/>
              <a:t>Silent Sustained Reading </a:t>
            </a:r>
            <a:r>
              <a:rPr lang="en-US" sz="5400" dirty="0" smtClean="0"/>
              <a:t>today. </a:t>
            </a:r>
            <a:endParaRPr lang="en-US" sz="5400" dirty="0"/>
          </a:p>
        </p:txBody>
      </p:sp>
    </p:spTree>
    <p:extLst>
      <p:ext uri="{BB962C8B-B14F-4D97-AF65-F5344CB8AC3E}">
        <p14:creationId xmlns:p14="http://schemas.microsoft.com/office/powerpoint/2010/main" val="2135534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 Pair Share</a:t>
            </a:r>
            <a:endParaRPr lang="en-US" dirty="0"/>
          </a:p>
        </p:txBody>
      </p:sp>
      <p:sp>
        <p:nvSpPr>
          <p:cNvPr id="3" name="Content Placeholder 2"/>
          <p:cNvSpPr>
            <a:spLocks noGrp="1"/>
          </p:cNvSpPr>
          <p:nvPr>
            <p:ph sz="quarter" idx="1"/>
          </p:nvPr>
        </p:nvSpPr>
        <p:spPr/>
        <p:txBody>
          <a:bodyPr/>
          <a:lstStyle/>
          <a:p>
            <a:r>
              <a:rPr lang="en-US" dirty="0" smtClean="0"/>
              <a:t>Turn to a classmate next to you…</a:t>
            </a:r>
          </a:p>
          <a:p>
            <a:r>
              <a:rPr lang="en-US" dirty="0" smtClean="0"/>
              <a:t>Greet them with a handshake and a, “hello my name is…” if you don’t know them </a:t>
            </a:r>
            <a:r>
              <a:rPr lang="en-US" dirty="0" smtClean="0">
                <a:sym typeface="Wingdings" pitchFamily="2" charset="2"/>
              </a:rPr>
              <a:t> - OR- Good morning!</a:t>
            </a:r>
            <a:endParaRPr lang="en-US" dirty="0" smtClean="0">
              <a:sym typeface="Wingdings" pitchFamily="2" charset="2"/>
            </a:endParaRPr>
          </a:p>
          <a:p>
            <a:r>
              <a:rPr lang="en-US" dirty="0" smtClean="0"/>
              <a:t>Explain </a:t>
            </a:r>
            <a:r>
              <a:rPr lang="en-US" u="sng" dirty="0" smtClean="0"/>
              <a:t>in detail what you </a:t>
            </a:r>
            <a:r>
              <a:rPr lang="en-US" u="sng" dirty="0" smtClean="0"/>
              <a:t>will take away</a:t>
            </a:r>
            <a:r>
              <a:rPr lang="en-US" dirty="0" smtClean="0"/>
              <a:t> from </a:t>
            </a:r>
            <a:r>
              <a:rPr lang="en-US" dirty="0" smtClean="0"/>
              <a:t>the SSR reading today.</a:t>
            </a:r>
          </a:p>
          <a:p>
            <a:r>
              <a:rPr lang="en-US" dirty="0" smtClean="0"/>
              <a:t>Switch and let your partner share.</a:t>
            </a:r>
          </a:p>
          <a:p>
            <a:r>
              <a:rPr lang="en-US" dirty="0" smtClean="0"/>
              <a:t>Time: 3 </a:t>
            </a:r>
            <a:r>
              <a:rPr lang="en-US" dirty="0" err="1" smtClean="0"/>
              <a:t>mins</a:t>
            </a:r>
            <a:r>
              <a:rPr lang="en-US" dirty="0" smtClean="0"/>
              <a:t>. </a:t>
            </a:r>
            <a:endParaRPr lang="en-US" dirty="0"/>
          </a:p>
        </p:txBody>
      </p:sp>
    </p:spTree>
    <p:extLst>
      <p:ext uri="{BB962C8B-B14F-4D97-AF65-F5344CB8AC3E}">
        <p14:creationId xmlns:p14="http://schemas.microsoft.com/office/powerpoint/2010/main" val="536710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9/12/12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47500" lnSpcReduction="20000"/>
          </a:bodyPr>
          <a:lstStyle/>
          <a:p>
            <a:pPr marL="0" indent="0">
              <a:buNone/>
            </a:pPr>
            <a:r>
              <a:rPr lang="en-US" sz="2900" b="1" dirty="0" smtClean="0">
                <a:solidFill>
                  <a:srgbClr val="7030A0"/>
                </a:solidFill>
                <a:latin typeface="Calibri" pitchFamily="34" charset="0"/>
                <a:cs typeface="Calibri" pitchFamily="34" charset="0"/>
              </a:rPr>
              <a:t>Please copy this agenda down into your </a:t>
            </a:r>
            <a:r>
              <a:rPr lang="en-US" sz="2900" b="1" dirty="0" smtClean="0">
                <a:solidFill>
                  <a:srgbClr val="7030A0"/>
                </a:solidFill>
                <a:latin typeface="Calibri" pitchFamily="34" charset="0"/>
                <a:cs typeface="Calibri" pitchFamily="34" charset="0"/>
              </a:rPr>
              <a:t>Learning Log </a:t>
            </a:r>
            <a:r>
              <a:rPr lang="en-US" sz="2900" b="1" dirty="0">
                <a:solidFill>
                  <a:srgbClr val="7030A0"/>
                </a:solidFill>
                <a:latin typeface="Calibri" pitchFamily="34" charset="0"/>
                <a:cs typeface="Calibri" pitchFamily="34" charset="0"/>
              </a:rPr>
              <a:t>N</a:t>
            </a:r>
            <a:r>
              <a:rPr lang="en-US" sz="2900" b="1" dirty="0" smtClean="0">
                <a:solidFill>
                  <a:srgbClr val="7030A0"/>
                </a:solidFill>
                <a:latin typeface="Calibri" pitchFamily="34" charset="0"/>
                <a:cs typeface="Calibri" pitchFamily="34" charset="0"/>
              </a:rPr>
              <a:t>otebook</a:t>
            </a:r>
            <a:r>
              <a:rPr lang="en-US" sz="2900" b="1" dirty="0" smtClean="0">
                <a:solidFill>
                  <a:srgbClr val="7030A0"/>
                </a:solidFill>
                <a:latin typeface="Calibri" pitchFamily="34" charset="0"/>
                <a:cs typeface="Calibri" pitchFamily="34" charset="0"/>
              </a:rPr>
              <a:t>, you will receive credit for it!</a:t>
            </a:r>
          </a:p>
          <a:p>
            <a:pPr>
              <a:buFont typeface="Courier New" pitchFamily="49" charset="0"/>
              <a:buChar char="o"/>
            </a:pPr>
            <a:r>
              <a:rPr lang="en-US" sz="3400" b="1" dirty="0" smtClean="0">
                <a:solidFill>
                  <a:srgbClr val="7030A0"/>
                </a:solidFill>
                <a:latin typeface="Calibri" pitchFamily="34" charset="0"/>
                <a:cs typeface="Calibri" pitchFamily="34" charset="0"/>
              </a:rPr>
              <a:t>SSR: </a:t>
            </a:r>
            <a:r>
              <a:rPr lang="en-US" sz="3400" b="1" u="sng" dirty="0" smtClean="0">
                <a:solidFill>
                  <a:srgbClr val="7030A0"/>
                </a:solidFill>
                <a:latin typeface="Calibri" pitchFamily="34" charset="0"/>
                <a:cs typeface="Calibri" pitchFamily="34" charset="0"/>
              </a:rPr>
              <a:t>Geraldo No Last Name </a:t>
            </a:r>
            <a:r>
              <a:rPr lang="en-US" sz="3400" b="1" dirty="0" smtClean="0">
                <a:solidFill>
                  <a:srgbClr val="7030A0"/>
                </a:solidFill>
                <a:latin typeface="Calibri" pitchFamily="34" charset="0"/>
                <a:cs typeface="Calibri" pitchFamily="34" charset="0"/>
              </a:rPr>
              <a:t>and activities</a:t>
            </a:r>
            <a:endParaRPr lang="en-US" sz="3400" b="1" dirty="0" smtClean="0">
              <a:solidFill>
                <a:srgbClr val="7030A0"/>
              </a:solidFill>
              <a:latin typeface="Calibri" pitchFamily="34" charset="0"/>
              <a:cs typeface="Calibri" pitchFamily="34" charset="0"/>
            </a:endParaRPr>
          </a:p>
          <a:p>
            <a:pPr>
              <a:buFont typeface="Courier New" pitchFamily="49" charset="0"/>
              <a:buChar char="o"/>
            </a:pPr>
            <a:r>
              <a:rPr lang="en-US" sz="3400" b="1" dirty="0" smtClean="0">
                <a:solidFill>
                  <a:srgbClr val="7030A0"/>
                </a:solidFill>
                <a:latin typeface="Calibri" pitchFamily="34" charset="0"/>
                <a:cs typeface="Calibri" pitchFamily="34" charset="0"/>
              </a:rPr>
              <a:t>Attendance</a:t>
            </a:r>
            <a:endParaRPr lang="en-US" sz="3400" b="1" dirty="0" smtClean="0">
              <a:solidFill>
                <a:srgbClr val="7030A0"/>
              </a:solidFill>
              <a:latin typeface="Calibri" pitchFamily="34" charset="0"/>
              <a:cs typeface="Calibri" pitchFamily="34" charset="0"/>
            </a:endParaRPr>
          </a:p>
          <a:p>
            <a:pPr>
              <a:buFont typeface="Courier New" pitchFamily="49" charset="0"/>
              <a:buChar char="o"/>
            </a:pPr>
            <a:r>
              <a:rPr lang="en-US" sz="3400" b="1" dirty="0" smtClean="0">
                <a:solidFill>
                  <a:srgbClr val="7030A0"/>
                </a:solidFill>
                <a:latin typeface="Calibri" pitchFamily="34" charset="0"/>
                <a:cs typeface="Calibri" pitchFamily="34" charset="0"/>
              </a:rPr>
              <a:t>Agenda</a:t>
            </a:r>
          </a:p>
          <a:p>
            <a:pPr>
              <a:buFont typeface="Courier New" pitchFamily="49" charset="0"/>
              <a:buChar char="o"/>
            </a:pPr>
            <a:r>
              <a:rPr lang="en-US" sz="3400" b="1" dirty="0" smtClean="0">
                <a:solidFill>
                  <a:srgbClr val="FF0000"/>
                </a:solidFill>
                <a:latin typeface="Calibri" pitchFamily="34" charset="0"/>
                <a:cs typeface="Calibri" pitchFamily="34" charset="0"/>
              </a:rPr>
              <a:t>Announcements:</a:t>
            </a:r>
          </a:p>
          <a:p>
            <a:pPr lvl="1">
              <a:buFont typeface="Courier New" pitchFamily="49" charset="0"/>
              <a:buChar char="o"/>
            </a:pPr>
            <a:r>
              <a:rPr lang="en-US" sz="3400" b="1" dirty="0" smtClean="0">
                <a:solidFill>
                  <a:srgbClr val="FF0000"/>
                </a:solidFill>
                <a:latin typeface="Calibri" pitchFamily="34" charset="0"/>
                <a:cs typeface="Calibri" pitchFamily="34" charset="0"/>
              </a:rPr>
              <a:t>Please have by NEXT TUESDAY: SSR BOOK, Learning Log Notebook, day planner/HW calendar</a:t>
            </a:r>
            <a:endParaRPr lang="en-US" sz="3400" b="1" dirty="0">
              <a:solidFill>
                <a:srgbClr val="FF0000"/>
              </a:solidFill>
              <a:latin typeface="Calibri" pitchFamily="34" charset="0"/>
              <a:cs typeface="Calibri" pitchFamily="34" charset="0"/>
            </a:endParaRPr>
          </a:p>
          <a:p>
            <a:pPr lvl="1">
              <a:buFont typeface="Courier New" pitchFamily="49" charset="0"/>
              <a:buChar char="o"/>
            </a:pPr>
            <a:r>
              <a:rPr lang="en-US" sz="3400" b="1" dirty="0" smtClean="0">
                <a:solidFill>
                  <a:srgbClr val="FF0000"/>
                </a:solidFill>
                <a:latin typeface="Calibri" pitchFamily="34" charset="0"/>
                <a:cs typeface="Calibri" pitchFamily="34" charset="0"/>
              </a:rPr>
              <a:t>Contact cards: see me if you need to complete one</a:t>
            </a:r>
            <a:endParaRPr lang="en-US" sz="3400" b="1" dirty="0" smtClean="0">
              <a:solidFill>
                <a:srgbClr val="FF0000"/>
              </a:solidFill>
              <a:latin typeface="Calibri" pitchFamily="34" charset="0"/>
              <a:cs typeface="Calibri" pitchFamily="34" charset="0"/>
            </a:endParaRPr>
          </a:p>
          <a:p>
            <a:pPr>
              <a:buFont typeface="Courier New" pitchFamily="49" charset="0"/>
              <a:buChar char="o"/>
            </a:pPr>
            <a:r>
              <a:rPr lang="en-US" sz="3400" b="1" dirty="0" smtClean="0">
                <a:solidFill>
                  <a:srgbClr val="7030A0"/>
                </a:solidFill>
                <a:latin typeface="Calibri" pitchFamily="34" charset="0"/>
                <a:cs typeface="Calibri" pitchFamily="34" charset="0"/>
              </a:rPr>
              <a:t>Warm-up: Pass the clap!</a:t>
            </a:r>
          </a:p>
          <a:p>
            <a:pPr>
              <a:buFont typeface="Courier New" pitchFamily="49" charset="0"/>
              <a:buChar char="o"/>
            </a:pPr>
            <a:r>
              <a:rPr lang="en-US" sz="3400" b="1" dirty="0" smtClean="0">
                <a:solidFill>
                  <a:srgbClr val="7030A0"/>
                </a:solidFill>
                <a:latin typeface="Calibri" pitchFamily="34" charset="0"/>
                <a:cs typeface="Calibri" pitchFamily="34" charset="0"/>
              </a:rPr>
              <a:t>Part </a:t>
            </a:r>
            <a:r>
              <a:rPr lang="en-US" sz="3400" b="1" dirty="0">
                <a:solidFill>
                  <a:srgbClr val="7030A0"/>
                </a:solidFill>
                <a:latin typeface="Calibri" pitchFamily="34" charset="0"/>
                <a:cs typeface="Calibri" pitchFamily="34" charset="0"/>
              </a:rPr>
              <a:t>3</a:t>
            </a:r>
            <a:r>
              <a:rPr lang="en-US" sz="3400" b="1" dirty="0" smtClean="0">
                <a:solidFill>
                  <a:srgbClr val="7030A0"/>
                </a:solidFill>
                <a:latin typeface="Calibri" pitchFamily="34" charset="0"/>
                <a:cs typeface="Calibri" pitchFamily="34" charset="0"/>
              </a:rPr>
              <a:t>: </a:t>
            </a:r>
            <a:r>
              <a:rPr lang="en-US" sz="3400" b="1" dirty="0" smtClean="0">
                <a:solidFill>
                  <a:srgbClr val="7030A0"/>
                </a:solidFill>
                <a:latin typeface="Calibri" pitchFamily="34" charset="0"/>
                <a:cs typeface="Calibri" pitchFamily="34" charset="0"/>
              </a:rPr>
              <a:t>Mrs. G’s Classroom Procedures and Expectations Presentation</a:t>
            </a:r>
          </a:p>
          <a:p>
            <a:pPr>
              <a:buFont typeface="Courier New" pitchFamily="49" charset="0"/>
              <a:buChar char="o"/>
            </a:pPr>
            <a:r>
              <a:rPr lang="en-US" sz="3400" b="1" dirty="0" smtClean="0">
                <a:solidFill>
                  <a:srgbClr val="7030A0"/>
                </a:solidFill>
                <a:latin typeface="Calibri" pitchFamily="34" charset="0"/>
                <a:cs typeface="Calibri" pitchFamily="34" charset="0"/>
              </a:rPr>
              <a:t>Room Tour</a:t>
            </a:r>
          </a:p>
          <a:p>
            <a:pPr>
              <a:buFont typeface="Courier New" pitchFamily="49" charset="0"/>
              <a:buChar char="o"/>
            </a:pPr>
            <a:r>
              <a:rPr lang="en-US" sz="3400" b="1" dirty="0" smtClean="0">
                <a:solidFill>
                  <a:srgbClr val="7030A0"/>
                </a:solidFill>
                <a:latin typeface="Calibri" pitchFamily="34" charset="0"/>
                <a:cs typeface="Calibri" pitchFamily="34" charset="0"/>
              </a:rPr>
              <a:t>Begin: Class </a:t>
            </a:r>
            <a:r>
              <a:rPr lang="en-US" sz="3400" b="1" dirty="0" smtClean="0">
                <a:solidFill>
                  <a:srgbClr val="7030A0"/>
                </a:solidFill>
                <a:latin typeface="Calibri" pitchFamily="34" charset="0"/>
                <a:cs typeface="Calibri" pitchFamily="34" charset="0"/>
              </a:rPr>
              <a:t>Code </a:t>
            </a:r>
            <a:endParaRPr lang="en-US" sz="3400" b="1" dirty="0" smtClean="0">
              <a:solidFill>
                <a:srgbClr val="7030A0"/>
              </a:solidFill>
              <a:latin typeface="Calibri" pitchFamily="34" charset="0"/>
              <a:cs typeface="Calibri" pitchFamily="34" charset="0"/>
            </a:endParaRP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34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2900"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sz="2900" b="1" dirty="0" smtClean="0">
                <a:solidFill>
                  <a:srgbClr val="00B050"/>
                </a:solidFill>
                <a:latin typeface="Calibri" pitchFamily="34" charset="0"/>
                <a:cs typeface="Calibri" pitchFamily="34" charset="0"/>
              </a:rPr>
              <a:t>Convey ideas and opinions related to the structure of our classroom </a:t>
            </a:r>
          </a:p>
          <a:p>
            <a:pPr lvl="1">
              <a:buNone/>
            </a:pPr>
            <a:r>
              <a:rPr lang="en-US" sz="2900" b="1"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sz="2900" b="1" dirty="0" smtClean="0">
                <a:solidFill>
                  <a:srgbClr val="00B050"/>
                </a:solidFill>
                <a:latin typeface="Calibri" pitchFamily="34" charset="0"/>
                <a:cs typeface="Calibri" pitchFamily="34" charset="0"/>
              </a:rPr>
              <a:t>Structure ideas and arguments in a sustained and logical </a:t>
            </a:r>
            <a:r>
              <a:rPr lang="en-US" sz="2900" b="1" dirty="0" smtClean="0">
                <a:solidFill>
                  <a:srgbClr val="00B050"/>
                </a:solidFill>
                <a:latin typeface="Calibri" pitchFamily="34" charset="0"/>
                <a:cs typeface="Calibri" pitchFamily="34" charset="0"/>
              </a:rPr>
              <a:t>fashion</a:t>
            </a:r>
            <a:endParaRPr lang="en-US" sz="2900" dirty="0" smtClean="0">
              <a:solidFill>
                <a:srgbClr val="7030A0"/>
              </a:solidFill>
              <a:latin typeface="Calibri" pitchFamily="34" charset="0"/>
              <a:cs typeface="Calibri" pitchFamily="34" charset="0"/>
            </a:endParaRPr>
          </a:p>
          <a:p>
            <a:pPr>
              <a:buFont typeface="Courier New" pitchFamily="49" charset="0"/>
              <a:buChar char="o"/>
            </a:pPr>
            <a:r>
              <a:rPr lang="en-US" sz="3400" dirty="0" smtClean="0">
                <a:solidFill>
                  <a:srgbClr val="7030A0"/>
                </a:solidFill>
                <a:latin typeface="Calibri" pitchFamily="34" charset="0"/>
                <a:cs typeface="Calibri" pitchFamily="34" charset="0"/>
              </a:rPr>
              <a:t>Homework: </a:t>
            </a:r>
            <a:r>
              <a:rPr lang="en-US" sz="3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200" b="1" dirty="0" smtClean="0">
                <a:solidFill>
                  <a:srgbClr val="7030A0"/>
                </a:solidFill>
                <a:latin typeface="Calibri" pitchFamily="34" charset="0"/>
                <a:cs typeface="Calibri" pitchFamily="34" charset="0"/>
              </a:rPr>
              <a:t>Bring “Mrs. </a:t>
            </a:r>
            <a:r>
              <a:rPr lang="en-US" sz="3200" b="1" dirty="0" err="1" smtClean="0">
                <a:solidFill>
                  <a:srgbClr val="7030A0"/>
                </a:solidFill>
                <a:latin typeface="Calibri" pitchFamily="34" charset="0"/>
                <a:cs typeface="Calibri" pitchFamily="34" charset="0"/>
              </a:rPr>
              <a:t>Greblo’s</a:t>
            </a:r>
            <a:r>
              <a:rPr lang="en-US" sz="3200" b="1" dirty="0" smtClean="0">
                <a:solidFill>
                  <a:srgbClr val="7030A0"/>
                </a:solidFill>
                <a:latin typeface="Calibri" pitchFamily="34" charset="0"/>
                <a:cs typeface="Calibri" pitchFamily="34" charset="0"/>
              </a:rPr>
              <a:t> classroom Procedures and Expectations” form SIGNED by your parent or guardian to </a:t>
            </a:r>
            <a:r>
              <a:rPr lang="en-US" sz="3200" b="1" dirty="0" smtClean="0">
                <a:solidFill>
                  <a:srgbClr val="7030A0"/>
                </a:solidFill>
                <a:latin typeface="Calibri" pitchFamily="34" charset="0"/>
                <a:cs typeface="Calibri" pitchFamily="34" charset="0"/>
              </a:rPr>
              <a:t>Friday’s class- this is your first graded assignment</a:t>
            </a:r>
            <a:endParaRPr lang="en-US" sz="3200" b="1" dirty="0" smtClean="0">
              <a:solidFill>
                <a:srgbClr val="7030A0"/>
              </a:solidFill>
              <a:latin typeface="Calibri" pitchFamily="34" charset="0"/>
              <a:cs typeface="Calibri" pitchFamily="34" charset="0"/>
            </a:endParaRPr>
          </a:p>
          <a:p>
            <a:pPr lvl="1">
              <a:buFont typeface="Courier New" pitchFamily="49" charset="0"/>
              <a:buChar char="o"/>
            </a:pPr>
            <a:r>
              <a:rPr lang="en-US" sz="3200" b="1" dirty="0" smtClean="0">
                <a:solidFill>
                  <a:srgbClr val="7030A0"/>
                </a:solidFill>
                <a:latin typeface="Calibri" pitchFamily="34" charset="0"/>
                <a:cs typeface="Calibri" pitchFamily="34" charset="0"/>
              </a:rPr>
              <a:t>Bring materials and supplies, you need for this </a:t>
            </a:r>
            <a:r>
              <a:rPr lang="en-US" sz="3200" b="1" dirty="0" smtClean="0">
                <a:solidFill>
                  <a:srgbClr val="7030A0"/>
                </a:solidFill>
                <a:latin typeface="Calibri" pitchFamily="34" charset="0"/>
                <a:cs typeface="Calibri" pitchFamily="34" charset="0"/>
              </a:rPr>
              <a:t>semester</a:t>
            </a:r>
            <a:r>
              <a:rPr lang="en-US" sz="3200" b="1" dirty="0">
                <a:solidFill>
                  <a:srgbClr val="7030A0"/>
                </a:solidFill>
                <a:latin typeface="Calibri" pitchFamily="34" charset="0"/>
                <a:cs typeface="Calibri" pitchFamily="34" charset="0"/>
              </a:rPr>
              <a:t> </a:t>
            </a:r>
            <a:r>
              <a:rPr lang="en-US" sz="3200" b="1" dirty="0" smtClean="0">
                <a:solidFill>
                  <a:srgbClr val="7030A0"/>
                </a:solidFill>
                <a:latin typeface="Calibri" pitchFamily="34" charset="0"/>
                <a:cs typeface="Calibri" pitchFamily="34" charset="0"/>
              </a:rPr>
              <a:t>by NEXT TUESDAY:</a:t>
            </a:r>
            <a:endParaRPr lang="en-US" sz="3200" b="1" dirty="0">
              <a:solidFill>
                <a:srgbClr val="7030A0"/>
              </a:solidFill>
              <a:latin typeface="Calibri" pitchFamily="34" charset="0"/>
              <a:cs typeface="Calibri" pitchFamily="34" charset="0"/>
            </a:endParaRPr>
          </a:p>
          <a:p>
            <a:pPr lvl="1">
              <a:buFont typeface="Courier New" pitchFamily="49" charset="0"/>
              <a:buChar char="o"/>
            </a:pPr>
            <a:r>
              <a:rPr lang="en-US" sz="3200" b="1" dirty="0" smtClean="0">
                <a:solidFill>
                  <a:srgbClr val="7030A0"/>
                </a:solidFill>
                <a:latin typeface="Calibri" pitchFamily="34" charset="0"/>
                <a:cs typeface="Calibri" pitchFamily="34" charset="0"/>
              </a:rPr>
              <a:t>S</a:t>
            </a:r>
            <a:r>
              <a:rPr lang="en-US" sz="3200" b="1" dirty="0" smtClean="0">
                <a:solidFill>
                  <a:srgbClr val="7030A0"/>
                </a:solidFill>
                <a:latin typeface="Calibri" pitchFamily="34" charset="0"/>
                <a:cs typeface="Calibri" pitchFamily="34" charset="0"/>
              </a:rPr>
              <a:t>SR </a:t>
            </a:r>
            <a:r>
              <a:rPr lang="en-US" sz="3200" b="1" dirty="0">
                <a:solidFill>
                  <a:srgbClr val="7030A0"/>
                </a:solidFill>
                <a:latin typeface="Calibri" pitchFamily="34" charset="0"/>
                <a:cs typeface="Calibri" pitchFamily="34" charset="0"/>
              </a:rPr>
              <a:t>BOOK, Learning Log Notebook, day planner/HW calendar</a:t>
            </a:r>
          </a:p>
          <a:p>
            <a:pPr lvl="1">
              <a:buNone/>
            </a:pPr>
            <a:endParaRPr lang="en-US" dirty="0" smtClean="0">
              <a:solidFill>
                <a:srgbClr val="7030A0"/>
              </a:solidFill>
              <a:latin typeface="Calibri" pitchFamily="34" charset="0"/>
              <a:cs typeface="Calibri" pitchFamily="34" charset="0"/>
            </a:endParaRPr>
          </a:p>
          <a:p>
            <a:pPr lvl="1">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51665805"/>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US" sz="3600" dirty="0" smtClean="0">
                <a:latin typeface="Calibri" pitchFamily="34" charset="0"/>
                <a:cs typeface="Calibri" pitchFamily="34" charset="0"/>
              </a:rPr>
              <a:t>Follow along with me during my presentation.</a:t>
            </a:r>
          </a:p>
          <a:p>
            <a:r>
              <a:rPr lang="en-US" sz="3600" dirty="0" smtClean="0">
                <a:latin typeface="Calibri" pitchFamily="34" charset="0"/>
                <a:cs typeface="Calibri" pitchFamily="34" charset="0"/>
              </a:rPr>
              <a:t>Please take notes on the slides you see today on the handout I have given you. You will keep these notes in your binder all year.</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1727266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301752" y="1527048"/>
            <a:ext cx="8537448" cy="5026152"/>
          </a:xfrm>
        </p:spPr>
        <p:txBody>
          <a:bodyPr>
            <a:normAutofit fontScale="92500" lnSpcReduction="20000"/>
          </a:bodyPr>
          <a:lstStyle/>
          <a:p>
            <a:pPr>
              <a:buNone/>
            </a:pPr>
            <a:r>
              <a:rPr lang="en-US" sz="2400" b="1" dirty="0" smtClean="0"/>
              <a:t>1. “Be an advocate for yourself.  An advocate is one who pleads for a cause. Your </a:t>
            </a:r>
            <a:r>
              <a:rPr lang="en-US" sz="2400" b="1" u="sng" dirty="0" smtClean="0"/>
              <a:t>education</a:t>
            </a:r>
            <a:r>
              <a:rPr lang="en-US" sz="2400" b="1" dirty="0" smtClean="0"/>
              <a:t> is your cause!” </a:t>
            </a:r>
            <a:r>
              <a:rPr lang="en-US" sz="2400" b="1" i="1" dirty="0" smtClean="0"/>
              <a:t>– Mrs. G</a:t>
            </a:r>
            <a:endParaRPr lang="en-US" sz="2400" dirty="0" smtClean="0"/>
          </a:p>
          <a:p>
            <a:pPr lvl="0">
              <a:buNone/>
            </a:pPr>
            <a:r>
              <a:rPr lang="en-US" b="1" dirty="0" smtClean="0"/>
              <a:t>2. Attendance: </a:t>
            </a:r>
            <a:endParaRPr lang="en-US" dirty="0" smtClean="0"/>
          </a:p>
          <a:p>
            <a:pPr lvl="0"/>
            <a:r>
              <a:rPr lang="en-US" dirty="0" smtClean="0"/>
              <a:t>THE MOST IMPORTANT PROCEDURE FOR SUCCESS IS THE ONE THAT HAPPENS BEFORE YOU ARRIVE. IT IS THE PROCEDURE THAT YOU DEVELOP TO GET YOURSELF TO SCHOOL </a:t>
            </a:r>
            <a:r>
              <a:rPr lang="en-US" b="1" u="sng" dirty="0" smtClean="0"/>
              <a:t>EVERY DAY</a:t>
            </a:r>
            <a:r>
              <a:rPr lang="en-US" dirty="0" smtClean="0"/>
              <a:t> AND </a:t>
            </a:r>
            <a:r>
              <a:rPr lang="en-US" b="1" u="sng" dirty="0" smtClean="0"/>
              <a:t>ON TIME</a:t>
            </a:r>
            <a:r>
              <a:rPr lang="en-US" dirty="0" smtClean="0"/>
              <a:t>. </a:t>
            </a:r>
          </a:p>
          <a:p>
            <a:pPr lvl="0"/>
            <a:r>
              <a:rPr lang="en-US" dirty="0" smtClean="0"/>
              <a:t>A consistently tardy student will see a drop in their grade because participation is considered in all grading categories. I will take attendance within the first 2-10 minutes of class every day.  </a:t>
            </a:r>
          </a:p>
          <a:p>
            <a:pPr lvl="0"/>
            <a:r>
              <a:rPr lang="en-US" dirty="0" smtClean="0"/>
              <a:t>During first period, if you are tardy past 10 minutes go to the attendance office before coming to class and get a tardy slip. </a:t>
            </a:r>
          </a:p>
          <a:p>
            <a:pPr lvl="0"/>
            <a:r>
              <a:rPr lang="en-US" dirty="0" smtClean="0"/>
              <a:t>If you are tardy more than THREE times I will write you a referral to the office.</a:t>
            </a:r>
            <a:endParaRPr lang="en-US" dirty="0"/>
          </a:p>
        </p:txBody>
      </p:sp>
    </p:spTree>
    <p:extLst>
      <p:ext uri="{BB962C8B-B14F-4D97-AF65-F5344CB8AC3E}">
        <p14:creationId xmlns:p14="http://schemas.microsoft.com/office/powerpoint/2010/main" val="313710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77500" lnSpcReduction="20000"/>
          </a:bodyPr>
          <a:lstStyle/>
          <a:p>
            <a:pPr lvl="0">
              <a:buNone/>
            </a:pPr>
            <a:r>
              <a:rPr lang="en-US" b="1" dirty="0" smtClean="0"/>
              <a:t>3. Supplies and Daily Required Materials:</a:t>
            </a:r>
            <a:r>
              <a:rPr lang="en-US" dirty="0" smtClean="0"/>
              <a:t> </a:t>
            </a:r>
          </a:p>
          <a:p>
            <a:pPr lvl="0"/>
            <a:r>
              <a:rPr lang="en-US" dirty="0" smtClean="0"/>
              <a:t>Three-ring binder (2 - 3 inches works well)</a:t>
            </a:r>
          </a:p>
          <a:p>
            <a:pPr lvl="0"/>
            <a:r>
              <a:rPr lang="en-US" dirty="0" smtClean="0"/>
              <a:t>Subject dividers for binder</a:t>
            </a:r>
          </a:p>
          <a:p>
            <a:pPr lvl="0"/>
            <a:r>
              <a:rPr lang="en-US" dirty="0" smtClean="0"/>
              <a:t>An ample supply of lined notebook paper, white </a:t>
            </a:r>
          </a:p>
          <a:p>
            <a:pPr lvl="0"/>
            <a:r>
              <a:rPr lang="en-US" dirty="0" smtClean="0"/>
              <a:t>Blue/black pens and pencils</a:t>
            </a:r>
          </a:p>
          <a:p>
            <a:pPr lvl="0"/>
            <a:r>
              <a:rPr lang="en-US" dirty="0" smtClean="0"/>
              <a:t>A pouch/bag that stores all the tools of the trade</a:t>
            </a:r>
          </a:p>
          <a:p>
            <a:pPr lvl="0"/>
            <a:r>
              <a:rPr lang="en-US" b="1" dirty="0" smtClean="0"/>
              <a:t>One spiral/bound notebook, approx. 100 pages of lined paper </a:t>
            </a:r>
            <a:r>
              <a:rPr lang="en-US" dirty="0" smtClean="0"/>
              <a:t>(hole-punched) - for your </a:t>
            </a:r>
            <a:r>
              <a:rPr lang="en-US" b="1" dirty="0" smtClean="0"/>
              <a:t>LEARNING LOG NOTEBOOK </a:t>
            </a:r>
            <a:r>
              <a:rPr lang="en-US" dirty="0" smtClean="0"/>
              <a:t>(you cannot share this w/ another class, it needs to be just for this class). </a:t>
            </a:r>
            <a:r>
              <a:rPr lang="en-US" u="sng" dirty="0" smtClean="0"/>
              <a:t>GET THIS ASAP! We start using them next class.</a:t>
            </a:r>
          </a:p>
          <a:p>
            <a:pPr lvl="0"/>
            <a:r>
              <a:rPr lang="en-US" dirty="0" smtClean="0"/>
              <a:t>Planner/calendar: use of one in this class is </a:t>
            </a:r>
            <a:r>
              <a:rPr lang="en-US" b="1" u="sng" dirty="0" smtClean="0"/>
              <a:t>required</a:t>
            </a:r>
          </a:p>
          <a:p>
            <a:pPr lvl="0"/>
            <a:r>
              <a:rPr lang="en-US" dirty="0" smtClean="0"/>
              <a:t>Helpful project tools:  Sticky notes ( several colors, sizes), Highlighters, White Out (liquid, pen, or tape), markers, colored pencils, poster board, etc.—you may get these as we move through the year</a:t>
            </a:r>
          </a:p>
          <a:p>
            <a:endParaRPr lang="en-US" dirty="0"/>
          </a:p>
        </p:txBody>
      </p:sp>
    </p:spTree>
    <p:extLst>
      <p:ext uri="{BB962C8B-B14F-4D97-AF65-F5344CB8AC3E}">
        <p14:creationId xmlns:p14="http://schemas.microsoft.com/office/powerpoint/2010/main" val="3642044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073" name="Rectangle 1"/>
          <p:cNvSpPr>
            <a:spLocks noChangeArrowheads="1"/>
          </p:cNvSpPr>
          <p:nvPr/>
        </p:nvSpPr>
        <p:spPr bwMode="auto">
          <a:xfrm>
            <a:off x="228600" y="1116301"/>
            <a:ext cx="8686800" cy="9140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4. Entering the classroom:</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mj-lt"/>
                <a:ea typeface="Times New Roman" pitchFamily="18" charset="0"/>
                <a:cs typeface="Arial" pitchFamily="34" charset="0"/>
              </a:rPr>
              <a:t>On Time-  </a:t>
            </a:r>
            <a:r>
              <a:rPr lang="en-US" sz="2000" b="1" dirty="0" smtClean="0">
                <a:latin typeface="+mj-lt"/>
                <a:ea typeface="Times New Roman" pitchFamily="18" charset="0"/>
                <a:cs typeface="Arial" pitchFamily="34" charset="0"/>
              </a:rPr>
              <a:t>This is a ZEN work space. Therefore enter mindfully and if you are full of energy and want to have a loud conversation take it to the hallway until the bell rings, then compose yourself and enter quietly, get out your SSR novel and get to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Tardy-</a:t>
            </a: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get out your personal reading (novel from home or library) and finish 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SSR (Silent Sustained Reading), then take out your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Learning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Log spiral and write your warm-up entry.</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Late-</a:t>
            </a:r>
            <a:r>
              <a:rPr kumimoji="0" lang="en-US" sz="2000" b="0" i="0" u="sng"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read the board and get out the proper materials for the current lesson. Ask a neighbor quietly to catch you up. I will give you the appropriate handouts.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ea typeface="Times New Roman" pitchFamily="18" charset="0"/>
              <a:cs typeface="Arial" pitchFamily="34" charset="0"/>
            </a:endParaRPr>
          </a:p>
          <a:p>
            <a:pPr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5. </a:t>
            </a:r>
            <a:r>
              <a:rPr lang="en-US" sz="2400" b="1" dirty="0" smtClean="0"/>
              <a:t>I have a zero tolerance Cheating/plagiarism policy</a:t>
            </a:r>
            <a:r>
              <a:rPr lang="en-US" sz="2400" dirty="0" smtClean="0"/>
              <a:t>. </a:t>
            </a:r>
            <a:r>
              <a:rPr lang="en-US" sz="2000" dirty="0" smtClean="0"/>
              <a:t>Any student caught cheating will receive a grade of zero on the assignment or exam. In the event of a second offense, the student may be removed from the class with loss of credit, suspended, or expelled from school.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2559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049" name="Rectangle 1"/>
          <p:cNvSpPr>
            <a:spLocks noChangeArrowheads="1"/>
          </p:cNvSpPr>
          <p:nvPr/>
        </p:nvSpPr>
        <p:spPr bwMode="auto">
          <a:xfrm>
            <a:off x="152400" y="1330656"/>
            <a:ext cx="8839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rgbClr val="000000"/>
                </a:solidFill>
                <a:effectLst/>
                <a:ea typeface="Times New Roman" pitchFamily="18" charset="0"/>
                <a:cs typeface="Calibri" pitchFamily="34" charset="0"/>
              </a:rPr>
              <a:t>6. Make-up Work Policy:</a:t>
            </a:r>
            <a:endParaRPr kumimoji="0" lang="en-US" altLang="ja-JP"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If you are absent, these are the things you need to do when you come into the classroom: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1. Access our classroom website: </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hlinkClick r:id="rId2"/>
              </a:rPr>
              <a:t>www.mrsgreblosclass.weebly.com</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where ALL of Mrs.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Greblo’s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PowerPoints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are made available to you online (and usually on the same day they were taught). Here you can see exactly what was covered in class, the warm-up, and the homework. You won’t have my voice to listen to so you might need to make an appointment for outside of class to be “taught” what you missed that day.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2. Ask three students what you missed. If you are still confused, see me to arrange a meeting time outside of class for me to sit down and “teach” you what you missed. (Remember the phrase,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see three before 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3.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District policy states you have however many days you were gone plus one to make up the work. For example, if you were gone for two days, you have three days, when you come back, to make up the work. This </a:t>
            </a:r>
            <a:r>
              <a:rPr kumimoji="0" lang="en-US" altLang="ja-JP" sz="1400" b="1" i="1" u="none" strike="noStrike" cap="none" normalizeH="0" baseline="0" dirty="0" smtClean="0">
                <a:ln>
                  <a:noFill/>
                </a:ln>
                <a:solidFill>
                  <a:srgbClr val="000000"/>
                </a:solidFill>
                <a:effectLst/>
                <a:ea typeface="Times New Roman" pitchFamily="18" charset="0"/>
                <a:cs typeface="Calibri" pitchFamily="34" charset="0"/>
              </a:rPr>
              <a:t>does not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exclude you from the work we do when you come back. As stated earlier, special circumstances may be agreed upon by talking with Mrs. </a:t>
            </a:r>
            <a:r>
              <a:rPr kumimoji="0" lang="en-US" altLang="ja-JP" sz="1400" b="0" i="1" u="none" strike="noStrike" cap="none" normalizeH="0" baseline="0" dirty="0" err="1" smtClean="0">
                <a:ln>
                  <a:noFill/>
                </a:ln>
                <a:solidFill>
                  <a:srgbClr val="000000"/>
                </a:solidFill>
                <a:effectLst/>
                <a:ea typeface="Times New Roman" pitchFamily="18" charset="0"/>
                <a:cs typeface="Calibri" pitchFamily="34" charset="0"/>
              </a:rPr>
              <a:t>Greblo</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4.</a:t>
            </a:r>
            <a:r>
              <a:rPr kumimoji="0" lang="en-US" altLang="ja-JP" sz="1400" b="0" i="1"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The rule above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does not apply to previously assigned work</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a student is absent when an assignment or large project is due, it is due when the student returns.</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If a student was in class when the work was assigned, it is still due when returning to class (i.e. here to receive long term assignment, gone during middle of project).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5. If you are absent for a test, you will need to find a time outside of class to make it up in the TESTING CENTER.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No test will be given during class time.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6. </a:t>
            </a:r>
            <a:r>
              <a:rPr kumimoji="0" lang="en-US" altLang="ja-JP" sz="1400" b="1" i="0" u="none" strike="noStrike" cap="none" normalizeH="0" baseline="0" dirty="0" smtClean="0">
                <a:ln>
                  <a:noFill/>
                </a:ln>
                <a:solidFill>
                  <a:srgbClr val="000000"/>
                </a:solidFill>
                <a:effectLst/>
                <a:ea typeface="Times New Roman" pitchFamily="18" charset="0"/>
                <a:cs typeface="Calibri" pitchFamily="34" charset="0"/>
              </a:rPr>
              <a:t>When turning in the assignments, at the top of the page write “absent” and the date(s) you were gone.</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7. Turn it into the “LATE” basket.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MOST IMPORTANT:</a:t>
            </a:r>
            <a:r>
              <a:rPr kumimoji="0" lang="en-US" altLang="ja-JP" sz="1400" b="0" i="0" u="sng" strike="noStrike" cap="none" normalizeH="0" baseline="0" dirty="0" smtClean="0">
                <a:ln>
                  <a:noFill/>
                </a:ln>
                <a:solidFill>
                  <a:schemeClr val="tx1"/>
                </a:solidFill>
                <a:effectLst/>
                <a:ea typeface="Times New Roman" pitchFamily="18" charset="0"/>
                <a:cs typeface="Calibri" pitchFamily="34" charset="0"/>
              </a:rPr>
              <a:t> You must take responsibility and advocate for yourself and your education. This means taking time outside of your regular school day to sit down with me and truly learn the concepts you missed out on. Therefore, may you think twice before missing class unless it is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essential.</a:t>
            </a:r>
            <a:r>
              <a:rPr kumimoji="0" lang="en-US" altLang="ja-JP" sz="14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3340970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1506</TotalTime>
  <Words>1546</Words>
  <Application>Microsoft Office PowerPoint</Application>
  <PresentationFormat>On-screen Show (4:3)</PresentationFormat>
  <Paragraphs>112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   Senior English      with Mrs. Greblo!</vt:lpstr>
      <vt:lpstr>Short Story SSR</vt:lpstr>
      <vt:lpstr>WSJ SSR: Pair Share</vt:lpstr>
      <vt:lpstr>Mrs. Greblo’s  1B Senior English Agenda:   9/12/12</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Just a reminder…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English      with Mrs. Greblo!</dc:title>
  <dc:creator>Kelly L.T. Greblo</dc:creator>
  <cp:lastModifiedBy>Kelly L.T. Greblo</cp:lastModifiedBy>
  <cp:revision>5</cp:revision>
  <dcterms:created xsi:type="dcterms:W3CDTF">2012-09-12T16:30:13Z</dcterms:created>
  <dcterms:modified xsi:type="dcterms:W3CDTF">2012-09-13T17:37:10Z</dcterms:modified>
</cp:coreProperties>
</file>