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5059903-D8A6-46F0-919F-14BDBBAFA7C1}" type="datetimeFigureOut">
              <a:rPr lang="en-US" smtClean="0"/>
              <a:t>12/19/2012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D412C81-634A-4E7A-8BC0-369FAD4380D4}"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059903-D8A6-46F0-919F-14BDBBAFA7C1}" type="datetimeFigureOut">
              <a:rPr lang="en-US" smtClean="0"/>
              <a:t>12/19/2012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12C81-634A-4E7A-8BC0-369FAD4380D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D412C81-634A-4E7A-8BC0-369FAD4380D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059903-D8A6-46F0-919F-14BDBBAFA7C1}" type="datetimeFigureOut">
              <a:rPr lang="en-US" smtClean="0"/>
              <a:t>12/19/2012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5059903-D8A6-46F0-919F-14BDBBAFA7C1}" type="datetimeFigureOut">
              <a:rPr lang="en-US" smtClean="0"/>
              <a:t>12/19/2012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D412C81-634A-4E7A-8BC0-369FAD4380D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5059903-D8A6-46F0-919F-14BDBBAFA7C1}" type="datetimeFigureOut">
              <a:rPr lang="en-US" smtClean="0"/>
              <a:t>12/19/2012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D412C81-634A-4E7A-8BC0-369FAD4380D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5059903-D8A6-46F0-919F-14BDBBAFA7C1}" type="datetimeFigureOut">
              <a:rPr lang="en-US" smtClean="0"/>
              <a:t>12/19/2012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412C81-634A-4E7A-8BC0-369FAD4380D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5059903-D8A6-46F0-919F-14BDBBAFA7C1}" type="datetimeFigureOut">
              <a:rPr lang="en-US" smtClean="0"/>
              <a:t>12/19/2012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D412C81-634A-4E7A-8BC0-369FAD4380D4}"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5059903-D8A6-46F0-919F-14BDBBAFA7C1}" type="datetimeFigureOut">
              <a:rPr lang="en-US" smtClean="0"/>
              <a:t>12/19/2012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D412C81-634A-4E7A-8BC0-369FAD4380D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5059903-D8A6-46F0-919F-14BDBBAFA7C1}" type="datetimeFigureOut">
              <a:rPr lang="en-US" smtClean="0"/>
              <a:t>12/19/2012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D412C81-634A-4E7A-8BC0-369FAD4380D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D412C81-634A-4E7A-8BC0-369FAD4380D4}"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5059903-D8A6-46F0-919F-14BDBBAFA7C1}" type="datetimeFigureOut">
              <a:rPr lang="en-US" smtClean="0"/>
              <a:t>12/19/2012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D412C81-634A-4E7A-8BC0-369FAD4380D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5059903-D8A6-46F0-919F-14BDBBAFA7C1}" type="datetimeFigureOut">
              <a:rPr lang="en-US" smtClean="0"/>
              <a:t>12/19/2012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5059903-D8A6-46F0-919F-14BDBBAFA7C1}" type="datetimeFigureOut">
              <a:rPr lang="en-US" smtClean="0"/>
              <a:t>12/19/2012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D412C81-634A-4E7A-8BC0-369FAD4380D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Senior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731391170"/>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386920202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rmAutofit/>
          </a:bodyPr>
          <a:lstStyle/>
          <a:p>
            <a:r>
              <a:rPr lang="en-US" sz="2800" b="1" dirty="0" smtClean="0">
                <a:solidFill>
                  <a:schemeClr val="accent6">
                    <a:lumMod val="75000"/>
                  </a:schemeClr>
                </a:solidFill>
                <a:latin typeface="Calibri" pitchFamily="34" charset="0"/>
                <a:cs typeface="Calibri" pitchFamily="34" charset="0"/>
              </a:rPr>
              <a:t>Mrs. </a:t>
            </a:r>
            <a:r>
              <a:rPr lang="en-US" sz="2800" b="1" dirty="0" err="1" smtClean="0">
                <a:solidFill>
                  <a:schemeClr val="accent6">
                    <a:lumMod val="75000"/>
                  </a:schemeClr>
                </a:solidFill>
                <a:latin typeface="Calibri" pitchFamily="34" charset="0"/>
                <a:cs typeface="Calibri" pitchFamily="34" charset="0"/>
              </a:rPr>
              <a:t>Greblo’s</a:t>
            </a:r>
            <a:r>
              <a:rPr lang="en-US" sz="2800" b="1" dirty="0" smtClean="0">
                <a:solidFill>
                  <a:schemeClr val="accent6">
                    <a:lumMod val="75000"/>
                  </a:schemeClr>
                </a:solidFill>
                <a:latin typeface="Calibri" pitchFamily="34" charset="0"/>
                <a:cs typeface="Calibri" pitchFamily="34" charset="0"/>
              </a:rPr>
              <a:t>  1B Senior English Agenda:   </a:t>
            </a:r>
            <a:r>
              <a:rPr lang="en-US" sz="2800" b="1" dirty="0" smtClean="0">
                <a:solidFill>
                  <a:srgbClr val="00B050"/>
                </a:solidFill>
                <a:latin typeface="Calibri" pitchFamily="34" charset="0"/>
                <a:cs typeface="Calibri" pitchFamily="34" charset="0"/>
              </a:rPr>
              <a:t>12/18/12</a:t>
            </a:r>
            <a:endParaRPr lang="en-US" sz="28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1219200"/>
            <a:ext cx="8839200" cy="5486400"/>
          </a:xfrm>
        </p:spPr>
        <p:txBody>
          <a:bodyPr>
            <a:normAutofit fontScale="25000" lnSpcReduction="20000"/>
          </a:bodyPr>
          <a:lstStyle/>
          <a:p>
            <a:pPr marL="0" indent="0">
              <a:buNone/>
            </a:pPr>
            <a:r>
              <a:rPr lang="en-US" sz="4900" b="1" dirty="0" smtClean="0">
                <a:solidFill>
                  <a:srgbClr val="0070C0"/>
                </a:solidFill>
                <a:latin typeface="Calibri" pitchFamily="34" charset="0"/>
                <a:cs typeface="Calibri" pitchFamily="34" charset="0"/>
              </a:rPr>
              <a:t>Please copy this agenda down into your Learning Log </a:t>
            </a:r>
            <a:r>
              <a:rPr lang="en-US" sz="4900" b="1" dirty="0">
                <a:solidFill>
                  <a:srgbClr val="0070C0"/>
                </a:solidFill>
                <a:latin typeface="Calibri" pitchFamily="34" charset="0"/>
                <a:cs typeface="Calibri" pitchFamily="34" charset="0"/>
              </a:rPr>
              <a:t>N</a:t>
            </a:r>
            <a:r>
              <a:rPr lang="en-US" sz="4900" b="1" dirty="0" smtClean="0">
                <a:solidFill>
                  <a:srgbClr val="0070C0"/>
                </a:solidFill>
                <a:latin typeface="Calibri" pitchFamily="34" charset="0"/>
                <a:cs typeface="Calibri" pitchFamily="34" charset="0"/>
              </a:rPr>
              <a:t>otebook, you will receive credit for it!</a:t>
            </a:r>
          </a:p>
          <a:p>
            <a:pPr>
              <a:buFont typeface="Courier New" pitchFamily="49" charset="0"/>
              <a:buChar char="o"/>
            </a:pPr>
            <a:r>
              <a:rPr lang="en-US" sz="7200" b="1" dirty="0" smtClean="0">
                <a:solidFill>
                  <a:srgbClr val="7030A0"/>
                </a:solidFill>
                <a:latin typeface="Calibri" pitchFamily="34" charset="0"/>
                <a:cs typeface="Calibri" pitchFamily="34" charset="0"/>
              </a:rPr>
              <a:t>SSR / Attendance</a:t>
            </a:r>
          </a:p>
          <a:p>
            <a:pPr>
              <a:buFont typeface="Courier New" pitchFamily="49" charset="0"/>
              <a:buChar char="o"/>
            </a:pPr>
            <a:r>
              <a:rPr lang="en-US" sz="7200" b="1" dirty="0" smtClean="0">
                <a:solidFill>
                  <a:srgbClr val="7030A0"/>
                </a:solidFill>
                <a:latin typeface="Calibri" pitchFamily="34" charset="0"/>
                <a:cs typeface="Calibri" pitchFamily="34" charset="0"/>
              </a:rPr>
              <a:t>Daily SSR Entry </a:t>
            </a:r>
            <a:r>
              <a:rPr lang="en-US" sz="7200" b="1" dirty="0" smtClean="0">
                <a:solidFill>
                  <a:srgbClr val="FF0000"/>
                </a:solidFill>
                <a:latin typeface="Calibri" pitchFamily="34" charset="0"/>
                <a:cs typeface="Calibri" pitchFamily="34" charset="0"/>
              </a:rPr>
              <a:t>(#22, PLEASE NUMBER IT!)</a:t>
            </a:r>
          </a:p>
          <a:p>
            <a:pPr>
              <a:buFont typeface="Courier New" pitchFamily="49" charset="0"/>
              <a:buChar char="o"/>
            </a:pPr>
            <a:r>
              <a:rPr lang="en-US" sz="7200" b="1" dirty="0" smtClean="0">
                <a:solidFill>
                  <a:srgbClr val="7030A0"/>
                </a:solidFill>
                <a:latin typeface="Calibri" pitchFamily="34" charset="0"/>
                <a:cs typeface="Calibri" pitchFamily="34" charset="0"/>
              </a:rPr>
              <a:t>Agenda </a:t>
            </a:r>
            <a:r>
              <a:rPr lang="en-US" sz="7200" b="1" dirty="0">
                <a:solidFill>
                  <a:srgbClr val="FF0000"/>
                </a:solidFill>
                <a:latin typeface="Calibri" pitchFamily="34" charset="0"/>
                <a:cs typeface="Calibri" pitchFamily="34" charset="0"/>
              </a:rPr>
              <a:t>(#</a:t>
            </a:r>
            <a:r>
              <a:rPr lang="en-US" sz="7200" b="1" dirty="0" smtClean="0">
                <a:solidFill>
                  <a:srgbClr val="FF0000"/>
                </a:solidFill>
                <a:latin typeface="Calibri" pitchFamily="34" charset="0"/>
                <a:cs typeface="Calibri" pitchFamily="34" charset="0"/>
              </a:rPr>
              <a:t>5, PLEASE </a:t>
            </a:r>
            <a:r>
              <a:rPr lang="en-US" sz="7200" b="1" dirty="0">
                <a:solidFill>
                  <a:srgbClr val="FF0000"/>
                </a:solidFill>
                <a:latin typeface="Calibri" pitchFamily="34" charset="0"/>
                <a:cs typeface="Calibri" pitchFamily="34" charset="0"/>
              </a:rPr>
              <a:t>NUMBER IT!)</a:t>
            </a:r>
          </a:p>
          <a:p>
            <a:pPr>
              <a:buFont typeface="Courier New" pitchFamily="49" charset="0"/>
              <a:buChar char="o"/>
            </a:pPr>
            <a:r>
              <a:rPr lang="en-US" sz="7200" b="1" dirty="0" smtClean="0">
                <a:solidFill>
                  <a:srgbClr val="FF0000"/>
                </a:solidFill>
                <a:latin typeface="Calibri" pitchFamily="34" charset="0"/>
                <a:cs typeface="Calibri" pitchFamily="34" charset="0"/>
              </a:rPr>
              <a:t>Reminders</a:t>
            </a:r>
            <a:r>
              <a:rPr lang="en-US" sz="7200" b="1" dirty="0">
                <a:solidFill>
                  <a:srgbClr val="FF0000"/>
                </a:solidFill>
                <a:latin typeface="Calibri" pitchFamily="34" charset="0"/>
                <a:cs typeface="Calibri" pitchFamily="34" charset="0"/>
              </a:rPr>
              <a:t>:</a:t>
            </a:r>
          </a:p>
          <a:p>
            <a:pPr lvl="1">
              <a:buFont typeface="Courier New" pitchFamily="49" charset="0"/>
              <a:buChar char="o"/>
            </a:pPr>
            <a:r>
              <a:rPr lang="en-US" sz="7200" b="1" dirty="0">
                <a:solidFill>
                  <a:srgbClr val="00B0F0"/>
                </a:solidFill>
                <a:latin typeface="Calibri" pitchFamily="34" charset="0"/>
                <a:cs typeface="Calibri" pitchFamily="34" charset="0"/>
              </a:rPr>
              <a:t>Turn-in </a:t>
            </a:r>
            <a:r>
              <a:rPr lang="en-US" sz="7200" b="1" i="1" dirty="0">
                <a:solidFill>
                  <a:srgbClr val="00B0F0"/>
                </a:solidFill>
                <a:latin typeface="Calibri" pitchFamily="34" charset="0"/>
                <a:cs typeface="Calibri" pitchFamily="34" charset="0"/>
              </a:rPr>
              <a:t>Little Shop of Horrors </a:t>
            </a:r>
            <a:r>
              <a:rPr lang="en-US" sz="7200" b="1" dirty="0">
                <a:solidFill>
                  <a:srgbClr val="00B0F0"/>
                </a:solidFill>
                <a:latin typeface="Calibri" pitchFamily="34" charset="0"/>
                <a:cs typeface="Calibri" pitchFamily="34" charset="0"/>
              </a:rPr>
              <a:t>EXTRA CREDIT, ASAP!!</a:t>
            </a:r>
          </a:p>
          <a:p>
            <a:pPr lvl="1">
              <a:buFont typeface="Courier New" pitchFamily="49" charset="0"/>
              <a:buChar char="o"/>
            </a:pPr>
            <a:r>
              <a:rPr lang="en-US" sz="7200" b="1" dirty="0" smtClean="0">
                <a:solidFill>
                  <a:srgbClr val="00B0F0"/>
                </a:solidFill>
                <a:latin typeface="Calibri" pitchFamily="34" charset="0"/>
                <a:cs typeface="Calibri" pitchFamily="34" charset="0"/>
              </a:rPr>
              <a:t>ONE </a:t>
            </a:r>
            <a:r>
              <a:rPr lang="en-US" sz="7200" b="1" dirty="0">
                <a:solidFill>
                  <a:srgbClr val="00B0F0"/>
                </a:solidFill>
                <a:latin typeface="Calibri" pitchFamily="34" charset="0"/>
                <a:cs typeface="Calibri" pitchFamily="34" charset="0"/>
              </a:rPr>
              <a:t>more class before Winter Break </a:t>
            </a:r>
            <a:r>
              <a:rPr lang="en-US" sz="7200" b="1" dirty="0">
                <a:solidFill>
                  <a:srgbClr val="00B0F0"/>
                </a:solidFill>
                <a:latin typeface="Calibri" pitchFamily="34" charset="0"/>
                <a:cs typeface="Calibri" pitchFamily="34" charset="0"/>
                <a:sym typeface="Wingdings" pitchFamily="2" charset="2"/>
              </a:rPr>
              <a:t></a:t>
            </a:r>
            <a:r>
              <a:rPr lang="en-US" sz="7200" b="1" dirty="0" smtClean="0">
                <a:solidFill>
                  <a:srgbClr val="00B0F0"/>
                </a:solidFill>
                <a:latin typeface="Calibri" pitchFamily="34" charset="0"/>
                <a:cs typeface="Calibri" pitchFamily="34" charset="0"/>
                <a:sym typeface="Wingdings" pitchFamily="2" charset="2"/>
              </a:rPr>
              <a:t>!</a:t>
            </a:r>
            <a:endParaRPr lang="en-US" sz="72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Newcomer writing activity: </a:t>
            </a:r>
            <a:r>
              <a:rPr lang="en-US" sz="7200" b="1" i="1" u="sng" dirty="0" smtClean="0">
                <a:solidFill>
                  <a:srgbClr val="FF0000"/>
                </a:solidFill>
                <a:latin typeface="Calibri" pitchFamily="34" charset="0"/>
                <a:cs typeface="Calibri" pitchFamily="34" charset="0"/>
              </a:rPr>
              <a:t>USE </a:t>
            </a:r>
            <a:r>
              <a:rPr lang="en-US" sz="7200" b="1" i="1" u="sng" dirty="0">
                <a:solidFill>
                  <a:srgbClr val="FF0000"/>
                </a:solidFill>
                <a:latin typeface="Calibri" pitchFamily="34" charset="0"/>
                <a:cs typeface="Calibri" pitchFamily="34" charset="0"/>
              </a:rPr>
              <a:t>LOOSE LEAF PAPER ONLY</a:t>
            </a:r>
            <a:r>
              <a:rPr lang="en-US" sz="7200" b="1" i="1" u="sng" dirty="0" smtClean="0">
                <a:solidFill>
                  <a:srgbClr val="FF0000"/>
                </a:solidFill>
                <a:latin typeface="Calibri" pitchFamily="34" charset="0"/>
                <a:cs typeface="Calibri" pitchFamily="34" charset="0"/>
              </a:rPr>
              <a:t>!</a:t>
            </a:r>
            <a:endParaRPr lang="en-US" sz="72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LLN &amp; writing folder storage</a:t>
            </a:r>
          </a:p>
          <a:p>
            <a:pPr>
              <a:buFont typeface="Courier New" pitchFamily="49" charset="0"/>
              <a:buChar char="o"/>
            </a:pPr>
            <a:r>
              <a:rPr lang="en-US" sz="7200" b="1" u="sng" dirty="0" smtClean="0">
                <a:solidFill>
                  <a:srgbClr val="7030A0"/>
                </a:solidFill>
                <a:latin typeface="Calibri" pitchFamily="34" charset="0"/>
                <a:cs typeface="Calibri" pitchFamily="34" charset="0"/>
              </a:rPr>
              <a:t>Persepolis</a:t>
            </a:r>
          </a:p>
          <a:p>
            <a:pPr lvl="1">
              <a:buFont typeface="Courier New" pitchFamily="49" charset="0"/>
              <a:buChar char="o"/>
            </a:pPr>
            <a:r>
              <a:rPr lang="en-US" sz="6700" b="1" dirty="0" smtClean="0">
                <a:solidFill>
                  <a:srgbClr val="7030A0"/>
                </a:solidFill>
                <a:latin typeface="Calibri" pitchFamily="34" charset="0"/>
                <a:cs typeface="Calibri" pitchFamily="34" charset="0"/>
              </a:rPr>
              <a:t>Read: “The Veil” &amp; “</a:t>
            </a:r>
            <a:r>
              <a:rPr lang="en-US" sz="6700" b="1" dirty="0">
                <a:solidFill>
                  <a:srgbClr val="7030A0"/>
                </a:solidFill>
                <a:latin typeface="Calibri" pitchFamily="34" charset="0"/>
                <a:cs typeface="Calibri" pitchFamily="34" charset="0"/>
              </a:rPr>
              <a:t>T</a:t>
            </a:r>
            <a:r>
              <a:rPr lang="en-US" sz="6700" b="1" dirty="0" smtClean="0">
                <a:solidFill>
                  <a:srgbClr val="7030A0"/>
                </a:solidFill>
                <a:latin typeface="Calibri" pitchFamily="34" charset="0"/>
                <a:cs typeface="Calibri" pitchFamily="34" charset="0"/>
              </a:rPr>
              <a:t>he Bicycle”</a:t>
            </a:r>
          </a:p>
          <a:p>
            <a:pPr>
              <a:buFont typeface="Courier New" pitchFamily="49" charset="0"/>
              <a:buChar char="o"/>
            </a:pPr>
            <a:r>
              <a:rPr lang="en-US" sz="72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6400" b="1" dirty="0">
                <a:solidFill>
                  <a:srgbClr val="00B050"/>
                </a:solidFill>
                <a:latin typeface="Calibri" pitchFamily="34" charset="0"/>
                <a:cs typeface="Calibri" pitchFamily="34" charset="0"/>
              </a:rPr>
              <a:t>Listen attentively</a:t>
            </a:r>
          </a:p>
          <a:p>
            <a:pPr lvl="1">
              <a:buFont typeface="Courier New" pitchFamily="49" charset="0"/>
              <a:buChar char="o"/>
            </a:pPr>
            <a:r>
              <a:rPr lang="en-US" sz="6400" b="1" dirty="0">
                <a:solidFill>
                  <a:srgbClr val="00B050"/>
                </a:solidFill>
                <a:latin typeface="Calibri" pitchFamily="34" charset="0"/>
                <a:cs typeface="Calibri" pitchFamily="34" charset="0"/>
              </a:rPr>
              <a:t>Draw conclusions about reasons for actions/beliefs and support assertions</a:t>
            </a:r>
          </a:p>
          <a:p>
            <a:pPr lvl="1">
              <a:buFont typeface="Courier New" pitchFamily="49" charset="0"/>
              <a:buChar char="o"/>
            </a:pPr>
            <a:r>
              <a:rPr lang="en-US" sz="6400" b="1" dirty="0">
                <a:solidFill>
                  <a:srgbClr val="00B050"/>
                </a:solidFill>
                <a:latin typeface="Calibri" pitchFamily="34" charset="0"/>
                <a:cs typeface="Calibri" pitchFamily="34" charset="0"/>
              </a:rPr>
              <a:t>Reveal the significance </a:t>
            </a:r>
            <a:r>
              <a:rPr lang="en-US" sz="6400" b="1" dirty="0" smtClean="0">
                <a:solidFill>
                  <a:srgbClr val="00B050"/>
                </a:solidFill>
                <a:latin typeface="Calibri" pitchFamily="34" charset="0"/>
                <a:cs typeface="Calibri" pitchFamily="34" charset="0"/>
              </a:rPr>
              <a:t>of </a:t>
            </a:r>
            <a:r>
              <a:rPr lang="en-US" sz="6400" b="1" dirty="0">
                <a:solidFill>
                  <a:srgbClr val="00B050"/>
                </a:solidFill>
                <a:latin typeface="Calibri" pitchFamily="34" charset="0"/>
                <a:cs typeface="Calibri" pitchFamily="34" charset="0"/>
              </a:rPr>
              <a:t>the subject and events</a:t>
            </a:r>
          </a:p>
          <a:p>
            <a:pPr lvl="1">
              <a:buFont typeface="Courier New" pitchFamily="49" charset="0"/>
              <a:buChar char="o"/>
            </a:pPr>
            <a:r>
              <a:rPr lang="en-US" sz="6400" b="1" dirty="0">
                <a:solidFill>
                  <a:srgbClr val="00B050"/>
                </a:solidFill>
                <a:latin typeface="Calibri" pitchFamily="34" charset="0"/>
                <a:cs typeface="Calibri" pitchFamily="34" charset="0"/>
              </a:rPr>
              <a:t>Read and explore nonfiction </a:t>
            </a:r>
            <a:r>
              <a:rPr lang="en-US" sz="6400" b="1" dirty="0" smtClean="0">
                <a:solidFill>
                  <a:srgbClr val="00B050"/>
                </a:solidFill>
                <a:latin typeface="Calibri" pitchFamily="34" charset="0"/>
                <a:cs typeface="Calibri" pitchFamily="34" charset="0"/>
              </a:rPr>
              <a:t>text</a:t>
            </a:r>
          </a:p>
          <a:p>
            <a:pPr lvl="1">
              <a:buFont typeface="Courier New" pitchFamily="49" charset="0"/>
              <a:buChar char="o"/>
            </a:pPr>
            <a:r>
              <a:rPr lang="en-US" sz="6400" b="1" dirty="0" smtClean="0">
                <a:solidFill>
                  <a:srgbClr val="00B050"/>
                </a:solidFill>
                <a:latin typeface="Calibri" pitchFamily="34" charset="0"/>
                <a:cs typeface="Calibri" pitchFamily="34" charset="0"/>
              </a:rPr>
              <a:t>Develop a common place specific occasion as the basis for the reflection</a:t>
            </a:r>
            <a:endParaRPr lang="en-US" sz="6400" b="1" dirty="0">
              <a:solidFill>
                <a:srgbClr val="00B050"/>
              </a:solidFill>
              <a:latin typeface="Calibri" pitchFamily="34" charset="0"/>
              <a:cs typeface="Calibri" pitchFamily="34" charset="0"/>
            </a:endParaRPr>
          </a:p>
          <a:p>
            <a:pPr lvl="1">
              <a:buFont typeface="Courier New" pitchFamily="49" charset="0"/>
              <a:buChar char="o"/>
            </a:pPr>
            <a:r>
              <a:rPr lang="en-US" sz="6600" b="1" dirty="0">
                <a:solidFill>
                  <a:srgbClr val="00B050"/>
                </a:solidFill>
                <a:latin typeface="Calibri" pitchFamily="34" charset="0"/>
                <a:cs typeface="Calibri" pitchFamily="34" charset="0"/>
              </a:rPr>
              <a:t>Write expressively in one of the four writing modes in an uninhibited manner </a:t>
            </a:r>
          </a:p>
          <a:p>
            <a:pPr>
              <a:buFont typeface="Courier New" pitchFamily="49" charset="0"/>
              <a:buChar char="o"/>
            </a:pPr>
            <a:r>
              <a:rPr lang="en-US" sz="7200" b="1" dirty="0" smtClean="0">
                <a:solidFill>
                  <a:srgbClr val="7030A0"/>
                </a:solidFill>
                <a:latin typeface="Calibri" pitchFamily="34" charset="0"/>
                <a:cs typeface="Calibri" pitchFamily="34" charset="0"/>
              </a:rPr>
              <a:t>Homework: </a:t>
            </a:r>
            <a:r>
              <a:rPr lang="en-US" sz="72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5900" b="1" dirty="0" smtClean="0">
                <a:solidFill>
                  <a:srgbClr val="7030A0"/>
                </a:solidFill>
                <a:latin typeface="Calibri" pitchFamily="34" charset="0"/>
                <a:cs typeface="Calibri" pitchFamily="34" charset="0"/>
              </a:rPr>
              <a:t>Bring your SSR book to class every day!</a:t>
            </a:r>
            <a:endParaRPr lang="en-US" sz="5900" b="1" u="sng" dirty="0" smtClean="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3687244481"/>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864354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Newcomer Writing Activity</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4000" dirty="0" smtClean="0"/>
              <a:t>On a sheet of LOOSE LEAF paper, make a list of eye-opening experiences in your life.</a:t>
            </a:r>
          </a:p>
          <a:p>
            <a:pPr marL="0" indent="0">
              <a:buNone/>
            </a:pPr>
            <a:r>
              <a:rPr lang="en-US" sz="4000" dirty="0" smtClean="0"/>
              <a:t>1.</a:t>
            </a:r>
          </a:p>
          <a:p>
            <a:pPr marL="0" indent="0">
              <a:buNone/>
            </a:pPr>
            <a:r>
              <a:rPr lang="en-US" sz="4000" dirty="0" smtClean="0"/>
              <a:t>2.</a:t>
            </a:r>
          </a:p>
          <a:p>
            <a:pPr marL="0" indent="0">
              <a:buNone/>
            </a:pPr>
            <a:r>
              <a:rPr lang="en-US" sz="4000" dirty="0" smtClean="0"/>
              <a:t>3.</a:t>
            </a:r>
          </a:p>
          <a:p>
            <a:pPr marL="0" indent="0">
              <a:buNone/>
            </a:pPr>
            <a:r>
              <a:rPr lang="en-US" sz="4000" dirty="0" smtClean="0"/>
              <a:t>4.</a:t>
            </a:r>
          </a:p>
          <a:p>
            <a:pPr marL="0" indent="0">
              <a:buNone/>
            </a:pPr>
            <a:r>
              <a:rPr lang="en-US" sz="4000" dirty="0" smtClean="0"/>
              <a:t>5.</a:t>
            </a:r>
          </a:p>
          <a:p>
            <a:pPr marL="0" indent="0">
              <a:buNone/>
            </a:pPr>
            <a:endParaRPr lang="en-US" dirty="0"/>
          </a:p>
        </p:txBody>
      </p:sp>
    </p:spTree>
    <p:extLst>
      <p:ext uri="{BB962C8B-B14F-4D97-AF65-F5344CB8AC3E}">
        <p14:creationId xmlns:p14="http://schemas.microsoft.com/office/powerpoint/2010/main" val="3172971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Newcomer Writing Activity</a:t>
            </a:r>
          </a:p>
        </p:txBody>
      </p:sp>
      <p:sp>
        <p:nvSpPr>
          <p:cNvPr id="3" name="Content Placeholder 2"/>
          <p:cNvSpPr>
            <a:spLocks noGrp="1"/>
          </p:cNvSpPr>
          <p:nvPr>
            <p:ph sz="quarter" idx="1"/>
          </p:nvPr>
        </p:nvSpPr>
        <p:spPr/>
        <p:txBody>
          <a:bodyPr>
            <a:normAutofit lnSpcReduction="10000"/>
          </a:bodyPr>
          <a:lstStyle/>
          <a:p>
            <a:r>
              <a:rPr lang="en-US" sz="2800" i="1" smtClean="0"/>
              <a:t>(On </a:t>
            </a:r>
            <a:r>
              <a:rPr lang="en-US" sz="2800" i="1" dirty="0" smtClean="0"/>
              <a:t>that same sheet of loose leaf paper) </a:t>
            </a:r>
            <a:r>
              <a:rPr lang="en-US" sz="4000" b="1" dirty="0" smtClean="0"/>
              <a:t>Tell </a:t>
            </a:r>
            <a:r>
              <a:rPr lang="en-US" sz="4000" b="1" dirty="0" smtClean="0"/>
              <a:t>the story of one of these events, reflecting on how it was meaningful to you. Consider also how it might  be meaningful to others who have had similar experiences. There should be a clear sense of beginning, middle, and end. </a:t>
            </a:r>
            <a:endParaRPr lang="en-US" sz="4000" b="1" dirty="0"/>
          </a:p>
        </p:txBody>
      </p:sp>
    </p:spTree>
    <p:extLst>
      <p:ext uri="{BB962C8B-B14F-4D97-AF65-F5344CB8AC3E}">
        <p14:creationId xmlns:p14="http://schemas.microsoft.com/office/powerpoint/2010/main" val="19009046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227</TotalTime>
  <Words>286</Words>
  <Application>Microsoft Office PowerPoint</Application>
  <PresentationFormat>On-screen Show (4:3)</PresentationFormat>
  <Paragraphs>60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   Senior English      with Mrs. Greblo!</vt:lpstr>
      <vt:lpstr>Mrs. Greblo’s  1B Senior English Agenda:   12/18/12</vt:lpstr>
      <vt:lpstr>Daily SSR Entry:</vt:lpstr>
      <vt:lpstr>Newcomer Writing Activity</vt:lpstr>
      <vt:lpstr>Newcomer Writing Activity</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Senior English      with Mrs. Greblo!</dc:title>
  <dc:creator>Kelly L.T. Greblo</dc:creator>
  <cp:lastModifiedBy>Kelly L.T. Greblo</cp:lastModifiedBy>
  <cp:revision>8</cp:revision>
  <dcterms:created xsi:type="dcterms:W3CDTF">2012-12-18T16:24:42Z</dcterms:created>
  <dcterms:modified xsi:type="dcterms:W3CDTF">2012-12-19T20:21:10Z</dcterms:modified>
</cp:coreProperties>
</file>