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0C01AE4-4705-4970-814E-BA938004556C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BA52A1C-3B68-4F0E-AF4B-B7D6FCD93CF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5105400"/>
            <a:ext cx="8062912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2012-2013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438400"/>
            <a:ext cx="8686800" cy="2514600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/>
            </a:r>
            <a:br>
              <a:rPr lang="en-US" sz="8000" dirty="0" smtClean="0">
                <a:solidFill>
                  <a:srgbClr val="7030A0"/>
                </a:solidFill>
              </a:rPr>
            </a:br>
            <a:r>
              <a:rPr lang="en-US" sz="8000" dirty="0" smtClean="0">
                <a:solidFill>
                  <a:srgbClr val="7030A0"/>
                </a:solidFill>
              </a:rPr>
              <a:t> </a:t>
            </a: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Senior English     </a:t>
            </a:r>
            <a:b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6600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with Mrs. Greblo!</a:t>
            </a:r>
            <a:endParaRPr lang="en-US" sz="6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866776"/>
              </p:ext>
            </p:extLst>
          </p:nvPr>
        </p:nvGraphicFramePr>
        <p:xfrm>
          <a:off x="304800" y="533400"/>
          <a:ext cx="6096000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800" dirty="0" smtClean="0">
                          <a:solidFill>
                            <a:srgbClr val="7030A0"/>
                          </a:solidFill>
                          <a:latin typeface="Calibri" pitchFamily="34" charset="0"/>
                          <a:cs typeface="Calibri" pitchFamily="34" charset="0"/>
                        </a:rPr>
                        <a:t>Welcome back to…</a:t>
                      </a:r>
                      <a:endParaRPr lang="en-US" sz="4800" dirty="0">
                        <a:solidFill>
                          <a:srgbClr val="7030A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1654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Daily SSR Entry: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839200" cy="5334000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1800" b="1" u="sng" dirty="0" smtClean="0"/>
              <a:t>Each entry contains:</a:t>
            </a:r>
          </a:p>
          <a:p>
            <a:pPr marL="0" indent="0">
              <a:buNone/>
            </a:pPr>
            <a:r>
              <a:rPr lang="en-US" sz="1800" dirty="0"/>
              <a:t>-</a:t>
            </a:r>
            <a:r>
              <a:rPr lang="en-US" sz="1800" dirty="0" smtClean="0"/>
              <a:t>Date</a:t>
            </a:r>
          </a:p>
          <a:p>
            <a:pPr marL="0" indent="0">
              <a:buNone/>
            </a:pPr>
            <a:r>
              <a:rPr lang="en-US" sz="1800" dirty="0" smtClean="0"/>
              <a:t>-Book title &amp; author</a:t>
            </a:r>
          </a:p>
          <a:p>
            <a:pPr marL="0" indent="0">
              <a:buNone/>
            </a:pPr>
            <a:r>
              <a:rPr lang="en-US" sz="1800" dirty="0" smtClean="0"/>
              <a:t>-Starting page # (SP)</a:t>
            </a:r>
          </a:p>
          <a:p>
            <a:pPr marL="0" indent="0">
              <a:buNone/>
            </a:pPr>
            <a:r>
              <a:rPr lang="en-US" sz="1800" dirty="0" smtClean="0"/>
              <a:t>-Ending page # (EP)</a:t>
            </a:r>
            <a:br>
              <a:rPr lang="en-US" sz="1800" dirty="0" smtClean="0"/>
            </a:br>
            <a:r>
              <a:rPr lang="en-US" sz="1800" dirty="0" smtClean="0"/>
              <a:t>-Total # of pages read</a:t>
            </a:r>
          </a:p>
          <a:p>
            <a:pPr marL="0" indent="0">
              <a:buNone/>
            </a:pPr>
            <a:r>
              <a:rPr lang="en-US" sz="1800" dirty="0" smtClean="0"/>
              <a:t>-Reader’s Statement (RS):</a:t>
            </a:r>
          </a:p>
          <a:p>
            <a:pPr marL="0" indent="0">
              <a:buNone/>
            </a:pPr>
            <a:r>
              <a:rPr lang="en-US" sz="1800" i="1" dirty="0" smtClean="0"/>
              <a:t>What’s happening in the book? Summarize.</a:t>
            </a:r>
          </a:p>
          <a:p>
            <a:pPr marL="0" indent="0">
              <a:buNone/>
            </a:pPr>
            <a:r>
              <a:rPr lang="en-US" sz="1800" i="1" dirty="0" smtClean="0"/>
              <a:t>What do you predict will happen next?</a:t>
            </a:r>
          </a:p>
          <a:p>
            <a:pPr marL="0" indent="0">
              <a:buNone/>
            </a:pPr>
            <a:r>
              <a:rPr lang="en-US" sz="1800" i="1" dirty="0" smtClean="0"/>
              <a:t>What questions do you have for the author? </a:t>
            </a:r>
          </a:p>
          <a:p>
            <a:pPr marL="0" indent="0">
              <a:buNone/>
            </a:pPr>
            <a:r>
              <a:rPr lang="en-US" sz="1800" i="1" dirty="0" smtClean="0"/>
              <a:t>What character traits do you appreciate? Find frustrating?</a:t>
            </a:r>
          </a:p>
          <a:p>
            <a:pPr marL="0" indent="0">
              <a:buNone/>
            </a:pPr>
            <a:r>
              <a:rPr lang="en-US" sz="1800" i="1" dirty="0" smtClean="0"/>
              <a:t>What is your opinion of the book so far?</a:t>
            </a:r>
          </a:p>
          <a:p>
            <a:pPr marL="0" indent="0">
              <a:buNone/>
            </a:pPr>
            <a:r>
              <a:rPr lang="en-US" sz="1800" i="1" dirty="0" smtClean="0"/>
              <a:t>Other comments?</a:t>
            </a: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 smtClean="0">
              <a:latin typeface="Bradley Hand ITC" pitchFamily="66" charset="0"/>
            </a:endParaRPr>
          </a:p>
          <a:p>
            <a:pPr marL="0" indent="0">
              <a:buNone/>
            </a:pPr>
            <a:endParaRPr lang="en-US" sz="1800" b="1" dirty="0">
              <a:latin typeface="Bradley Hand ITC" pitchFamily="66" charset="0"/>
            </a:endParaRP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Sample Entry: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9/17/12</a:t>
            </a:r>
          </a:p>
          <a:p>
            <a:pPr marL="0" indent="0">
              <a:buNone/>
            </a:pPr>
            <a:r>
              <a:rPr lang="en-US" sz="1800" b="1" u="sng" dirty="0" smtClean="0">
                <a:latin typeface="Bradley Hand ITC" pitchFamily="66" charset="0"/>
              </a:rPr>
              <a:t>The Hunger Games </a:t>
            </a:r>
            <a:r>
              <a:rPr lang="en-US" sz="1800" b="1" dirty="0" smtClean="0">
                <a:latin typeface="Bradley Hand ITC" pitchFamily="66" charset="0"/>
              </a:rPr>
              <a:t>by Suzanne Collins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SP: 1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EP: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Total: 20</a:t>
            </a:r>
          </a:p>
          <a:p>
            <a:pPr marL="0" indent="0">
              <a:buNone/>
            </a:pPr>
            <a:r>
              <a:rPr lang="en-US" sz="1800" b="1" dirty="0" smtClean="0">
                <a:latin typeface="Bradley Hand ITC" pitchFamily="66" charset="0"/>
              </a:rPr>
              <a:t>RS: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lives in District 12 of the former U.S., now </a:t>
            </a:r>
            <a:r>
              <a:rPr lang="en-US" sz="1800" b="1" dirty="0" err="1" smtClean="0">
                <a:latin typeface="Bradley Hand ITC" pitchFamily="66" charset="0"/>
              </a:rPr>
              <a:t>Panem</a:t>
            </a:r>
            <a:r>
              <a:rPr lang="en-US" sz="1800" b="1" dirty="0">
                <a:latin typeface="Bradley Hand ITC" pitchFamily="66" charset="0"/>
              </a:rPr>
              <a:t> </a:t>
            </a:r>
            <a:r>
              <a:rPr lang="en-US" sz="1800" b="1" dirty="0" smtClean="0">
                <a:latin typeface="Bradley Hand ITC" pitchFamily="66" charset="0"/>
              </a:rPr>
              <a:t>with her sister, Prim and her Mom. She is an agile hunter and gatherer and has had to do so since her father’s tragic death in a mine explosion. The reaping is today and the tone of District 12 is very somber as children ages 12-18 could be drawn to defend themselves to their death in the Hunger Games. I predict that </a:t>
            </a:r>
            <a:r>
              <a:rPr lang="en-US" sz="1800" b="1" dirty="0" err="1" smtClean="0">
                <a:latin typeface="Bradley Hand ITC" pitchFamily="66" charset="0"/>
              </a:rPr>
              <a:t>Katniss</a:t>
            </a:r>
            <a:r>
              <a:rPr lang="en-US" sz="1800" b="1" dirty="0" smtClean="0">
                <a:latin typeface="Bradley Hand ITC" pitchFamily="66" charset="0"/>
              </a:rPr>
              <a:t> or one of her close friends or family members names will be drawn. This book is really suspenseful, I’m loving it so far!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343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515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Mrs.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Greblo’s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 1B Senior English Agenda:   </a:t>
            </a: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4/25/13</a:t>
            </a:r>
            <a:endParaRPr lang="en-US" sz="28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Please copy this agenda down into your Learning Log </a:t>
            </a:r>
            <a:r>
              <a:rPr lang="en-US" sz="5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5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otebook, you will receive credit for it!</a:t>
            </a: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SSR / Attendance / </a:t>
            </a: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get LLN and/or writing folders from the cabinet, QUIETLY</a:t>
            </a:r>
            <a:endParaRPr lang="en-US" sz="6800" b="1" i="1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Daily SSR Entry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18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Agenda 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#</a:t>
            </a:r>
            <a:r>
              <a:rPr lang="en-US" sz="6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18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Reminders</a:t>
            </a:r>
            <a:r>
              <a:rPr lang="en-US" sz="6800" b="1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Finish your Job Shadow Packets, ASAP! See Nova or </a:t>
            </a:r>
            <a:r>
              <a:rPr lang="en-US" sz="6800" b="1" u="sng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Bovee</a:t>
            </a:r>
            <a:r>
              <a:rPr lang="en-US" sz="68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in the Counseling Center with anything </a:t>
            </a:r>
            <a:r>
              <a:rPr lang="en-US" sz="6800" b="1" u="sng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  <a:sym typeface="Wingdings" pitchFamily="2" charset="2"/>
              </a:rPr>
              <a:t>. </a:t>
            </a:r>
            <a:endParaRPr lang="en-US" sz="68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Unit Pre-assessment: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“I Have a Dream” speech by MLK </a:t>
            </a:r>
            <a:r>
              <a:rPr lang="en-US" sz="68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J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r.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(finish up)</a:t>
            </a:r>
            <a:endParaRPr lang="en-US" sz="68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Discussion and </a:t>
            </a: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writing</a:t>
            </a:r>
          </a:p>
          <a:p>
            <a:pPr lvl="1">
              <a:buFont typeface="Courier New" pitchFamily="49" charset="0"/>
              <a:buChar char="o"/>
            </a:pPr>
            <a:r>
              <a:rPr lang="en-US" sz="68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Civil Rights Movement short film and questions sheet (questions due at end of class</a:t>
            </a:r>
            <a:endParaRPr lang="en-US" sz="6800" b="1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8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Put away y</a:t>
            </a:r>
            <a:r>
              <a:rPr lang="en-US" sz="72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our LLN and/or writing folders in the LLN Storage File </a:t>
            </a:r>
            <a:r>
              <a:rPr lang="en-US" sz="72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Cabinet </a:t>
            </a:r>
            <a:r>
              <a:rPr lang="en-US" sz="7200" b="1" i="1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NEATLY</a:t>
            </a:r>
            <a:r>
              <a:rPr lang="en-US" sz="7200" b="1" i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, please</a:t>
            </a:r>
            <a:r>
              <a:rPr lang="en-US" sz="7200" b="1" i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!</a:t>
            </a:r>
            <a:endParaRPr lang="en-US" sz="7200" b="1" i="1" u="sng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6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Objective(s): 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Listen attentively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Draw conclusions about reasons for actions/beliefs and support assertions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Reveal the significance </a:t>
            </a: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of </a:t>
            </a: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subject and events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Write </a:t>
            </a:r>
            <a:r>
              <a:rPr lang="en-US" sz="60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expressively in one of the four writing modes in an uninhibited </a:t>
            </a:r>
            <a:r>
              <a:rPr lang="en-US" sz="60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manner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dirty="0" smtClean="0">
                <a:solidFill>
                  <a:srgbClr val="00B050"/>
                </a:solidFill>
              </a:rPr>
              <a:t>Relate </a:t>
            </a:r>
            <a:r>
              <a:rPr lang="en-US" sz="6000" b="1" dirty="0">
                <a:solidFill>
                  <a:srgbClr val="00B050"/>
                </a:solidFill>
              </a:rPr>
              <a:t>A Raisin in the Sun </a:t>
            </a:r>
            <a:r>
              <a:rPr lang="en-US" sz="6000" dirty="0">
                <a:solidFill>
                  <a:srgbClr val="00B050"/>
                </a:solidFill>
              </a:rPr>
              <a:t>to the </a:t>
            </a:r>
            <a:r>
              <a:rPr lang="en-US" sz="6000" b="1" dirty="0">
                <a:solidFill>
                  <a:srgbClr val="00B050"/>
                </a:solidFill>
              </a:rPr>
              <a:t>greater theme of African American literature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>
                <a:solidFill>
                  <a:srgbClr val="00B050"/>
                </a:solidFill>
              </a:rPr>
              <a:t>Identify</a:t>
            </a:r>
            <a:r>
              <a:rPr lang="en-US" sz="6000" dirty="0">
                <a:solidFill>
                  <a:srgbClr val="00B050"/>
                </a:solidFill>
              </a:rPr>
              <a:t> and </a:t>
            </a:r>
            <a:r>
              <a:rPr lang="en-US" sz="6000" b="1" dirty="0">
                <a:solidFill>
                  <a:srgbClr val="00B050"/>
                </a:solidFill>
              </a:rPr>
              <a:t>explain</a:t>
            </a:r>
            <a:r>
              <a:rPr lang="en-US" sz="6000" dirty="0">
                <a:solidFill>
                  <a:srgbClr val="00B050"/>
                </a:solidFill>
              </a:rPr>
              <a:t> the</a:t>
            </a:r>
            <a:r>
              <a:rPr lang="en-US" sz="6000" b="1" dirty="0">
                <a:solidFill>
                  <a:srgbClr val="00B050"/>
                </a:solidFill>
              </a:rPr>
              <a:t> themes of the play</a:t>
            </a:r>
            <a:r>
              <a:rPr lang="en-US" sz="6000" dirty="0">
                <a:solidFill>
                  <a:srgbClr val="00B050"/>
                </a:solidFill>
              </a:rPr>
              <a:t>, and discuss how they are </a:t>
            </a:r>
            <a:r>
              <a:rPr lang="en-US" sz="6000" dirty="0" smtClean="0">
                <a:solidFill>
                  <a:srgbClr val="00B050"/>
                </a:solidFill>
              </a:rPr>
              <a:t>developed</a:t>
            </a:r>
            <a:endParaRPr lang="en-US" sz="60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72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Homework: </a:t>
            </a:r>
            <a:r>
              <a:rPr lang="en-US" sz="7200" b="1" i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for next class…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Feel free to return your senior English textbook, we don’t need it anymore!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Bring your SSR book to class every day!</a:t>
            </a:r>
          </a:p>
          <a:p>
            <a:pPr lvl="1">
              <a:buFont typeface="Courier New" pitchFamily="49" charset="0"/>
              <a:buChar char="o"/>
            </a:pPr>
            <a:r>
              <a:rPr lang="en-US" sz="60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Visit </a:t>
            </a:r>
            <a:r>
              <a:rPr lang="en-US" sz="6000" b="1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www.glencoecounseling.weebly.com</a:t>
            </a:r>
          </a:p>
        </p:txBody>
      </p:sp>
    </p:spTree>
    <p:extLst>
      <p:ext uri="{BB962C8B-B14F-4D97-AF65-F5344CB8AC3E}">
        <p14:creationId xmlns:p14="http://schemas.microsoft.com/office/powerpoint/2010/main" val="277074589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3"/>
                </a:solidFill>
              </a:rPr>
              <a:t>DREAMS </a:t>
            </a:r>
            <a:r>
              <a:rPr lang="en-US" b="1" dirty="0" err="1" smtClean="0">
                <a:solidFill>
                  <a:schemeClr val="accent3"/>
                </a:solidFill>
              </a:rPr>
              <a:t>Freewrite</a:t>
            </a:r>
            <a:r>
              <a:rPr lang="en-US" b="1" dirty="0" smtClean="0">
                <a:solidFill>
                  <a:schemeClr val="accent3"/>
                </a:solidFill>
              </a:rPr>
              <a:t>: </a:t>
            </a:r>
            <a:r>
              <a:rPr lang="en-US" i="1" dirty="0" smtClean="0">
                <a:solidFill>
                  <a:srgbClr val="7030A0"/>
                </a:solidFill>
              </a:rPr>
              <a:t>on a sheet of loose leaf paper</a:t>
            </a:r>
            <a:endParaRPr lang="en-US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What are some of the dreams you’ve had in your lifetime? What hopes for your future didn’t come true?</a:t>
            </a:r>
          </a:p>
          <a:p>
            <a:pPr algn="ctr"/>
            <a:r>
              <a:rPr lang="en-US" sz="4000" dirty="0" smtClean="0"/>
              <a:t>Reflect back on how you felt when you realized your dreams weren’t going to come true.</a:t>
            </a:r>
          </a:p>
          <a:p>
            <a:pPr algn="ctr">
              <a:buFontTx/>
              <a:buChar char="-"/>
            </a:pPr>
            <a:r>
              <a:rPr lang="en-US" sz="2800" i="1" dirty="0" smtClean="0"/>
              <a:t>You have 8 minutes to write, </a:t>
            </a:r>
          </a:p>
          <a:p>
            <a:pPr marL="0" indent="0" algn="ctr">
              <a:buNone/>
            </a:pPr>
            <a:r>
              <a:rPr lang="en-US" sz="2800" i="1" dirty="0" smtClean="0"/>
              <a:t>turn this in before you leave for in-class credit </a:t>
            </a:r>
            <a:r>
              <a:rPr lang="en-US" sz="2800" i="1" dirty="0" smtClean="0">
                <a:sym typeface="Wingdings" pitchFamily="2" charset="2"/>
              </a:rPr>
              <a:t></a:t>
            </a:r>
            <a:endParaRPr lang="en-US" sz="2800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26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overs.openlibrary.org/w/id/419463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3810642" cy="5638800"/>
          </a:xfrm>
          <a:prstGeom prst="rect">
            <a:avLst/>
          </a:prstGeom>
          <a:noFill/>
        </p:spPr>
      </p:pic>
      <p:pic>
        <p:nvPicPr>
          <p:cNvPr id="11266" name="Picture 2" descr="http://t0.gstatic.com/images?q=tbn:ANd9GcQnpOzyl1NhlA7a_tc63IlJ3TaC_uLtyjB1Q_-sdJxeJtVxFnA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52400"/>
            <a:ext cx="2125679" cy="3276600"/>
          </a:xfrm>
          <a:prstGeom prst="rect">
            <a:avLst/>
          </a:prstGeom>
          <a:noFill/>
        </p:spPr>
      </p:pic>
      <p:pic>
        <p:nvPicPr>
          <p:cNvPr id="11268" name="Picture 4" descr="http://t0.gstatic.com/images?q=tbn:ANd9GcQc7e8fpuIPUcirzcrKhY384ZmFmPEMu-k0cDBPgx6NRwCkVBrM8NVerMuK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152400"/>
            <a:ext cx="2454287" cy="3276600"/>
          </a:xfrm>
          <a:prstGeom prst="rect">
            <a:avLst/>
          </a:prstGeom>
          <a:noFill/>
        </p:spPr>
      </p:pic>
      <p:pic>
        <p:nvPicPr>
          <p:cNvPr id="11270" name="Picture 6" descr="http://www.achievement.org/achievers/ric0/photos/ric0-061a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62400" y="3428999"/>
            <a:ext cx="3352800" cy="32969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067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List of Unit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Explain Hansberry’s use of allusions and symbolism as literary techniques.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theatrical conventions, such as monologues and stage directions, and explain how Hansberry uses them.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compare and contrast differing viewpoints on heritage,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assimilationism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and </a:t>
            </a:r>
            <a:r>
              <a:rPr lang="en-US" sz="80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Afrocentrism</a:t>
            </a: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and explain the themes of the play, and discuss how they are developed.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growth of the relationship between Ruth and Walter.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character growth of all major characters in the play.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differing viewpoints on Caucasian oppression in the 1950s and how these affected poor African-American families.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identify events and characters based on Hansberry’s own life.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discuss the differences of opinion among the Youngers, Mrs. Johnson, and George Murchison in relation to the pursuit of dreams.</a:t>
            </a:r>
          </a:p>
          <a:p>
            <a:pPr lvl="1">
              <a:buFont typeface="Courier New" pitchFamily="49" charset="0"/>
              <a:buChar char="o"/>
            </a:pPr>
            <a:r>
              <a:rPr lang="en-US" sz="8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analyze parallels that Hansberry draws between characters’ viewpoints and the significance of those parallels.</a:t>
            </a:r>
            <a:endParaRPr lang="en-US" sz="8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1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</TotalTime>
  <Words>470</Words>
  <Application>Microsoft Office PowerPoint</Application>
  <PresentationFormat>On-screen Show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   Senior English      with Mrs. Greblo!</vt:lpstr>
      <vt:lpstr>Daily SSR Entry:</vt:lpstr>
      <vt:lpstr>Mrs. Greblo’s  1B Senior English Agenda:   4/25/13</vt:lpstr>
      <vt:lpstr>DREAMS Freewrite: on a sheet of loose leaf paper</vt:lpstr>
      <vt:lpstr>PowerPoint Presentation</vt:lpstr>
      <vt:lpstr>Full List of Unit Objectives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Senior English      with Mrs. Greblo!</dc:title>
  <dc:creator>Kelly L.T. Greblo</dc:creator>
  <cp:lastModifiedBy>Kelly L.T. Greblo</cp:lastModifiedBy>
  <cp:revision>8</cp:revision>
  <dcterms:created xsi:type="dcterms:W3CDTF">2013-04-25T15:40:58Z</dcterms:created>
  <dcterms:modified xsi:type="dcterms:W3CDTF">2013-04-25T15:57:10Z</dcterms:modified>
</cp:coreProperties>
</file>