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4"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A590C2F-4B03-4210-B289-45C242F7DBBF}" type="datetimeFigureOut">
              <a:rPr lang="en-US" smtClean="0"/>
              <a:t>10/24/2012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27202D-2E80-44B2-A824-CABFA3BA891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590C2F-4B03-4210-B289-45C242F7DBBF}"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7202D-2E80-44B2-A824-CABFA3BA891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027202D-2E80-44B2-A824-CABFA3BA891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590C2F-4B03-4210-B289-45C242F7DBBF}"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A590C2F-4B03-4210-B289-45C242F7DBBF}"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027202D-2E80-44B2-A824-CABFA3BA891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A590C2F-4B03-4210-B289-45C242F7DBBF}" type="datetimeFigureOut">
              <a:rPr lang="en-US" smtClean="0"/>
              <a:t>10/24/2012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027202D-2E80-44B2-A824-CABFA3BA891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A590C2F-4B03-4210-B289-45C242F7DBBF}" type="datetimeFigureOut">
              <a:rPr lang="en-US" smtClean="0"/>
              <a:t>10/24/2012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7202D-2E80-44B2-A824-CABFA3BA891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A590C2F-4B03-4210-B289-45C242F7DBBF}" type="datetimeFigureOut">
              <a:rPr lang="en-US" smtClean="0"/>
              <a:t>10/24/2012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027202D-2E80-44B2-A824-CABFA3BA8919}"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590C2F-4B03-4210-B289-45C242F7DBBF}" type="datetimeFigureOut">
              <a:rPr lang="en-US" smtClean="0"/>
              <a:t>10/24/2012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027202D-2E80-44B2-A824-CABFA3BA89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A590C2F-4B03-4210-B289-45C242F7DBBF}" type="datetimeFigureOut">
              <a:rPr lang="en-US" smtClean="0"/>
              <a:t>10/24/2012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027202D-2E80-44B2-A824-CABFA3BA89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027202D-2E80-44B2-A824-CABFA3BA891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A590C2F-4B03-4210-B289-45C242F7DBBF}" type="datetimeFigureOut">
              <a:rPr lang="en-US" smtClean="0"/>
              <a:t>10/24/2012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027202D-2E80-44B2-A824-CABFA3BA891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A590C2F-4B03-4210-B289-45C242F7DBBF}" type="datetimeFigureOut">
              <a:rPr lang="en-US" smtClean="0"/>
              <a:t>10/24/2012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A590C2F-4B03-4210-B289-45C242F7DBBF}" type="datetimeFigureOut">
              <a:rPr lang="en-US" smtClean="0"/>
              <a:t>10/24/2012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027202D-2E80-44B2-A824-CABFA3BA891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07265264"/>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17710319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2B/3B Sophomore English Agenda:   </a:t>
            </a:r>
            <a:r>
              <a:rPr lang="en-US" sz="2700" b="1" dirty="0" smtClean="0">
                <a:solidFill>
                  <a:srgbClr val="00B050"/>
                </a:solidFill>
                <a:latin typeface="Calibri" pitchFamily="34" charset="0"/>
                <a:cs typeface="Calibri" pitchFamily="34" charset="0"/>
              </a:rPr>
              <a:t>10/24/12</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295400"/>
            <a:ext cx="8839200" cy="5562600"/>
          </a:xfrm>
        </p:spPr>
        <p:txBody>
          <a:bodyPr>
            <a:normAutofit fontScale="25000" lnSpcReduction="20000"/>
          </a:bodyPr>
          <a:lstStyle/>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400" b="1" dirty="0" smtClean="0">
                <a:solidFill>
                  <a:srgbClr val="7030A0"/>
                </a:solidFill>
                <a:latin typeface="Calibri" pitchFamily="34" charset="0"/>
                <a:cs typeface="Calibri" pitchFamily="34" charset="0"/>
              </a:rPr>
              <a:t>SSR </a:t>
            </a:r>
            <a:r>
              <a:rPr lang="en-US" sz="6400" b="1" dirty="0">
                <a:solidFill>
                  <a:srgbClr val="7030A0"/>
                </a:solidFill>
                <a:latin typeface="Calibri" pitchFamily="34" charset="0"/>
                <a:cs typeface="Calibri" pitchFamily="34" charset="0"/>
              </a:rPr>
              <a:t>/Attendance</a:t>
            </a:r>
          </a:p>
          <a:p>
            <a:pPr>
              <a:buFont typeface="Courier New" pitchFamily="49" charset="0"/>
              <a:buChar char="o"/>
            </a:pPr>
            <a:r>
              <a:rPr lang="en-US" sz="6400" b="1" dirty="0">
                <a:solidFill>
                  <a:srgbClr val="7030A0"/>
                </a:solidFill>
                <a:latin typeface="Calibri" pitchFamily="34" charset="0"/>
                <a:cs typeface="Calibri" pitchFamily="34" charset="0"/>
              </a:rPr>
              <a:t>Daily SSR Entry</a:t>
            </a:r>
          </a:p>
          <a:p>
            <a:pPr>
              <a:buFont typeface="Courier New" pitchFamily="49" charset="0"/>
              <a:buChar char="o"/>
            </a:pPr>
            <a:r>
              <a:rPr lang="en-US" sz="6400" b="1" dirty="0" smtClean="0">
                <a:solidFill>
                  <a:srgbClr val="7030A0"/>
                </a:solidFill>
                <a:latin typeface="Calibri" pitchFamily="34" charset="0"/>
                <a:cs typeface="Calibri" pitchFamily="34" charset="0"/>
              </a:rPr>
              <a:t>Agenda</a:t>
            </a:r>
            <a:endParaRPr lang="en-US" sz="6400" b="1" dirty="0">
              <a:solidFill>
                <a:srgbClr val="C00000"/>
              </a:solidFill>
              <a:latin typeface="Calibri" pitchFamily="34" charset="0"/>
              <a:cs typeface="Calibri" pitchFamily="34" charset="0"/>
            </a:endParaRPr>
          </a:p>
          <a:p>
            <a:pPr>
              <a:buFont typeface="Courier New" pitchFamily="49" charset="0"/>
              <a:buChar char="o"/>
            </a:pPr>
            <a:r>
              <a:rPr lang="en-US" sz="6400" u="sng" dirty="0" smtClean="0">
                <a:solidFill>
                  <a:srgbClr val="FF0000"/>
                </a:solidFill>
                <a:latin typeface="Calibri" pitchFamily="34" charset="0"/>
                <a:cs typeface="Calibri" pitchFamily="34" charset="0"/>
              </a:rPr>
              <a:t>Announcements: </a:t>
            </a:r>
            <a:endParaRPr lang="en-US" sz="6400" u="sng" dirty="0">
              <a:solidFill>
                <a:srgbClr val="FF0000"/>
              </a:solidFill>
              <a:latin typeface="Calibri" pitchFamily="34" charset="0"/>
              <a:cs typeface="Calibri" pitchFamily="34" charset="0"/>
            </a:endParaRPr>
          </a:p>
          <a:p>
            <a:pPr lvl="1">
              <a:buFont typeface="Courier New" pitchFamily="49" charset="0"/>
              <a:buChar char="o"/>
            </a:pPr>
            <a:r>
              <a:rPr lang="en-US" sz="6400" b="1" u="sng" dirty="0" smtClean="0">
                <a:solidFill>
                  <a:srgbClr val="FF0000"/>
                </a:solidFill>
                <a:latin typeface="Calibri" pitchFamily="34" charset="0"/>
                <a:cs typeface="Calibri" pitchFamily="34" charset="0"/>
                <a:sym typeface="Wingdings" pitchFamily="2" charset="2"/>
              </a:rPr>
              <a:t>Honors </a:t>
            </a:r>
            <a:r>
              <a:rPr lang="en-US" sz="6400" b="1" u="sng" dirty="0" smtClean="0">
                <a:solidFill>
                  <a:srgbClr val="FF0000"/>
                </a:solidFill>
                <a:latin typeface="Calibri" pitchFamily="34" charset="0"/>
                <a:cs typeface="Calibri" pitchFamily="34" charset="0"/>
                <a:sym typeface="Wingdings" pitchFamily="2" charset="2"/>
              </a:rPr>
              <a:t>option: </a:t>
            </a:r>
            <a:r>
              <a:rPr lang="en-US" sz="6400" b="1" dirty="0" smtClean="0">
                <a:solidFill>
                  <a:srgbClr val="FF0000"/>
                </a:solidFill>
                <a:latin typeface="Calibri" pitchFamily="34" charset="0"/>
                <a:cs typeface="Calibri" pitchFamily="34" charset="0"/>
                <a:sym typeface="Wingdings" pitchFamily="2" charset="2"/>
              </a:rPr>
              <a:t>Go to my website and under the “Honors” tab, please print the forms and make an appt. with me for outside of class, ASAP!</a:t>
            </a:r>
          </a:p>
          <a:p>
            <a:pPr>
              <a:buFont typeface="Courier New" pitchFamily="49" charset="0"/>
              <a:buChar char="o"/>
            </a:pPr>
            <a:r>
              <a:rPr lang="en-US" sz="6400" b="1" dirty="0">
                <a:solidFill>
                  <a:srgbClr val="7030A0"/>
                </a:solidFill>
                <a:latin typeface="Calibri" pitchFamily="34" charset="0"/>
                <a:cs typeface="Calibri" pitchFamily="34" charset="0"/>
              </a:rPr>
              <a:t>Part 4: </a:t>
            </a:r>
            <a:r>
              <a:rPr lang="en-US" sz="6400" b="1" i="1" dirty="0">
                <a:solidFill>
                  <a:srgbClr val="7030A0"/>
                </a:solidFill>
                <a:latin typeface="Calibri" pitchFamily="34" charset="0"/>
                <a:cs typeface="Calibri" pitchFamily="34" charset="0"/>
              </a:rPr>
              <a:t>The Cold Equations </a:t>
            </a:r>
            <a:r>
              <a:rPr lang="en-US" sz="6400" b="1" dirty="0">
                <a:solidFill>
                  <a:srgbClr val="7030A0"/>
                </a:solidFill>
                <a:latin typeface="Calibri" pitchFamily="34" charset="0"/>
                <a:cs typeface="Calibri" pitchFamily="34" charset="0"/>
              </a:rPr>
              <a:t>by Tom Godwin</a:t>
            </a:r>
          </a:p>
          <a:p>
            <a:pPr lvl="1">
              <a:buFont typeface="Courier New" pitchFamily="49" charset="0"/>
              <a:buChar char="o"/>
            </a:pPr>
            <a:r>
              <a:rPr lang="en-US" sz="6400" b="1" dirty="0">
                <a:solidFill>
                  <a:srgbClr val="7030A0"/>
                </a:solidFill>
                <a:latin typeface="Calibri" pitchFamily="34" charset="0"/>
                <a:cs typeface="Calibri" pitchFamily="34" charset="0"/>
              </a:rPr>
              <a:t>Ending Rewrite sharing </a:t>
            </a:r>
            <a:r>
              <a:rPr lang="en-US" sz="6400" b="1" dirty="0" smtClean="0">
                <a:solidFill>
                  <a:srgbClr val="7030A0"/>
                </a:solidFill>
                <a:latin typeface="Calibri" pitchFamily="34" charset="0"/>
                <a:cs typeface="Calibri" pitchFamily="34" charset="0"/>
              </a:rPr>
              <a:t>activities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Part 1: </a:t>
            </a:r>
            <a:r>
              <a:rPr lang="en-US" sz="6400" b="1" i="1" dirty="0" smtClean="0">
                <a:solidFill>
                  <a:srgbClr val="7030A0"/>
                </a:solidFill>
                <a:latin typeface="Calibri" pitchFamily="34" charset="0"/>
                <a:cs typeface="Calibri" pitchFamily="34" charset="0"/>
              </a:rPr>
              <a:t>The Bass, the River, and Sheila </a:t>
            </a:r>
            <a:r>
              <a:rPr lang="en-US" sz="6400" b="1" i="1" dirty="0" err="1" smtClean="0">
                <a:solidFill>
                  <a:srgbClr val="7030A0"/>
                </a:solidFill>
                <a:latin typeface="Calibri" pitchFamily="34" charset="0"/>
                <a:cs typeface="Calibri" pitchFamily="34" charset="0"/>
              </a:rPr>
              <a:t>Mant</a:t>
            </a:r>
            <a:r>
              <a:rPr lang="en-US" sz="6400" b="1" i="1" dirty="0">
                <a:solidFill>
                  <a:srgbClr val="7030A0"/>
                </a:solidFill>
                <a:latin typeface="Calibri" pitchFamily="34" charset="0"/>
                <a:cs typeface="Calibri" pitchFamily="34" charset="0"/>
              </a:rPr>
              <a:t> </a:t>
            </a:r>
            <a:r>
              <a:rPr lang="en-US" sz="6400" b="1" dirty="0" smtClean="0">
                <a:solidFill>
                  <a:srgbClr val="7030A0"/>
                </a:solidFill>
                <a:latin typeface="Calibri" pitchFamily="34" charset="0"/>
                <a:cs typeface="Calibri" pitchFamily="34" charset="0"/>
              </a:rPr>
              <a:t>by W.D. </a:t>
            </a:r>
            <a:r>
              <a:rPr lang="en-US" sz="6400" b="1" dirty="0" err="1" smtClean="0">
                <a:solidFill>
                  <a:srgbClr val="7030A0"/>
                </a:solidFill>
                <a:latin typeface="Calibri" pitchFamily="34" charset="0"/>
                <a:cs typeface="Calibri" pitchFamily="34" charset="0"/>
              </a:rPr>
              <a:t>Wetherell</a:t>
            </a:r>
            <a:r>
              <a:rPr lang="en-US" sz="6400" b="1" dirty="0" smtClean="0">
                <a:solidFill>
                  <a:srgbClr val="7030A0"/>
                </a:solidFill>
                <a:latin typeface="Calibri" pitchFamily="34" charset="0"/>
                <a:cs typeface="Calibri" pitchFamily="34" charset="0"/>
              </a:rPr>
              <a:t> (pgs. 34-41)</a:t>
            </a:r>
          </a:p>
          <a:p>
            <a:pPr lvl="1">
              <a:buFont typeface="Courier New" pitchFamily="49" charset="0"/>
              <a:buChar char="o"/>
            </a:pPr>
            <a:r>
              <a:rPr lang="en-US" sz="6400" b="1" dirty="0" smtClean="0">
                <a:solidFill>
                  <a:srgbClr val="7030A0"/>
                </a:solidFill>
                <a:latin typeface="Calibri" pitchFamily="34" charset="0"/>
                <a:cs typeface="Calibri" pitchFamily="34" charset="0"/>
              </a:rPr>
              <a:t>“Before You Read” </a:t>
            </a:r>
            <a:r>
              <a:rPr lang="en-US" sz="6400" b="1" dirty="0" err="1" smtClean="0">
                <a:solidFill>
                  <a:srgbClr val="7030A0"/>
                </a:solidFill>
                <a:latin typeface="Calibri" pitchFamily="34" charset="0"/>
                <a:cs typeface="Calibri" pitchFamily="34" charset="0"/>
              </a:rPr>
              <a:t>quickwrite</a:t>
            </a:r>
            <a:r>
              <a:rPr lang="en-US" sz="6400" b="1" dirty="0" smtClean="0">
                <a:solidFill>
                  <a:srgbClr val="7030A0"/>
                </a:solidFill>
                <a:latin typeface="Calibri" pitchFamily="34" charset="0"/>
                <a:cs typeface="Calibri" pitchFamily="34" charset="0"/>
              </a:rPr>
              <a:t> and notes</a:t>
            </a:r>
          </a:p>
          <a:p>
            <a:pPr lvl="1">
              <a:buFont typeface="Courier New" pitchFamily="49" charset="0"/>
              <a:buChar char="o"/>
            </a:pPr>
            <a:r>
              <a:rPr lang="en-US" sz="6400" b="1" dirty="0" smtClean="0">
                <a:solidFill>
                  <a:srgbClr val="7030A0"/>
                </a:solidFill>
                <a:latin typeface="Calibri" pitchFamily="34" charset="0"/>
                <a:cs typeface="Calibri" pitchFamily="34" charset="0"/>
              </a:rPr>
              <a:t>Read and listen to story together</a:t>
            </a:r>
          </a:p>
          <a:p>
            <a:pPr lvl="1">
              <a:buFont typeface="Courier New" pitchFamily="49" charset="0"/>
              <a:buChar char="o"/>
            </a:pPr>
            <a:r>
              <a:rPr lang="en-US" sz="6400" b="1" dirty="0" smtClean="0">
                <a:solidFill>
                  <a:srgbClr val="7030A0"/>
                </a:solidFill>
                <a:latin typeface="Calibri" pitchFamily="34" charset="0"/>
                <a:cs typeface="Calibri" pitchFamily="34" charset="0"/>
              </a:rPr>
              <a:t>Discussion (if we </a:t>
            </a:r>
            <a:r>
              <a:rPr lang="en-US" sz="6400" b="1" smtClean="0">
                <a:solidFill>
                  <a:srgbClr val="7030A0"/>
                </a:solidFill>
                <a:latin typeface="Calibri" pitchFamily="34" charset="0"/>
                <a:cs typeface="Calibri" pitchFamily="34" charset="0"/>
              </a:rPr>
              <a:t>have time)</a:t>
            </a:r>
            <a:endParaRPr lang="en-US" sz="6400" b="1" dirty="0" smtClean="0">
              <a:solidFill>
                <a:srgbClr val="7030A0"/>
              </a:solidFill>
              <a:latin typeface="Calibri" pitchFamily="34" charset="0"/>
              <a:cs typeface="Calibri" pitchFamily="34" charset="0"/>
            </a:endParaRPr>
          </a:p>
          <a:p>
            <a:pPr lvl="1">
              <a:buFont typeface="Courier New" pitchFamily="49" charset="0"/>
              <a:buChar char="o"/>
            </a:pPr>
            <a:r>
              <a:rPr lang="en-US" sz="6400" b="1" dirty="0" smtClean="0">
                <a:solidFill>
                  <a:srgbClr val="7030A0"/>
                </a:solidFill>
                <a:latin typeface="Calibri" pitchFamily="34" charset="0"/>
                <a:cs typeface="Calibri" pitchFamily="34" charset="0"/>
              </a:rPr>
              <a:t>Discuss homework</a:t>
            </a:r>
          </a:p>
          <a:p>
            <a:pPr>
              <a:buFont typeface="Courier New" pitchFamily="49" charset="0"/>
              <a:buChar char="o"/>
            </a:pPr>
            <a:r>
              <a:rPr lang="en-US" sz="6400" b="1" dirty="0" smtClean="0">
                <a:solidFill>
                  <a:srgbClr val="00B050"/>
                </a:solidFill>
                <a:latin typeface="Calibri" pitchFamily="34" charset="0"/>
                <a:cs typeface="Calibri" pitchFamily="34" charset="0"/>
              </a:rPr>
              <a:t>Objective(s</a:t>
            </a:r>
            <a:r>
              <a:rPr lang="en-US" sz="6400" b="1" dirty="0" smtClean="0">
                <a:solidFill>
                  <a:srgbClr val="00B050"/>
                </a:solidFill>
                <a:latin typeface="Calibri" pitchFamily="34" charset="0"/>
                <a:cs typeface="Calibri" pitchFamily="34" charset="0"/>
              </a:rPr>
              <a:t>): </a:t>
            </a:r>
          </a:p>
          <a:p>
            <a:pPr lvl="1">
              <a:buFont typeface="Courier New" pitchFamily="49" charset="0"/>
              <a:buChar char="o"/>
            </a:pPr>
            <a:r>
              <a:rPr lang="en-US" sz="56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5600" b="1" u="sng" dirty="0">
                <a:solidFill>
                  <a:srgbClr val="00B050"/>
                </a:solidFill>
                <a:latin typeface="Calibri" pitchFamily="34" charset="0"/>
                <a:cs typeface="Calibri" pitchFamily="34" charset="0"/>
              </a:rPr>
              <a:t>Read to determine and analyze: </a:t>
            </a:r>
            <a:r>
              <a:rPr lang="en-US" sz="56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5600" b="1" u="sng" dirty="0">
                <a:solidFill>
                  <a:srgbClr val="00B050"/>
                </a:solidFill>
                <a:latin typeface="Calibri" pitchFamily="34" charset="0"/>
                <a:cs typeface="Calibri" pitchFamily="34" charset="0"/>
              </a:rPr>
              <a:t>Write routinely over extended time frames for a range of tasks, purposes and </a:t>
            </a:r>
            <a:r>
              <a:rPr lang="en-US" sz="5600" b="1" u="sng" dirty="0" smtClean="0">
                <a:solidFill>
                  <a:srgbClr val="00B050"/>
                </a:solidFill>
                <a:latin typeface="Calibri" pitchFamily="34" charset="0"/>
                <a:cs typeface="Calibri" pitchFamily="34" charset="0"/>
              </a:rPr>
              <a:t>audiences</a:t>
            </a:r>
            <a:endParaRPr lang="en-US" sz="5600" b="1" dirty="0" smtClean="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Homework: </a:t>
            </a:r>
            <a:r>
              <a:rPr lang="en-US" sz="64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400" b="1" dirty="0" smtClean="0">
                <a:solidFill>
                  <a:srgbClr val="7030A0"/>
                </a:solidFill>
                <a:latin typeface="Calibri" pitchFamily="34" charset="0"/>
                <a:cs typeface="Calibri" pitchFamily="34" charset="0"/>
                <a:sym typeface="Wingdings" pitchFamily="2" charset="2"/>
              </a:rPr>
              <a:t>Questions for </a:t>
            </a:r>
            <a:r>
              <a:rPr lang="en-US" sz="6400" b="1" i="1" dirty="0">
                <a:solidFill>
                  <a:srgbClr val="7030A0"/>
                </a:solidFill>
                <a:latin typeface="Calibri" pitchFamily="34" charset="0"/>
                <a:cs typeface="Calibri" pitchFamily="34" charset="0"/>
              </a:rPr>
              <a:t>The Bass, the </a:t>
            </a:r>
            <a:r>
              <a:rPr lang="en-US" sz="6400" b="1" i="1" dirty="0" smtClean="0">
                <a:solidFill>
                  <a:srgbClr val="7030A0"/>
                </a:solidFill>
                <a:latin typeface="Calibri" pitchFamily="34" charset="0"/>
                <a:cs typeface="Calibri" pitchFamily="34" charset="0"/>
              </a:rPr>
              <a:t>River, </a:t>
            </a:r>
            <a:r>
              <a:rPr lang="en-US" sz="6400" b="1" i="1" dirty="0">
                <a:solidFill>
                  <a:srgbClr val="7030A0"/>
                </a:solidFill>
                <a:latin typeface="Calibri" pitchFamily="34" charset="0"/>
                <a:cs typeface="Calibri" pitchFamily="34" charset="0"/>
              </a:rPr>
              <a:t>and Sheila </a:t>
            </a:r>
            <a:r>
              <a:rPr lang="en-US" sz="6400" b="1" i="1" dirty="0" err="1" smtClean="0">
                <a:solidFill>
                  <a:srgbClr val="7030A0"/>
                </a:solidFill>
                <a:latin typeface="Calibri" pitchFamily="34" charset="0"/>
                <a:cs typeface="Calibri" pitchFamily="34" charset="0"/>
              </a:rPr>
              <a:t>Mant</a:t>
            </a:r>
            <a:r>
              <a:rPr lang="en-US" sz="6400" b="1" i="1" dirty="0" smtClean="0">
                <a:solidFill>
                  <a:srgbClr val="7030A0"/>
                </a:solidFill>
                <a:latin typeface="Calibri" pitchFamily="34" charset="0"/>
                <a:cs typeface="Calibri" pitchFamily="34" charset="0"/>
              </a:rPr>
              <a:t>: pg. 41, #’s 1-6</a:t>
            </a:r>
            <a:endParaRPr lang="en-US" sz="6400" b="1" dirty="0" smtClean="0">
              <a:solidFill>
                <a:srgbClr val="7030A0"/>
              </a:solidFill>
              <a:latin typeface="Calibri" pitchFamily="34" charset="0"/>
              <a:cs typeface="Calibri" pitchFamily="34" charset="0"/>
              <a:sym typeface="Wingdings" pitchFamily="2" charset="2"/>
            </a:endParaRPr>
          </a:p>
          <a:p>
            <a:pPr lvl="1">
              <a:buFont typeface="Courier New" pitchFamily="49" charset="0"/>
              <a:buChar char="o"/>
            </a:pPr>
            <a:r>
              <a:rPr lang="en-US" sz="6400" b="1" dirty="0" smtClean="0">
                <a:solidFill>
                  <a:srgbClr val="7030A0"/>
                </a:solidFill>
                <a:latin typeface="Calibri" pitchFamily="34" charset="0"/>
                <a:cs typeface="Calibri" pitchFamily="34" charset="0"/>
                <a:sym typeface="Wingdings" pitchFamily="2" charset="2"/>
              </a:rPr>
              <a:t> </a:t>
            </a:r>
            <a:r>
              <a:rPr lang="en-US" sz="6400" b="1" dirty="0">
                <a:solidFill>
                  <a:srgbClr val="7030A0"/>
                </a:solidFill>
                <a:latin typeface="Calibri" pitchFamily="34" charset="0"/>
                <a:cs typeface="Calibri" pitchFamily="34" charset="0"/>
              </a:rPr>
              <a:t>If you HAVEN’T YET: Rewrite </a:t>
            </a:r>
            <a:r>
              <a:rPr lang="en-US" sz="6400" b="1" dirty="0" smtClean="0">
                <a:solidFill>
                  <a:srgbClr val="7030A0"/>
                </a:solidFill>
                <a:latin typeface="Calibri" pitchFamily="34" charset="0"/>
                <a:cs typeface="Calibri" pitchFamily="34" charset="0"/>
              </a:rPr>
              <a:t>the ending! </a:t>
            </a:r>
            <a:endParaRPr lang="en-US" sz="6400"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1968718207"/>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2097611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solidFill>
                  <a:srgbClr val="7030A0"/>
                </a:solidFill>
                <a:latin typeface="Calibri" pitchFamily="34" charset="0"/>
                <a:cs typeface="Calibri" pitchFamily="34" charset="0"/>
              </a:rPr>
              <a:t>The Bass, the </a:t>
            </a:r>
            <a:r>
              <a:rPr lang="en-US" sz="2800" b="1" i="1" dirty="0" smtClean="0">
                <a:solidFill>
                  <a:srgbClr val="7030A0"/>
                </a:solidFill>
                <a:latin typeface="Calibri" pitchFamily="34" charset="0"/>
                <a:cs typeface="Calibri" pitchFamily="34" charset="0"/>
              </a:rPr>
              <a:t>River, </a:t>
            </a:r>
            <a:r>
              <a:rPr lang="en-US" sz="2800" b="1" i="1" dirty="0">
                <a:solidFill>
                  <a:srgbClr val="7030A0"/>
                </a:solidFill>
                <a:latin typeface="Calibri" pitchFamily="34" charset="0"/>
                <a:cs typeface="Calibri" pitchFamily="34" charset="0"/>
              </a:rPr>
              <a:t>and Sheila </a:t>
            </a:r>
            <a:r>
              <a:rPr lang="en-US" sz="2800" b="1" i="1" dirty="0" err="1">
                <a:solidFill>
                  <a:srgbClr val="7030A0"/>
                </a:solidFill>
                <a:latin typeface="Calibri" pitchFamily="34" charset="0"/>
                <a:cs typeface="Calibri" pitchFamily="34" charset="0"/>
              </a:rPr>
              <a:t>Mant</a:t>
            </a:r>
            <a:r>
              <a:rPr lang="en-US" sz="2800" b="1" i="1" dirty="0">
                <a:solidFill>
                  <a:srgbClr val="7030A0"/>
                </a:solidFill>
                <a:latin typeface="Calibri" pitchFamily="34" charset="0"/>
                <a:cs typeface="Calibri" pitchFamily="34" charset="0"/>
              </a:rPr>
              <a:t> </a:t>
            </a:r>
            <a:r>
              <a:rPr lang="en-US" sz="2800" b="1" dirty="0">
                <a:solidFill>
                  <a:srgbClr val="7030A0"/>
                </a:solidFill>
                <a:latin typeface="Calibri" pitchFamily="34" charset="0"/>
                <a:cs typeface="Calibri" pitchFamily="34" charset="0"/>
              </a:rPr>
              <a:t>by W.D. </a:t>
            </a:r>
            <a:r>
              <a:rPr lang="en-US" sz="2800" b="1" dirty="0" err="1">
                <a:solidFill>
                  <a:srgbClr val="7030A0"/>
                </a:solidFill>
                <a:latin typeface="Calibri" pitchFamily="34" charset="0"/>
                <a:cs typeface="Calibri" pitchFamily="34" charset="0"/>
              </a:rPr>
              <a:t>Wetherell</a:t>
            </a:r>
            <a:endParaRPr lang="en-US" sz="2800" dirty="0"/>
          </a:p>
        </p:txBody>
      </p:sp>
      <p:sp>
        <p:nvSpPr>
          <p:cNvPr id="3" name="Content Placeholder 2"/>
          <p:cNvSpPr>
            <a:spLocks noGrp="1"/>
          </p:cNvSpPr>
          <p:nvPr>
            <p:ph sz="quarter" idx="1"/>
          </p:nvPr>
        </p:nvSpPr>
        <p:spPr/>
        <p:txBody>
          <a:bodyPr>
            <a:normAutofit/>
          </a:bodyPr>
          <a:lstStyle/>
          <a:p>
            <a:pPr marL="0" indent="0" algn="ctr">
              <a:buNone/>
            </a:pPr>
            <a:r>
              <a:rPr lang="en-US" sz="5400" dirty="0"/>
              <a:t>Listen and follow along with the short story, </a:t>
            </a:r>
            <a:r>
              <a:rPr lang="en-US" sz="5400" i="1" dirty="0"/>
              <a:t>The Bass, the </a:t>
            </a:r>
            <a:r>
              <a:rPr lang="en-US" sz="5400" i="1" dirty="0" smtClean="0"/>
              <a:t>River, </a:t>
            </a:r>
            <a:r>
              <a:rPr lang="en-US" sz="5400" i="1" dirty="0"/>
              <a:t>and Sheila </a:t>
            </a:r>
            <a:r>
              <a:rPr lang="en-US" sz="5400" i="1" dirty="0" err="1"/>
              <a:t>Mant</a:t>
            </a:r>
            <a:r>
              <a:rPr lang="en-US" sz="5400" i="1" dirty="0"/>
              <a:t> by W.D. </a:t>
            </a:r>
            <a:r>
              <a:rPr lang="en-US" sz="5400" i="1" dirty="0" err="1"/>
              <a:t>Wetherell</a:t>
            </a:r>
            <a:r>
              <a:rPr lang="en-US" sz="5400" i="1" dirty="0"/>
              <a:t> </a:t>
            </a:r>
            <a:r>
              <a:rPr lang="en-US" sz="5400" dirty="0" smtClean="0"/>
              <a:t>(</a:t>
            </a:r>
            <a:r>
              <a:rPr lang="en-US" sz="5400" dirty="0" smtClean="0"/>
              <a:t>pg</a:t>
            </a:r>
            <a:r>
              <a:rPr lang="en-US" sz="5400" dirty="0"/>
              <a:t>. </a:t>
            </a:r>
            <a:r>
              <a:rPr lang="en-US" sz="5400" dirty="0" smtClean="0"/>
              <a:t>34-41</a:t>
            </a:r>
            <a:r>
              <a:rPr lang="en-US" sz="5400" dirty="0" smtClean="0"/>
              <a:t>)</a:t>
            </a:r>
            <a:endParaRPr lang="en-US" sz="5400" dirty="0" smtClean="0"/>
          </a:p>
          <a:p>
            <a:pPr marL="0" indent="0" algn="ctr">
              <a:buNone/>
            </a:pPr>
            <a:endParaRPr lang="en-US" sz="5400" dirty="0" smtClean="0"/>
          </a:p>
          <a:p>
            <a:endParaRPr lang="en-US" dirty="0"/>
          </a:p>
        </p:txBody>
      </p:sp>
    </p:spTree>
    <p:extLst>
      <p:ext uri="{BB962C8B-B14F-4D97-AF65-F5344CB8AC3E}">
        <p14:creationId xmlns:p14="http://schemas.microsoft.com/office/powerpoint/2010/main" val="961641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38200"/>
          </a:xfrm>
        </p:spPr>
        <p:txBody>
          <a:bodyPr>
            <a:noAutofit/>
          </a:bodyPr>
          <a:lstStyle/>
          <a:p>
            <a:r>
              <a:rPr lang="en-US" sz="2800" i="1" dirty="0"/>
              <a:t>The Bass, the River and Sheila </a:t>
            </a:r>
            <a:r>
              <a:rPr lang="en-US" sz="2800" i="1" dirty="0" err="1" smtClean="0"/>
              <a:t>Mant</a:t>
            </a:r>
            <a:r>
              <a:rPr lang="en-US" sz="2800" i="1" dirty="0" smtClean="0"/>
              <a:t>, </a:t>
            </a:r>
            <a:r>
              <a:rPr lang="en-US" sz="2800" dirty="0" smtClean="0">
                <a:solidFill>
                  <a:srgbClr val="7030A0"/>
                </a:solidFill>
              </a:rPr>
              <a:t>The Plot Structure</a:t>
            </a:r>
            <a:endParaRPr lang="en-US" sz="2800" dirty="0"/>
          </a:p>
        </p:txBody>
      </p:sp>
      <p:sp>
        <p:nvSpPr>
          <p:cNvPr id="3" name="Content Placeholder 2"/>
          <p:cNvSpPr>
            <a:spLocks noGrp="1"/>
          </p:cNvSpPr>
          <p:nvPr>
            <p:ph sz="quarter" idx="1"/>
          </p:nvPr>
        </p:nvSpPr>
        <p:spPr>
          <a:xfrm>
            <a:off x="152400" y="1447800"/>
            <a:ext cx="8839200" cy="5257800"/>
          </a:xfrm>
        </p:spPr>
        <p:txBody>
          <a:bodyPr/>
          <a:lstStyle/>
          <a:p>
            <a:pPr>
              <a:buNone/>
            </a:pPr>
            <a:endParaRPr lang="en-US" dirty="0" smtClean="0"/>
          </a:p>
          <a:p>
            <a:pPr>
              <a:buNone/>
            </a:pPr>
            <a:endParaRPr lang="en-US" dirty="0" smtClean="0"/>
          </a:p>
          <a:p>
            <a:pPr>
              <a:buNone/>
            </a:pPr>
            <a:endParaRPr lang="en-US" dirty="0" smtClean="0"/>
          </a:p>
          <a:p>
            <a:pPr>
              <a:buNone/>
            </a:pPr>
            <a:endParaRPr lang="en-US" dirty="0"/>
          </a:p>
        </p:txBody>
      </p:sp>
      <p:cxnSp>
        <p:nvCxnSpPr>
          <p:cNvPr id="5" name="Straight Connector 4"/>
          <p:cNvCxnSpPr/>
          <p:nvPr/>
        </p:nvCxnSpPr>
        <p:spPr>
          <a:xfrm>
            <a:off x="838200" y="4343400"/>
            <a:ext cx="2819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048000" y="2743200"/>
            <a:ext cx="22098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000500" y="2781300"/>
            <a:ext cx="21336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86400" y="4267200"/>
            <a:ext cx="289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2000" y="4267200"/>
            <a:ext cx="2514600" cy="1815882"/>
          </a:xfrm>
          <a:prstGeom prst="rect">
            <a:avLst/>
          </a:prstGeom>
          <a:noFill/>
        </p:spPr>
        <p:txBody>
          <a:bodyPr wrap="square" rtlCol="0">
            <a:spAutoFit/>
          </a:bodyPr>
          <a:lstStyle/>
          <a:p>
            <a:r>
              <a:rPr lang="en-US" sz="2000" b="1" dirty="0" smtClean="0">
                <a:solidFill>
                  <a:srgbClr val="7030A0"/>
                </a:solidFill>
              </a:rPr>
              <a:t>Basic Situation/</a:t>
            </a:r>
          </a:p>
          <a:p>
            <a:r>
              <a:rPr lang="en-US" sz="2000" b="1" dirty="0" smtClean="0">
                <a:solidFill>
                  <a:srgbClr val="7030A0"/>
                </a:solidFill>
              </a:rPr>
              <a:t>Exposition:</a:t>
            </a:r>
            <a:endParaRPr lang="en-US" sz="2000" dirty="0" smtClean="0"/>
          </a:p>
          <a:p>
            <a:r>
              <a:rPr lang="en-US" dirty="0" smtClean="0">
                <a:sym typeface="Wingdings" pitchFamily="2" charset="2"/>
              </a:rPr>
              <a:t></a:t>
            </a:r>
            <a:r>
              <a:rPr lang="en-US" dirty="0" smtClean="0"/>
              <a:t>Setting: </a:t>
            </a:r>
          </a:p>
          <a:p>
            <a:r>
              <a:rPr lang="en-US" dirty="0" smtClean="0"/>
              <a:t>Climate, Time period, Location</a:t>
            </a:r>
          </a:p>
          <a:p>
            <a:endParaRPr lang="en-US" dirty="0"/>
          </a:p>
        </p:txBody>
      </p:sp>
      <p:sp>
        <p:nvSpPr>
          <p:cNvPr id="15" name="TextBox 14"/>
          <p:cNvSpPr txBox="1"/>
          <p:nvPr/>
        </p:nvSpPr>
        <p:spPr>
          <a:xfrm>
            <a:off x="3429000" y="4191000"/>
            <a:ext cx="1981200" cy="707886"/>
          </a:xfrm>
          <a:prstGeom prst="rect">
            <a:avLst/>
          </a:prstGeom>
          <a:noFill/>
        </p:spPr>
        <p:txBody>
          <a:bodyPr wrap="square" rtlCol="0">
            <a:spAutoFit/>
          </a:bodyPr>
          <a:lstStyle/>
          <a:p>
            <a:r>
              <a:rPr lang="en-US" sz="2000" b="1" dirty="0" smtClean="0">
                <a:solidFill>
                  <a:srgbClr val="7030A0"/>
                </a:solidFill>
              </a:rPr>
              <a:t>Complications/</a:t>
            </a:r>
          </a:p>
          <a:p>
            <a:r>
              <a:rPr lang="en-US" sz="2000" b="1" dirty="0" smtClean="0">
                <a:solidFill>
                  <a:srgbClr val="7030A0"/>
                </a:solidFill>
              </a:rPr>
              <a:t>Conflict</a:t>
            </a:r>
            <a:endParaRPr lang="en-US" sz="2000" b="1" dirty="0">
              <a:solidFill>
                <a:srgbClr val="7030A0"/>
              </a:solidFill>
            </a:endParaRPr>
          </a:p>
        </p:txBody>
      </p:sp>
      <p:sp>
        <p:nvSpPr>
          <p:cNvPr id="18" name="TextBox 17"/>
          <p:cNvSpPr txBox="1"/>
          <p:nvPr/>
        </p:nvSpPr>
        <p:spPr>
          <a:xfrm>
            <a:off x="3505200" y="2819400"/>
            <a:ext cx="1371600" cy="707886"/>
          </a:xfrm>
          <a:prstGeom prst="rect">
            <a:avLst/>
          </a:prstGeom>
          <a:noFill/>
        </p:spPr>
        <p:txBody>
          <a:bodyPr wrap="square" rtlCol="0">
            <a:spAutoFit/>
          </a:bodyPr>
          <a:lstStyle/>
          <a:p>
            <a:r>
              <a:rPr lang="en-US" sz="2000" b="1" dirty="0" smtClean="0">
                <a:solidFill>
                  <a:srgbClr val="7030A0"/>
                </a:solidFill>
              </a:rPr>
              <a:t>Rising Action</a:t>
            </a:r>
            <a:endParaRPr lang="en-US" sz="2000" b="1" dirty="0">
              <a:solidFill>
                <a:srgbClr val="7030A0"/>
              </a:solidFill>
            </a:endParaRPr>
          </a:p>
        </p:txBody>
      </p:sp>
      <p:sp>
        <p:nvSpPr>
          <p:cNvPr id="21" name="Curved Up Arrow 20"/>
          <p:cNvSpPr/>
          <p:nvPr/>
        </p:nvSpPr>
        <p:spPr>
          <a:xfrm rot="18966601">
            <a:off x="2430212" y="4603998"/>
            <a:ext cx="942789" cy="533400"/>
          </a:xfrm>
          <a:prstGeom prst="curvedUpArrow">
            <a:avLst>
              <a:gd name="adj1" fmla="val 25000"/>
              <a:gd name="adj2" fmla="val 61182"/>
              <a:gd name="adj3" fmla="val 20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urved Right Arrow 21"/>
          <p:cNvSpPr/>
          <p:nvPr/>
        </p:nvSpPr>
        <p:spPr>
          <a:xfrm rot="13427100">
            <a:off x="7922634" y="4385046"/>
            <a:ext cx="457200" cy="838200"/>
          </a:xfrm>
          <a:prstGeom prst="curvedRightArrow">
            <a:avLst>
              <a:gd name="adj1" fmla="val 33892"/>
              <a:gd name="adj2" fmla="val 61639"/>
              <a:gd name="adj3" fmla="val 387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Left Arrow 22"/>
          <p:cNvSpPr/>
          <p:nvPr/>
        </p:nvSpPr>
        <p:spPr>
          <a:xfrm rot="3329486">
            <a:off x="4431202" y="4512255"/>
            <a:ext cx="479203" cy="83506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4038600" y="1905000"/>
            <a:ext cx="1143000" cy="400110"/>
          </a:xfrm>
          <a:prstGeom prst="rect">
            <a:avLst/>
          </a:prstGeom>
          <a:noFill/>
        </p:spPr>
        <p:txBody>
          <a:bodyPr wrap="square" rtlCol="0">
            <a:spAutoFit/>
          </a:bodyPr>
          <a:lstStyle/>
          <a:p>
            <a:r>
              <a:rPr lang="en-US" sz="2000" b="1" dirty="0" smtClean="0">
                <a:solidFill>
                  <a:srgbClr val="7030A0"/>
                </a:solidFill>
              </a:rPr>
              <a:t>Climax</a:t>
            </a:r>
            <a:endParaRPr lang="en-US" sz="2000" b="1" dirty="0">
              <a:solidFill>
                <a:srgbClr val="7030A0"/>
              </a:solidFill>
            </a:endParaRPr>
          </a:p>
        </p:txBody>
      </p:sp>
      <p:sp>
        <p:nvSpPr>
          <p:cNvPr id="25" name="TextBox 24"/>
          <p:cNvSpPr txBox="1"/>
          <p:nvPr/>
        </p:nvSpPr>
        <p:spPr>
          <a:xfrm>
            <a:off x="5029200" y="2667000"/>
            <a:ext cx="1295400" cy="707886"/>
          </a:xfrm>
          <a:prstGeom prst="rect">
            <a:avLst/>
          </a:prstGeom>
          <a:noFill/>
        </p:spPr>
        <p:txBody>
          <a:bodyPr wrap="square" rtlCol="0">
            <a:spAutoFit/>
          </a:bodyPr>
          <a:lstStyle/>
          <a:p>
            <a:r>
              <a:rPr lang="en-US" sz="2000" b="1" dirty="0" smtClean="0">
                <a:solidFill>
                  <a:srgbClr val="7030A0"/>
                </a:solidFill>
              </a:rPr>
              <a:t>Falling Action</a:t>
            </a:r>
            <a:endParaRPr lang="en-US" sz="2000" b="1" dirty="0">
              <a:solidFill>
                <a:srgbClr val="7030A0"/>
              </a:solidFill>
            </a:endParaRPr>
          </a:p>
        </p:txBody>
      </p:sp>
      <p:sp>
        <p:nvSpPr>
          <p:cNvPr id="26" name="TextBox 25"/>
          <p:cNvSpPr txBox="1"/>
          <p:nvPr/>
        </p:nvSpPr>
        <p:spPr>
          <a:xfrm>
            <a:off x="6019800" y="4267200"/>
            <a:ext cx="2133600" cy="707886"/>
          </a:xfrm>
          <a:prstGeom prst="rect">
            <a:avLst/>
          </a:prstGeom>
          <a:noFill/>
        </p:spPr>
        <p:txBody>
          <a:bodyPr wrap="square" rtlCol="0">
            <a:spAutoFit/>
          </a:bodyPr>
          <a:lstStyle/>
          <a:p>
            <a:r>
              <a:rPr lang="en-US" sz="2000" b="1" dirty="0" smtClean="0">
                <a:solidFill>
                  <a:srgbClr val="7030A0"/>
                </a:solidFill>
              </a:rPr>
              <a:t>Dénouement/ Resolution</a:t>
            </a:r>
            <a:endParaRPr lang="en-US" sz="2000" b="1" dirty="0">
              <a:solidFill>
                <a:srgbClr val="7030A0"/>
              </a:solidFill>
            </a:endParaRPr>
          </a:p>
        </p:txBody>
      </p:sp>
      <p:sp>
        <p:nvSpPr>
          <p:cNvPr id="27" name="Right Arrow 26"/>
          <p:cNvSpPr/>
          <p:nvPr/>
        </p:nvSpPr>
        <p:spPr>
          <a:xfrm>
            <a:off x="2971800" y="2362200"/>
            <a:ext cx="978408" cy="484632"/>
          </a:xfrm>
          <a:prstGeom prst="rightArrow">
            <a:avLst>
              <a:gd name="adj1" fmla="val 27129"/>
              <a:gd name="adj2" fmla="val 614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2819400" y="3505200"/>
            <a:ext cx="978408" cy="484632"/>
          </a:xfrm>
          <a:prstGeom prst="rightArrow">
            <a:avLst>
              <a:gd name="adj1" fmla="val 27130"/>
              <a:gd name="adj2" fmla="val 671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2438400" y="2895600"/>
            <a:ext cx="978408" cy="484632"/>
          </a:xfrm>
          <a:prstGeom prst="rightArrow">
            <a:avLst>
              <a:gd name="adj1" fmla="val 23318"/>
              <a:gd name="adj2" fmla="val 671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Left Arrow 29"/>
          <p:cNvSpPr/>
          <p:nvPr/>
        </p:nvSpPr>
        <p:spPr>
          <a:xfrm>
            <a:off x="5943600" y="2743200"/>
            <a:ext cx="978408" cy="484632"/>
          </a:xfrm>
          <a:prstGeom prst="leftArrow">
            <a:avLst>
              <a:gd name="adj1" fmla="val 19506"/>
              <a:gd name="adj2" fmla="val 63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 Arrow 31"/>
          <p:cNvSpPr/>
          <p:nvPr/>
        </p:nvSpPr>
        <p:spPr>
          <a:xfrm>
            <a:off x="5334000" y="3352800"/>
            <a:ext cx="978408" cy="484632"/>
          </a:xfrm>
          <a:prstGeom prst="leftArrow">
            <a:avLst>
              <a:gd name="adj1" fmla="val 23318"/>
              <a:gd name="adj2" fmla="val 652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Left Arrow 32"/>
          <p:cNvSpPr/>
          <p:nvPr/>
        </p:nvSpPr>
        <p:spPr>
          <a:xfrm>
            <a:off x="5181600" y="2209800"/>
            <a:ext cx="978408" cy="484632"/>
          </a:xfrm>
          <a:prstGeom prst="leftArrow">
            <a:avLst>
              <a:gd name="adj1" fmla="val 27130"/>
              <a:gd name="adj2" fmla="val 63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4343400" y="1524000"/>
            <a:ext cx="484632" cy="445008"/>
          </a:xfrm>
          <a:prstGeom prst="downArrow">
            <a:avLst>
              <a:gd name="adj1" fmla="val 30941"/>
              <a:gd name="adj2" fmla="val 562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28600" y="1447800"/>
            <a:ext cx="3657600" cy="1384995"/>
          </a:xfrm>
          <a:prstGeom prst="rect">
            <a:avLst/>
          </a:prstGeom>
          <a:noFill/>
        </p:spPr>
        <p:txBody>
          <a:bodyPr wrap="square" rtlCol="0">
            <a:spAutoFit/>
          </a:bodyPr>
          <a:lstStyle/>
          <a:p>
            <a:r>
              <a:rPr lang="en-US" sz="2800" b="1" i="1" dirty="0" smtClean="0">
                <a:solidFill>
                  <a:srgbClr val="FF0000"/>
                </a:solidFill>
              </a:rPr>
              <a:t>(Take these notes in your Learning Log Notebook)</a:t>
            </a:r>
            <a:endParaRPr lang="en-US" sz="2800" b="1" i="1" dirty="0">
              <a:solidFill>
                <a:srgbClr val="FF0000"/>
              </a:solidFill>
            </a:endParaRPr>
          </a:p>
        </p:txBody>
      </p:sp>
    </p:spTree>
    <p:extLst>
      <p:ext uri="{BB962C8B-B14F-4D97-AF65-F5344CB8AC3E}">
        <p14:creationId xmlns:p14="http://schemas.microsoft.com/office/powerpoint/2010/main" val="678948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The Bass, the River and Sheila </a:t>
            </a:r>
            <a:r>
              <a:rPr lang="en-US" i="1" dirty="0" err="1"/>
              <a:t>Mant</a:t>
            </a:r>
            <a:r>
              <a:rPr lang="en-US" i="1" dirty="0"/>
              <a:t> by W.D. </a:t>
            </a:r>
            <a:r>
              <a:rPr lang="en-US" i="1" dirty="0" err="1"/>
              <a:t>Wetherell</a:t>
            </a:r>
            <a:r>
              <a:rPr lang="en-US" i="1" dirty="0"/>
              <a:t> </a:t>
            </a:r>
            <a:endParaRPr lang="en-US" dirty="0"/>
          </a:p>
        </p:txBody>
      </p:sp>
      <p:sp>
        <p:nvSpPr>
          <p:cNvPr id="3" name="Content Placeholder 2"/>
          <p:cNvSpPr>
            <a:spLocks noGrp="1"/>
          </p:cNvSpPr>
          <p:nvPr>
            <p:ph sz="quarter" idx="1"/>
          </p:nvPr>
        </p:nvSpPr>
        <p:spPr/>
        <p:txBody>
          <a:bodyPr/>
          <a:lstStyle/>
          <a:p>
            <a:r>
              <a:rPr lang="en-US" sz="3600" dirty="0" smtClean="0"/>
              <a:t>Today for </a:t>
            </a:r>
            <a:r>
              <a:rPr lang="en-US" sz="3600" b="1" dirty="0" smtClean="0">
                <a:solidFill>
                  <a:srgbClr val="FF0000"/>
                </a:solidFill>
              </a:rPr>
              <a:t>homework</a:t>
            </a:r>
            <a:r>
              <a:rPr lang="en-US" sz="3600" dirty="0" smtClean="0"/>
              <a:t>:</a:t>
            </a:r>
          </a:p>
          <a:p>
            <a:pPr lvl="1"/>
            <a:r>
              <a:rPr lang="en-US" sz="3600" dirty="0" smtClean="0"/>
              <a:t>On page </a:t>
            </a:r>
            <a:r>
              <a:rPr lang="en-US" sz="3600" dirty="0" smtClean="0"/>
              <a:t>41, answer questions 1-6 </a:t>
            </a:r>
          </a:p>
          <a:p>
            <a:pPr lvl="1"/>
            <a:r>
              <a:rPr lang="en-US" sz="3600" dirty="0" smtClean="0"/>
              <a:t>Do </a:t>
            </a:r>
            <a:r>
              <a:rPr lang="en-US" sz="3600" dirty="0" smtClean="0"/>
              <a:t>this </a:t>
            </a:r>
            <a:r>
              <a:rPr lang="en-US" sz="3600" dirty="0" smtClean="0"/>
              <a:t>in your Learning Log Notebook</a:t>
            </a:r>
          </a:p>
          <a:p>
            <a:pPr lvl="1"/>
            <a:r>
              <a:rPr lang="en-US" sz="3600" dirty="0" smtClean="0"/>
              <a:t>THIS </a:t>
            </a:r>
            <a:r>
              <a:rPr lang="en-US" sz="3600" dirty="0" smtClean="0"/>
              <a:t>IS DUE NEXT </a:t>
            </a:r>
            <a:r>
              <a:rPr lang="en-US" sz="3600" dirty="0" smtClean="0"/>
              <a:t>CLASS (Friday)</a:t>
            </a:r>
            <a:endParaRPr lang="en-US" sz="3600" dirty="0" smtClean="0"/>
          </a:p>
          <a:p>
            <a:pPr lvl="1"/>
            <a:endParaRPr lang="en-US" sz="3600" dirty="0" smtClean="0"/>
          </a:p>
          <a:p>
            <a:pPr lvl="1"/>
            <a:endParaRPr lang="en-US" dirty="0" smtClean="0"/>
          </a:p>
          <a:p>
            <a:pPr lvl="1"/>
            <a:endParaRPr lang="en-US" dirty="0"/>
          </a:p>
        </p:txBody>
      </p:sp>
    </p:spTree>
    <p:extLst>
      <p:ext uri="{BB962C8B-B14F-4D97-AF65-F5344CB8AC3E}">
        <p14:creationId xmlns:p14="http://schemas.microsoft.com/office/powerpoint/2010/main" val="33581871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82</TotalTime>
  <Words>407</Words>
  <Application>Microsoft Office PowerPoint</Application>
  <PresentationFormat>On-screen Show (4:3)</PresentationFormat>
  <Paragraphs>73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   Sophomore English      with Mrs. Greblo!</vt:lpstr>
      <vt:lpstr>Mrs. Greblo’s  2B/3B Sophomore English Agenda:   10/24/12</vt:lpstr>
      <vt:lpstr>Daily SSR Entry:</vt:lpstr>
      <vt:lpstr>The Bass, the River, and Sheila Mant by W.D. Wetherell</vt:lpstr>
      <vt:lpstr>The Bass, the River and Sheila Mant, The Plot Structure</vt:lpstr>
      <vt:lpstr>The Bass, the River and Sheila Mant by W.D. Wetherell </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13</cp:revision>
  <dcterms:created xsi:type="dcterms:W3CDTF">2012-10-24T17:59:02Z</dcterms:created>
  <dcterms:modified xsi:type="dcterms:W3CDTF">2012-10-24T19:21:33Z</dcterms:modified>
</cp:coreProperties>
</file>