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19A7D7D-BCA8-4CA7-B888-356B64F127FA}" type="datetimeFigureOut">
              <a:rPr lang="en-US" smtClean="0"/>
              <a:t>10/8/2012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E11B6A6-A734-4C20-B3E3-BCB6F94E64DB}"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9A7D7D-BCA8-4CA7-B888-356B64F127FA}" type="datetimeFigureOut">
              <a:rPr lang="en-US" smtClean="0"/>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1B6A6-A734-4C20-B3E3-BCB6F94E64D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E11B6A6-A734-4C20-B3E3-BCB6F94E64DB}"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9A7D7D-BCA8-4CA7-B888-356B64F127FA}" type="datetimeFigureOut">
              <a:rPr lang="en-US" smtClean="0"/>
              <a:t>10/8/2012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19A7D7D-BCA8-4CA7-B888-356B64F127FA}" type="datetimeFigureOut">
              <a:rPr lang="en-US" smtClean="0"/>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E11B6A6-A734-4C20-B3E3-BCB6F94E64DB}"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19A7D7D-BCA8-4CA7-B888-356B64F127FA}" type="datetimeFigureOut">
              <a:rPr lang="en-US" smtClean="0"/>
              <a:t>10/8/2012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E11B6A6-A734-4C20-B3E3-BCB6F94E64DB}"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19A7D7D-BCA8-4CA7-B888-356B64F127FA}" type="datetimeFigureOut">
              <a:rPr lang="en-US" smtClean="0"/>
              <a:t>10/8/2012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1B6A6-A734-4C20-B3E3-BCB6F94E64DB}"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19A7D7D-BCA8-4CA7-B888-356B64F127FA}" type="datetimeFigureOut">
              <a:rPr lang="en-US" smtClean="0"/>
              <a:t>10/8/2012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E11B6A6-A734-4C20-B3E3-BCB6F94E64DB}"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19A7D7D-BCA8-4CA7-B888-356B64F127FA}" type="datetimeFigureOut">
              <a:rPr lang="en-US" smtClean="0"/>
              <a:t>10/8/2012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E11B6A6-A734-4C20-B3E3-BCB6F94E64D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19A7D7D-BCA8-4CA7-B888-356B64F127FA}" type="datetimeFigureOut">
              <a:rPr lang="en-US" smtClean="0"/>
              <a:t>10/8/2012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E11B6A6-A734-4C20-B3E3-BCB6F94E64D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E11B6A6-A734-4C20-B3E3-BCB6F94E64DB}"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19A7D7D-BCA8-4CA7-B888-356B64F127FA}" type="datetimeFigureOut">
              <a:rPr lang="en-US" smtClean="0"/>
              <a:t>10/8/2012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E11B6A6-A734-4C20-B3E3-BCB6F94E64DB}"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19A7D7D-BCA8-4CA7-B888-356B64F127FA}" type="datetimeFigureOut">
              <a:rPr lang="en-US" smtClean="0"/>
              <a:t>10/8/2012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19A7D7D-BCA8-4CA7-B888-356B64F127FA}" type="datetimeFigureOut">
              <a:rPr lang="en-US" smtClean="0"/>
              <a:t>10/8/2012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E11B6A6-A734-4C20-B3E3-BCB6F94E64DB}"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791731155"/>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341776478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700" b="1" dirty="0" smtClean="0">
                <a:solidFill>
                  <a:schemeClr val="accent3"/>
                </a:solidFill>
                <a:latin typeface="Calibri" pitchFamily="34" charset="0"/>
                <a:cs typeface="Calibri" pitchFamily="34" charset="0"/>
              </a:rPr>
              <a:t>Mrs. </a:t>
            </a:r>
            <a:r>
              <a:rPr lang="en-US" sz="2700" b="1" dirty="0" err="1" smtClean="0">
                <a:solidFill>
                  <a:schemeClr val="accent3"/>
                </a:solidFill>
                <a:latin typeface="Calibri" pitchFamily="34" charset="0"/>
                <a:cs typeface="Calibri" pitchFamily="34" charset="0"/>
              </a:rPr>
              <a:t>Greblo’s</a:t>
            </a:r>
            <a:r>
              <a:rPr lang="en-US" sz="2700" b="1" dirty="0" smtClean="0">
                <a:solidFill>
                  <a:schemeClr val="accent3"/>
                </a:solidFill>
                <a:latin typeface="Calibri" pitchFamily="34" charset="0"/>
                <a:cs typeface="Calibri" pitchFamily="34" charset="0"/>
              </a:rPr>
              <a:t>  2B/3B Sophomore English Agenda:   </a:t>
            </a:r>
            <a:r>
              <a:rPr lang="en-US" sz="2700" b="1" dirty="0" smtClean="0">
                <a:solidFill>
                  <a:srgbClr val="00B050"/>
                </a:solidFill>
                <a:latin typeface="Calibri" pitchFamily="34" charset="0"/>
                <a:cs typeface="Calibri" pitchFamily="34" charset="0"/>
              </a:rPr>
              <a:t>10/8/12</a:t>
            </a:r>
            <a:endParaRPr lang="en-US" sz="27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1295400"/>
            <a:ext cx="8839200" cy="5562600"/>
          </a:xfrm>
        </p:spPr>
        <p:txBody>
          <a:bodyPr>
            <a:normAutofit fontScale="47500" lnSpcReduction="20000"/>
          </a:bodyPr>
          <a:lstStyle/>
          <a:p>
            <a:pPr marL="0" indent="0">
              <a:buNone/>
            </a:pPr>
            <a:r>
              <a:rPr lang="en-US" sz="31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4400" b="1" dirty="0" smtClean="0">
                <a:solidFill>
                  <a:srgbClr val="7030A0"/>
                </a:solidFill>
                <a:latin typeface="Calibri" pitchFamily="34" charset="0"/>
                <a:cs typeface="Calibri" pitchFamily="34" charset="0"/>
              </a:rPr>
              <a:t>SSR </a:t>
            </a:r>
            <a:r>
              <a:rPr lang="en-US" sz="4400" b="1" dirty="0" smtClean="0">
                <a:solidFill>
                  <a:srgbClr val="7030A0"/>
                </a:solidFill>
                <a:latin typeface="Calibri" pitchFamily="34" charset="0"/>
                <a:cs typeface="Calibri" pitchFamily="34" charset="0"/>
              </a:rPr>
              <a:t>/ Attendance </a:t>
            </a:r>
          </a:p>
          <a:p>
            <a:pPr>
              <a:buFont typeface="Courier New" pitchFamily="49" charset="0"/>
              <a:buChar char="o"/>
            </a:pPr>
            <a:r>
              <a:rPr lang="en-US" sz="4400" b="1" dirty="0" smtClean="0">
                <a:solidFill>
                  <a:srgbClr val="7030A0"/>
                </a:solidFill>
                <a:latin typeface="Calibri" pitchFamily="34" charset="0"/>
                <a:cs typeface="Calibri" pitchFamily="34" charset="0"/>
              </a:rPr>
              <a:t>Daily SSR Entry </a:t>
            </a:r>
            <a:endParaRPr lang="en-US" sz="4400" b="1" dirty="0">
              <a:solidFill>
                <a:srgbClr val="7030A0"/>
              </a:solidFill>
              <a:latin typeface="Calibri" pitchFamily="34" charset="0"/>
              <a:cs typeface="Calibri" pitchFamily="34" charset="0"/>
            </a:endParaRPr>
          </a:p>
          <a:p>
            <a:pPr>
              <a:buFont typeface="Courier New" pitchFamily="49" charset="0"/>
              <a:buChar char="o"/>
            </a:pPr>
            <a:r>
              <a:rPr lang="en-US" sz="4400" b="1" dirty="0" smtClean="0">
                <a:solidFill>
                  <a:srgbClr val="7030A0"/>
                </a:solidFill>
                <a:latin typeface="Calibri" pitchFamily="34" charset="0"/>
                <a:cs typeface="Calibri" pitchFamily="34" charset="0"/>
              </a:rPr>
              <a:t>Agenda</a:t>
            </a:r>
            <a:endParaRPr lang="en-US" sz="4400" b="1" dirty="0" smtClean="0">
              <a:solidFill>
                <a:srgbClr val="7030A0"/>
              </a:solidFill>
              <a:latin typeface="Calibri" pitchFamily="34" charset="0"/>
              <a:cs typeface="Calibri" pitchFamily="34" charset="0"/>
            </a:endParaRPr>
          </a:p>
          <a:p>
            <a:pPr>
              <a:buFont typeface="Courier New" pitchFamily="49" charset="0"/>
              <a:buChar char="o"/>
            </a:pPr>
            <a:r>
              <a:rPr lang="en-US" sz="4500" u="sng" dirty="0" smtClean="0">
                <a:solidFill>
                  <a:srgbClr val="FF0000"/>
                </a:solidFill>
                <a:latin typeface="Calibri" pitchFamily="34" charset="0"/>
                <a:cs typeface="Calibri" pitchFamily="34" charset="0"/>
              </a:rPr>
              <a:t>Reminders: </a:t>
            </a:r>
            <a:endParaRPr lang="en-US" sz="4500" u="sng" dirty="0">
              <a:solidFill>
                <a:srgbClr val="FF0000"/>
              </a:solidFill>
              <a:latin typeface="Calibri" pitchFamily="34" charset="0"/>
              <a:cs typeface="Calibri" pitchFamily="34" charset="0"/>
            </a:endParaRPr>
          </a:p>
          <a:p>
            <a:pPr lvl="1">
              <a:buFont typeface="Courier New" pitchFamily="49" charset="0"/>
              <a:buChar char="o"/>
            </a:pPr>
            <a:r>
              <a:rPr lang="en-US" sz="4000" b="1" dirty="0">
                <a:solidFill>
                  <a:schemeClr val="accent6">
                    <a:lumMod val="75000"/>
                  </a:schemeClr>
                </a:solidFill>
                <a:latin typeface="Calibri" pitchFamily="34" charset="0"/>
                <a:cs typeface="Calibri" pitchFamily="34" charset="0"/>
              </a:rPr>
              <a:t>2B only: Letter #</a:t>
            </a:r>
            <a:r>
              <a:rPr lang="en-US" sz="4000" b="1" dirty="0" smtClean="0">
                <a:solidFill>
                  <a:schemeClr val="accent6">
                    <a:lumMod val="75000"/>
                  </a:schemeClr>
                </a:solidFill>
                <a:latin typeface="Calibri" pitchFamily="34" charset="0"/>
                <a:cs typeface="Calibri" pitchFamily="34" charset="0"/>
              </a:rPr>
              <a:t>3 should’ve been turned in LAST TUESDAY!</a:t>
            </a:r>
            <a:endParaRPr lang="en-US" sz="4000" b="1" dirty="0" smtClean="0">
              <a:solidFill>
                <a:srgbClr val="FF0000"/>
              </a:solidFill>
              <a:latin typeface="Calibri" pitchFamily="34" charset="0"/>
              <a:cs typeface="Calibri" pitchFamily="34" charset="0"/>
            </a:endParaRPr>
          </a:p>
          <a:p>
            <a:pPr lvl="1">
              <a:buFont typeface="Courier New" pitchFamily="49" charset="0"/>
              <a:buChar char="o"/>
            </a:pPr>
            <a:r>
              <a:rPr lang="en-US" sz="4000" b="1" dirty="0" smtClean="0">
                <a:solidFill>
                  <a:srgbClr val="FF0000"/>
                </a:solidFill>
                <a:latin typeface="Calibri" pitchFamily="34" charset="0"/>
                <a:cs typeface="Calibri" pitchFamily="34" charset="0"/>
              </a:rPr>
              <a:t>Library </a:t>
            </a:r>
            <a:r>
              <a:rPr lang="en-US" sz="4000" b="1" dirty="0">
                <a:solidFill>
                  <a:srgbClr val="FF0000"/>
                </a:solidFill>
                <a:latin typeface="Calibri" pitchFamily="34" charset="0"/>
                <a:cs typeface="Calibri" pitchFamily="34" charset="0"/>
              </a:rPr>
              <a:t>Books: </a:t>
            </a:r>
            <a:r>
              <a:rPr lang="en-US" sz="4000" b="1" dirty="0" smtClean="0">
                <a:solidFill>
                  <a:srgbClr val="FF0000"/>
                </a:solidFill>
                <a:latin typeface="Calibri" pitchFamily="34" charset="0"/>
                <a:cs typeface="Calibri" pitchFamily="34" charset="0"/>
              </a:rPr>
              <a:t>due THIS week</a:t>
            </a:r>
            <a:r>
              <a:rPr lang="en-US" sz="4000" b="1" dirty="0">
                <a:solidFill>
                  <a:srgbClr val="FF0000"/>
                </a:solidFill>
                <a:latin typeface="Calibri" pitchFamily="34" charset="0"/>
                <a:cs typeface="Calibri" pitchFamily="34" charset="0"/>
              </a:rPr>
              <a:t>! Pay attention. </a:t>
            </a:r>
            <a:r>
              <a:rPr lang="en-US" sz="4000" b="1" dirty="0" smtClean="0">
                <a:solidFill>
                  <a:srgbClr val="FF0000"/>
                </a:solidFill>
                <a:latin typeface="Calibri" pitchFamily="34" charset="0"/>
                <a:cs typeface="Calibri" pitchFamily="34" charset="0"/>
                <a:sym typeface="Wingdings" pitchFamily="2" charset="2"/>
              </a:rPr>
              <a:t></a:t>
            </a:r>
          </a:p>
          <a:p>
            <a:pPr lvl="1">
              <a:buFont typeface="Courier New" pitchFamily="49" charset="0"/>
              <a:buChar char="o"/>
            </a:pPr>
            <a:r>
              <a:rPr lang="en-US" sz="4000" b="1" dirty="0" smtClean="0">
                <a:solidFill>
                  <a:srgbClr val="FF0000"/>
                </a:solidFill>
                <a:latin typeface="Calibri" pitchFamily="34" charset="0"/>
                <a:cs typeface="Calibri" pitchFamily="34" charset="0"/>
                <a:sym typeface="Wingdings" pitchFamily="2" charset="2"/>
              </a:rPr>
              <a:t>PSAT’s- only 30 spots left! (PSAT is taking place on Oct. 20, 2012)</a:t>
            </a:r>
          </a:p>
          <a:p>
            <a:pPr>
              <a:buFont typeface="Courier New" pitchFamily="49" charset="0"/>
              <a:buChar char="o"/>
            </a:pPr>
            <a:r>
              <a:rPr lang="en-US" sz="4400" b="1" dirty="0" smtClean="0">
                <a:solidFill>
                  <a:srgbClr val="7030A0"/>
                </a:solidFill>
                <a:latin typeface="Calibri" pitchFamily="34" charset="0"/>
                <a:cs typeface="Calibri" pitchFamily="34" charset="0"/>
              </a:rPr>
              <a:t>Break – </a:t>
            </a:r>
            <a:r>
              <a:rPr lang="en-US" sz="4400" b="1" i="1" dirty="0" smtClean="0">
                <a:solidFill>
                  <a:srgbClr val="7030A0"/>
                </a:solidFill>
                <a:latin typeface="Calibri" pitchFamily="34" charset="0"/>
                <a:cs typeface="Calibri" pitchFamily="34" charset="0"/>
              </a:rPr>
              <a:t>be back on time!</a:t>
            </a:r>
            <a:endParaRPr lang="en-US" sz="4400" b="1" i="1" dirty="0" smtClean="0">
              <a:solidFill>
                <a:srgbClr val="7030A0"/>
              </a:solidFill>
              <a:latin typeface="Calibri" pitchFamily="34" charset="0"/>
              <a:cs typeface="Calibri" pitchFamily="34" charset="0"/>
            </a:endParaRPr>
          </a:p>
          <a:p>
            <a:pPr>
              <a:buFont typeface="Courier New" pitchFamily="49" charset="0"/>
              <a:buChar char="o"/>
            </a:pPr>
            <a:r>
              <a:rPr lang="en-US" sz="4400" b="1" dirty="0" smtClean="0">
                <a:solidFill>
                  <a:srgbClr val="7030A0"/>
                </a:solidFill>
                <a:latin typeface="Calibri" pitchFamily="34" charset="0"/>
                <a:cs typeface="Calibri" pitchFamily="34" charset="0"/>
              </a:rPr>
              <a:t>WSJ Classroom Edition In-class Assignment</a:t>
            </a:r>
            <a:endParaRPr lang="en-US" sz="4400" b="1" dirty="0" smtClean="0">
              <a:solidFill>
                <a:schemeClr val="accent6">
                  <a:lumMod val="75000"/>
                </a:schemeClr>
              </a:solidFill>
              <a:latin typeface="Calibri" pitchFamily="34" charset="0"/>
              <a:cs typeface="Calibri" pitchFamily="34" charset="0"/>
            </a:endParaRPr>
          </a:p>
          <a:p>
            <a:pPr>
              <a:buFont typeface="Courier New" pitchFamily="49" charset="0"/>
              <a:buChar char="o"/>
            </a:pPr>
            <a:r>
              <a:rPr lang="en-US" sz="44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34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3400" b="1" u="sng" dirty="0">
                <a:solidFill>
                  <a:srgbClr val="00B050"/>
                </a:solidFill>
                <a:latin typeface="Calibri" pitchFamily="34" charset="0"/>
                <a:cs typeface="Calibri" pitchFamily="34" charset="0"/>
              </a:rPr>
              <a:t>Read to determine and analyze: </a:t>
            </a:r>
            <a:r>
              <a:rPr lang="en-US" sz="34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3400" b="1" u="sng" dirty="0">
                <a:solidFill>
                  <a:srgbClr val="00B050"/>
                </a:solidFill>
                <a:latin typeface="Calibri" pitchFamily="34" charset="0"/>
                <a:cs typeface="Calibri" pitchFamily="34" charset="0"/>
              </a:rPr>
              <a:t>Write routinely over extended time frames for a range of tasks, purposes and </a:t>
            </a:r>
            <a:r>
              <a:rPr lang="en-US" sz="3400" b="1" u="sng" dirty="0" smtClean="0">
                <a:solidFill>
                  <a:srgbClr val="00B050"/>
                </a:solidFill>
                <a:latin typeface="Calibri" pitchFamily="34" charset="0"/>
                <a:cs typeface="Calibri" pitchFamily="34" charset="0"/>
              </a:rPr>
              <a:t>audiences</a:t>
            </a:r>
            <a:endParaRPr lang="en-US" sz="3400" b="1" dirty="0" smtClean="0">
              <a:solidFill>
                <a:srgbClr val="7030A0"/>
              </a:solidFill>
              <a:latin typeface="Calibri" pitchFamily="34" charset="0"/>
              <a:cs typeface="Calibri" pitchFamily="34" charset="0"/>
            </a:endParaRPr>
          </a:p>
          <a:p>
            <a:pPr>
              <a:buFont typeface="Courier New" pitchFamily="49" charset="0"/>
              <a:buChar char="o"/>
            </a:pPr>
            <a:r>
              <a:rPr lang="en-US" sz="4400" b="1" dirty="0" smtClean="0">
                <a:solidFill>
                  <a:srgbClr val="7030A0"/>
                </a:solidFill>
                <a:latin typeface="Calibri" pitchFamily="34" charset="0"/>
                <a:cs typeface="Calibri" pitchFamily="34" charset="0"/>
              </a:rPr>
              <a:t>Homework: </a:t>
            </a:r>
            <a:r>
              <a:rPr lang="en-US" sz="4400"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4000" b="1" dirty="0">
                <a:solidFill>
                  <a:srgbClr val="7030A0"/>
                </a:solidFill>
                <a:latin typeface="Calibri" pitchFamily="34" charset="0"/>
                <a:cs typeface="Calibri" pitchFamily="34" charset="0"/>
                <a:sym typeface="Wingdings" pitchFamily="2" charset="2"/>
              </a:rPr>
              <a:t> </a:t>
            </a:r>
            <a:r>
              <a:rPr lang="en-US" sz="4000" b="1" dirty="0">
                <a:solidFill>
                  <a:srgbClr val="7030A0"/>
                </a:solidFill>
                <a:latin typeface="Calibri" pitchFamily="34" charset="0"/>
                <a:cs typeface="Calibri" pitchFamily="34" charset="0"/>
              </a:rPr>
              <a:t>If you HAVEN’T YET: Finish </a:t>
            </a:r>
            <a:r>
              <a:rPr lang="en-US" sz="4000" b="1" i="1" dirty="0" smtClean="0">
                <a:solidFill>
                  <a:srgbClr val="7030A0"/>
                </a:solidFill>
                <a:latin typeface="Calibri" pitchFamily="34" charset="0"/>
                <a:cs typeface="Calibri" pitchFamily="34" charset="0"/>
              </a:rPr>
              <a:t>Letter </a:t>
            </a:r>
            <a:r>
              <a:rPr lang="en-US" sz="4000" b="1" i="1" dirty="0">
                <a:solidFill>
                  <a:srgbClr val="7030A0"/>
                </a:solidFill>
                <a:latin typeface="Calibri" pitchFamily="34" charset="0"/>
                <a:cs typeface="Calibri" pitchFamily="34" charset="0"/>
              </a:rPr>
              <a:t>to Mrs. G (this is a writing grade!)</a:t>
            </a:r>
            <a:endParaRPr lang="en-US" sz="1400" i="1" u="sng" dirty="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2294938646"/>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Daily SSR Entry:</a:t>
            </a:r>
            <a:endParaRPr lang="en-US" dirty="0"/>
          </a:p>
        </p:txBody>
      </p:sp>
      <p:sp>
        <p:nvSpPr>
          <p:cNvPr id="3" name="Content Placeholder 2"/>
          <p:cNvSpPr>
            <a:spLocks noGrp="1"/>
          </p:cNvSpPr>
          <p:nvPr>
            <p:ph sz="quarter" idx="1"/>
          </p:nvPr>
        </p:nvSpPr>
        <p:spPr>
          <a:xfrm>
            <a:off x="152400" y="1371600"/>
            <a:ext cx="8839200" cy="5334000"/>
          </a:xfrm>
        </p:spPr>
        <p:txBody>
          <a:bodyPr numCol="2">
            <a:noAutofit/>
          </a:bodyPr>
          <a:lstStyle/>
          <a:p>
            <a:pPr marL="0" indent="0">
              <a:buNone/>
            </a:pPr>
            <a:r>
              <a:rPr lang="en-US" sz="1800" b="1" u="sng" dirty="0" smtClean="0"/>
              <a:t>Each entry contains:</a:t>
            </a:r>
          </a:p>
          <a:p>
            <a:pPr marL="0" indent="0">
              <a:buNone/>
            </a:pPr>
            <a:r>
              <a:rPr lang="en-US" sz="1800" dirty="0"/>
              <a:t>-</a:t>
            </a:r>
            <a:r>
              <a:rPr lang="en-US" sz="1800" dirty="0" smtClean="0"/>
              <a:t>Date</a:t>
            </a:r>
          </a:p>
          <a:p>
            <a:pPr marL="0" indent="0">
              <a:buNone/>
            </a:pPr>
            <a:r>
              <a:rPr lang="en-US" sz="1800" dirty="0" smtClean="0"/>
              <a:t>-Book title &amp; author</a:t>
            </a:r>
          </a:p>
          <a:p>
            <a:pPr marL="0" indent="0">
              <a:buNone/>
            </a:pPr>
            <a:r>
              <a:rPr lang="en-US" sz="1800" dirty="0" smtClean="0"/>
              <a:t>-Starting page # (SP)</a:t>
            </a:r>
          </a:p>
          <a:p>
            <a:pPr marL="0" indent="0">
              <a:buNone/>
            </a:pPr>
            <a:r>
              <a:rPr lang="en-US" sz="1800" dirty="0" smtClean="0"/>
              <a:t>-Ending page # (EP)</a:t>
            </a:r>
            <a:br>
              <a:rPr lang="en-US" sz="1800" dirty="0" smtClean="0"/>
            </a:br>
            <a:r>
              <a:rPr lang="en-US" sz="1800" dirty="0" smtClean="0"/>
              <a:t>-Total # of pages read</a:t>
            </a:r>
          </a:p>
          <a:p>
            <a:pPr marL="0" indent="0">
              <a:buNone/>
            </a:pPr>
            <a:r>
              <a:rPr lang="en-US" sz="1800" dirty="0" smtClean="0"/>
              <a:t>-Reader’s Statement (RS):</a:t>
            </a:r>
          </a:p>
          <a:p>
            <a:pPr marL="0" indent="0">
              <a:buNone/>
            </a:pPr>
            <a:r>
              <a:rPr lang="en-US" sz="1800" i="1" dirty="0" smtClean="0"/>
              <a:t>What’s happening in the book? Summarize.</a:t>
            </a:r>
          </a:p>
          <a:p>
            <a:pPr marL="0" indent="0">
              <a:buNone/>
            </a:pPr>
            <a:r>
              <a:rPr lang="en-US" sz="1800" i="1" dirty="0" smtClean="0"/>
              <a:t>What do you predict will happen next?</a:t>
            </a:r>
          </a:p>
          <a:p>
            <a:pPr marL="0" indent="0">
              <a:buNone/>
            </a:pPr>
            <a:r>
              <a:rPr lang="en-US" sz="1800" i="1" dirty="0" smtClean="0"/>
              <a:t>What questions do you have for the author? </a:t>
            </a:r>
          </a:p>
          <a:p>
            <a:pPr marL="0" indent="0">
              <a:buNone/>
            </a:pPr>
            <a:r>
              <a:rPr lang="en-US" sz="1800" i="1" dirty="0" smtClean="0"/>
              <a:t>What character traits do you appreciate? Find frustrating?</a:t>
            </a:r>
          </a:p>
          <a:p>
            <a:pPr marL="0" indent="0">
              <a:buNone/>
            </a:pPr>
            <a:r>
              <a:rPr lang="en-US" sz="1800" i="1" dirty="0" smtClean="0"/>
              <a:t>What is your opinion of the book so far?</a:t>
            </a:r>
          </a:p>
          <a:p>
            <a:pPr marL="0" indent="0">
              <a:buNone/>
            </a:pPr>
            <a:r>
              <a:rPr lang="en-US" sz="1800" i="1" dirty="0" smtClean="0"/>
              <a:t>Other comments?</a:t>
            </a: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r>
              <a:rPr lang="en-US" sz="1800" b="1" u="sng" dirty="0" smtClean="0">
                <a:latin typeface="Bradley Hand ITC" pitchFamily="66" charset="0"/>
              </a:rPr>
              <a:t>Sample Entry:</a:t>
            </a:r>
          </a:p>
          <a:p>
            <a:pPr marL="0" indent="0">
              <a:buNone/>
            </a:pPr>
            <a:r>
              <a:rPr lang="en-US" sz="1800" b="1" dirty="0" smtClean="0">
                <a:latin typeface="Bradley Hand ITC" pitchFamily="66" charset="0"/>
              </a:rPr>
              <a:t>9/17/12</a:t>
            </a:r>
          </a:p>
          <a:p>
            <a:pPr marL="0" indent="0">
              <a:buNone/>
            </a:pPr>
            <a:r>
              <a:rPr lang="en-US" sz="1800" b="1" u="sng" dirty="0" smtClean="0">
                <a:latin typeface="Bradley Hand ITC" pitchFamily="66" charset="0"/>
              </a:rPr>
              <a:t>The Hunger Games </a:t>
            </a:r>
            <a:r>
              <a:rPr lang="en-US" sz="1800" b="1" dirty="0" smtClean="0">
                <a:latin typeface="Bradley Hand ITC" pitchFamily="66" charset="0"/>
              </a:rPr>
              <a:t>by Suzanne Collins</a:t>
            </a:r>
          </a:p>
          <a:p>
            <a:pPr marL="0" indent="0">
              <a:buNone/>
            </a:pPr>
            <a:r>
              <a:rPr lang="en-US" sz="1800" b="1" dirty="0" smtClean="0">
                <a:latin typeface="Bradley Hand ITC" pitchFamily="66" charset="0"/>
              </a:rPr>
              <a:t>SP: 1</a:t>
            </a:r>
          </a:p>
          <a:p>
            <a:pPr marL="0" indent="0">
              <a:buNone/>
            </a:pPr>
            <a:r>
              <a:rPr lang="en-US" sz="1800" b="1" dirty="0" smtClean="0">
                <a:latin typeface="Bradley Hand ITC" pitchFamily="66" charset="0"/>
              </a:rPr>
              <a:t>EP: 20</a:t>
            </a:r>
          </a:p>
          <a:p>
            <a:pPr marL="0" indent="0">
              <a:buNone/>
            </a:pPr>
            <a:r>
              <a:rPr lang="en-US" sz="1800" b="1" dirty="0" smtClean="0">
                <a:latin typeface="Bradley Hand ITC" pitchFamily="66" charset="0"/>
              </a:rPr>
              <a:t>Total: 20</a:t>
            </a:r>
          </a:p>
          <a:p>
            <a:pPr marL="0" indent="0">
              <a:buNone/>
            </a:pPr>
            <a:r>
              <a:rPr lang="en-US" sz="1800" b="1" dirty="0" smtClean="0">
                <a:latin typeface="Bradley Hand ITC" pitchFamily="66" charset="0"/>
              </a:rPr>
              <a:t>RS: </a:t>
            </a:r>
            <a:r>
              <a:rPr lang="en-US" sz="1800" b="1" dirty="0" err="1" smtClean="0">
                <a:latin typeface="Bradley Hand ITC" pitchFamily="66" charset="0"/>
              </a:rPr>
              <a:t>Katniss</a:t>
            </a:r>
            <a:r>
              <a:rPr lang="en-US" sz="1800" b="1" dirty="0" smtClean="0">
                <a:latin typeface="Bradley Hand ITC" pitchFamily="66" charset="0"/>
              </a:rPr>
              <a:t> lives in District 12 of the former U.S., now </a:t>
            </a:r>
            <a:r>
              <a:rPr lang="en-US" sz="1800" b="1" dirty="0" err="1" smtClean="0">
                <a:latin typeface="Bradley Hand ITC" pitchFamily="66" charset="0"/>
              </a:rPr>
              <a:t>Panem</a:t>
            </a:r>
            <a:r>
              <a:rPr lang="en-US" sz="1800" b="1" dirty="0">
                <a:latin typeface="Bradley Hand ITC" pitchFamily="66" charset="0"/>
              </a:rPr>
              <a:t> </a:t>
            </a:r>
            <a:r>
              <a:rPr lang="en-US" sz="1800" b="1" dirty="0" smtClean="0">
                <a:latin typeface="Bradley Hand ITC" pitchFamily="66" charset="0"/>
              </a:rPr>
              <a:t>with her sister, Prim and her Mom. She is an agile hunter and gatherer and has had to do so since her father’s tragic death in a mine explosion. The reaping is today and the tone of District 12 is very somber as children ages 12-18 could be drawn to defend themselves to their death in the Hunger Games. I predict that </a:t>
            </a:r>
            <a:r>
              <a:rPr lang="en-US" sz="1800" b="1" dirty="0" err="1" smtClean="0">
                <a:latin typeface="Bradley Hand ITC" pitchFamily="66" charset="0"/>
              </a:rPr>
              <a:t>Katniss</a:t>
            </a:r>
            <a:r>
              <a:rPr lang="en-US" sz="1800" b="1" dirty="0" smtClean="0">
                <a:latin typeface="Bradley Hand ITC" pitchFamily="66" charset="0"/>
              </a:rPr>
              <a:t> or one of her close friends or family members names will be drawn. This book is really suspenseful, I’m loving it so far!</a:t>
            </a:r>
          </a:p>
          <a:p>
            <a:pPr marL="0" indent="0">
              <a:buNone/>
            </a:pPr>
            <a:endParaRPr lang="en-US" sz="1800" dirty="0" smtClean="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4619560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WSJ Classroom Edition: In-class Assignment</a:t>
            </a:r>
            <a:endParaRPr lang="en-US" dirty="0"/>
          </a:p>
        </p:txBody>
      </p:sp>
      <p:sp>
        <p:nvSpPr>
          <p:cNvPr id="3" name="Content Placeholder 2"/>
          <p:cNvSpPr>
            <a:spLocks noGrp="1"/>
          </p:cNvSpPr>
          <p:nvPr>
            <p:ph sz="quarter" idx="1"/>
          </p:nvPr>
        </p:nvSpPr>
        <p:spPr>
          <a:xfrm>
            <a:off x="152400" y="1524000"/>
            <a:ext cx="8839200" cy="5181600"/>
          </a:xfrm>
        </p:spPr>
        <p:txBody>
          <a:bodyPr>
            <a:normAutofit lnSpcReduction="10000"/>
          </a:bodyPr>
          <a:lstStyle/>
          <a:p>
            <a:r>
              <a:rPr lang="en-US" dirty="0"/>
              <a:t>Read:</a:t>
            </a:r>
          </a:p>
          <a:p>
            <a:pPr lvl="1"/>
            <a:r>
              <a:rPr lang="en-US" sz="2300" b="1" dirty="0"/>
              <a:t>Pg. 4 - “App developers who are too young to drive”</a:t>
            </a:r>
          </a:p>
          <a:p>
            <a:pPr lvl="1"/>
            <a:r>
              <a:rPr lang="en-US" sz="2300" b="1" dirty="0"/>
              <a:t>Pg. 6 - “You can’t outsource a haircut”</a:t>
            </a:r>
          </a:p>
          <a:p>
            <a:pPr lvl="1"/>
            <a:r>
              <a:rPr lang="en-US" sz="2300" b="1" dirty="0"/>
              <a:t>Pg. </a:t>
            </a:r>
            <a:r>
              <a:rPr lang="en-US" sz="2300" b="1"/>
              <a:t>14 - “Career Advice for You </a:t>
            </a:r>
            <a:r>
              <a:rPr lang="en-US" sz="2300" b="1" strike="sngStrike"/>
              <a:t>and I </a:t>
            </a:r>
            <a:r>
              <a:rPr lang="en-US" sz="2300" b="1"/>
              <a:t>and Me</a:t>
            </a:r>
            <a:r>
              <a:rPr lang="en-US" sz="2300" b="1" smtClean="0"/>
              <a:t>”</a:t>
            </a:r>
            <a:endParaRPr lang="en-US" smtClean="0"/>
          </a:p>
          <a:p>
            <a:r>
              <a:rPr lang="en-US" dirty="0" smtClean="0"/>
              <a:t>Once you have finished reading, please write an </a:t>
            </a:r>
            <a:r>
              <a:rPr lang="en-US" b="1" dirty="0" smtClean="0"/>
              <a:t>article review on one</a:t>
            </a:r>
            <a:r>
              <a:rPr lang="en-US" dirty="0" smtClean="0"/>
              <a:t> of the three articles. Your review should contain:</a:t>
            </a:r>
          </a:p>
          <a:p>
            <a:pPr lvl="1"/>
            <a:r>
              <a:rPr lang="en-US" sz="2400" b="1" dirty="0" smtClean="0"/>
              <a:t>@ least 3 paragraphs</a:t>
            </a:r>
          </a:p>
          <a:p>
            <a:pPr lvl="1"/>
            <a:r>
              <a:rPr lang="en-US" sz="2400" b="1" dirty="0" smtClean="0"/>
              <a:t>On loose leaf paper</a:t>
            </a:r>
          </a:p>
          <a:p>
            <a:pPr lvl="1"/>
            <a:r>
              <a:rPr lang="en-US" sz="2400" b="1" dirty="0" smtClean="0"/>
              <a:t>Summarize briefly what the article is about</a:t>
            </a:r>
          </a:p>
          <a:p>
            <a:pPr lvl="1"/>
            <a:r>
              <a:rPr lang="en-US" sz="2400" b="1" dirty="0" smtClean="0"/>
              <a:t>Mention at least ONE STRENGTH of the article</a:t>
            </a:r>
          </a:p>
          <a:p>
            <a:pPr lvl="1"/>
            <a:r>
              <a:rPr lang="en-US" sz="2400" b="1" dirty="0" smtClean="0"/>
              <a:t>Mention at least ONE OPPORTUNITY (weakness) of the article –OR- a CONFUSING PIECE or PART</a:t>
            </a:r>
            <a:endParaRPr lang="en-US" sz="2400" b="1" dirty="0"/>
          </a:p>
          <a:p>
            <a:pPr lvl="1"/>
            <a:endParaRPr lang="en-US" dirty="0" smtClean="0"/>
          </a:p>
          <a:p>
            <a:pPr lvl="1"/>
            <a:endParaRPr lang="en-US" dirty="0"/>
          </a:p>
        </p:txBody>
      </p:sp>
    </p:spTree>
    <p:extLst>
      <p:ext uri="{BB962C8B-B14F-4D97-AF65-F5344CB8AC3E}">
        <p14:creationId xmlns:p14="http://schemas.microsoft.com/office/powerpoint/2010/main" val="35805422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238</TotalTime>
  <Words>347</Words>
  <Application>Microsoft Office PowerPoint</Application>
  <PresentationFormat>On-screen Show (4:3)</PresentationFormat>
  <Paragraphs>58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Civic</vt:lpstr>
      <vt:lpstr>   Sophomore English      with Mrs. Greblo!</vt:lpstr>
      <vt:lpstr>Mrs. Greblo’s  2B/3B Sophomore English Agenda:   10/8/12</vt:lpstr>
      <vt:lpstr>Daily SSR Entry:</vt:lpstr>
      <vt:lpstr>WSJ Classroom Edition: In-class Assignment</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8</cp:revision>
  <dcterms:created xsi:type="dcterms:W3CDTF">2012-10-08T16:11:46Z</dcterms:created>
  <dcterms:modified xsi:type="dcterms:W3CDTF">2012-10-08T20:36:27Z</dcterms:modified>
</cp:coreProperties>
</file>