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B222A8-326F-4FC6-9A72-2AD0AA9968B3}" type="datetimeFigureOut">
              <a:rPr lang="en-US" smtClean="0"/>
              <a:t>3/7/2013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B86A9F-EB28-48D6-BBB1-E5E441451BA1}" type="slidenum">
              <a:rPr lang="en-US" smtClean="0"/>
              <a:t>‹#›</a:t>
            </a:fld>
            <a:endParaRPr lang="en-US"/>
          </a:p>
        </p:txBody>
      </p:sp>
    </p:spTree>
    <p:extLst>
      <p:ext uri="{BB962C8B-B14F-4D97-AF65-F5344CB8AC3E}">
        <p14:creationId xmlns:p14="http://schemas.microsoft.com/office/powerpoint/2010/main" val="121316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266CB8-556B-472C-AD84-4C295A4FF3B3}" type="slidenum">
              <a:rPr lang="en-US" smtClean="0"/>
              <a:t>3</a:t>
            </a:fld>
            <a:endParaRPr lang="en-US"/>
          </a:p>
        </p:txBody>
      </p:sp>
    </p:spTree>
    <p:extLst>
      <p:ext uri="{BB962C8B-B14F-4D97-AF65-F5344CB8AC3E}">
        <p14:creationId xmlns:p14="http://schemas.microsoft.com/office/powerpoint/2010/main" val="2774586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A3CF792-28B2-437C-A176-AE4AA0AB5D58}" type="datetimeFigureOut">
              <a:rPr lang="en-US" smtClean="0"/>
              <a:t>3/7/2013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CFDC97D-7200-41FF-AB56-B6CB9A7D5CA7}"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3CF792-28B2-437C-A176-AE4AA0AB5D58}" type="datetimeFigureOut">
              <a:rPr lang="en-US" smtClean="0"/>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DC97D-7200-41FF-AB56-B6CB9A7D5CA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CFDC97D-7200-41FF-AB56-B6CB9A7D5CA7}"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3CF792-28B2-437C-A176-AE4AA0AB5D58}" type="datetimeFigureOut">
              <a:rPr lang="en-US" smtClean="0"/>
              <a:t>3/7/2013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A3CF792-28B2-437C-A176-AE4AA0AB5D58}" type="datetimeFigureOut">
              <a:rPr lang="en-US" smtClean="0"/>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CFDC97D-7200-41FF-AB56-B6CB9A7D5CA7}"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A3CF792-28B2-437C-A176-AE4AA0AB5D58}" type="datetimeFigureOut">
              <a:rPr lang="en-US" smtClean="0"/>
              <a:t>3/7/2013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CFDC97D-7200-41FF-AB56-B6CB9A7D5CA7}"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A3CF792-28B2-437C-A176-AE4AA0AB5D58}" type="datetimeFigureOut">
              <a:rPr lang="en-US" smtClean="0"/>
              <a:t>3/7/2013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DC97D-7200-41FF-AB56-B6CB9A7D5CA7}"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A3CF792-28B2-437C-A176-AE4AA0AB5D58}" type="datetimeFigureOut">
              <a:rPr lang="en-US" smtClean="0"/>
              <a:t>3/7/2013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CFDC97D-7200-41FF-AB56-B6CB9A7D5CA7}"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A3CF792-28B2-437C-A176-AE4AA0AB5D58}" type="datetimeFigureOut">
              <a:rPr lang="en-US" smtClean="0"/>
              <a:t>3/7/2013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CFDC97D-7200-41FF-AB56-B6CB9A7D5C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A3CF792-28B2-437C-A176-AE4AA0AB5D58}" type="datetimeFigureOut">
              <a:rPr lang="en-US" smtClean="0"/>
              <a:t>3/7/2013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CFDC97D-7200-41FF-AB56-B6CB9A7D5C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CFDC97D-7200-41FF-AB56-B6CB9A7D5CA7}"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A3CF792-28B2-437C-A176-AE4AA0AB5D58}" type="datetimeFigureOut">
              <a:rPr lang="en-US" smtClean="0"/>
              <a:t>3/7/2013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CFDC97D-7200-41FF-AB56-B6CB9A7D5CA7}"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A3CF792-28B2-437C-A176-AE4AA0AB5D58}" type="datetimeFigureOut">
              <a:rPr lang="en-US" smtClean="0"/>
              <a:t>3/7/2013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A3CF792-28B2-437C-A176-AE4AA0AB5D58}" type="datetimeFigureOut">
              <a:rPr lang="en-US" smtClean="0"/>
              <a:t>3/7/2013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CFDC97D-7200-41FF-AB56-B6CB9A7D5CA7}"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779427525"/>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407162477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4030810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700" b="1" dirty="0" smtClean="0">
                <a:solidFill>
                  <a:schemeClr val="accent3"/>
                </a:solidFill>
                <a:latin typeface="Calibri" pitchFamily="34" charset="0"/>
                <a:cs typeface="Calibri" pitchFamily="34" charset="0"/>
              </a:rPr>
              <a:t>Mrs. </a:t>
            </a:r>
            <a:r>
              <a:rPr lang="en-US" sz="2700" b="1" dirty="0" err="1" smtClean="0">
                <a:solidFill>
                  <a:schemeClr val="accent3"/>
                </a:solidFill>
                <a:latin typeface="Calibri" pitchFamily="34" charset="0"/>
                <a:cs typeface="Calibri" pitchFamily="34" charset="0"/>
              </a:rPr>
              <a:t>Greblo’s</a:t>
            </a:r>
            <a:r>
              <a:rPr lang="en-US" sz="2700" b="1" dirty="0" smtClean="0">
                <a:solidFill>
                  <a:schemeClr val="accent3"/>
                </a:solidFill>
                <a:latin typeface="Calibri" pitchFamily="34" charset="0"/>
                <a:cs typeface="Calibri" pitchFamily="34" charset="0"/>
              </a:rPr>
              <a:t>  2B &amp; 3B Sophomore English Agenda: </a:t>
            </a:r>
            <a:r>
              <a:rPr lang="en-US" sz="2700" b="1" dirty="0" smtClean="0">
                <a:solidFill>
                  <a:srgbClr val="00B050"/>
                </a:solidFill>
                <a:latin typeface="Calibri" pitchFamily="34" charset="0"/>
                <a:cs typeface="Calibri" pitchFamily="34" charset="0"/>
              </a:rPr>
              <a:t>3/7/13</a:t>
            </a:r>
            <a:endParaRPr lang="en-US" sz="27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914400"/>
            <a:ext cx="8839200" cy="59436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60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8000" b="1" dirty="0" smtClean="0">
                <a:solidFill>
                  <a:srgbClr val="7030A0"/>
                </a:solidFill>
                <a:latin typeface="Calibri" pitchFamily="34" charset="0"/>
                <a:cs typeface="Calibri" pitchFamily="34" charset="0"/>
              </a:rPr>
              <a:t>SSR / Attendance </a:t>
            </a:r>
            <a:r>
              <a:rPr lang="en-US" sz="8000" b="1" dirty="0" smtClean="0">
                <a:solidFill>
                  <a:srgbClr val="7030A0"/>
                </a:solidFill>
                <a:latin typeface="Calibri" pitchFamily="34" charset="0"/>
                <a:cs typeface="Calibri" pitchFamily="34" charset="0"/>
              </a:rPr>
              <a:t>/ </a:t>
            </a:r>
            <a:r>
              <a:rPr lang="en-US" sz="8000" b="1" i="1" dirty="0" smtClean="0">
                <a:solidFill>
                  <a:srgbClr val="7030A0"/>
                </a:solidFill>
                <a:latin typeface="Calibri" pitchFamily="34" charset="0"/>
                <a:cs typeface="Calibri" pitchFamily="34" charset="0"/>
              </a:rPr>
              <a:t>get </a:t>
            </a:r>
            <a:r>
              <a:rPr lang="en-US" sz="8000" b="1" i="1" dirty="0" smtClean="0">
                <a:solidFill>
                  <a:srgbClr val="7030A0"/>
                </a:solidFill>
                <a:latin typeface="Calibri" pitchFamily="34" charset="0"/>
                <a:cs typeface="Calibri" pitchFamily="34" charset="0"/>
              </a:rPr>
              <a:t>writing </a:t>
            </a:r>
            <a:r>
              <a:rPr lang="en-US" sz="8000" b="1" i="1" dirty="0" smtClean="0">
                <a:solidFill>
                  <a:srgbClr val="7030A0"/>
                </a:solidFill>
                <a:latin typeface="Calibri" pitchFamily="34" charset="0"/>
                <a:cs typeface="Calibri" pitchFamily="34" charset="0"/>
              </a:rPr>
              <a:t>folders from the cabinet, QUIETLY</a:t>
            </a:r>
          </a:p>
          <a:p>
            <a:pPr>
              <a:buFont typeface="Courier New" pitchFamily="49" charset="0"/>
              <a:buChar char="o"/>
            </a:pPr>
            <a:r>
              <a:rPr lang="en-US" sz="8000" b="1" dirty="0" smtClean="0">
                <a:solidFill>
                  <a:srgbClr val="7030A0"/>
                </a:solidFill>
                <a:latin typeface="Calibri" pitchFamily="34" charset="0"/>
                <a:cs typeface="Calibri" pitchFamily="34" charset="0"/>
              </a:rPr>
              <a:t>(we are </a:t>
            </a:r>
            <a:r>
              <a:rPr lang="en-US" sz="8000" b="1" u="sng" dirty="0" smtClean="0">
                <a:solidFill>
                  <a:srgbClr val="7030A0"/>
                </a:solidFill>
                <a:latin typeface="Calibri" pitchFamily="34" charset="0"/>
                <a:cs typeface="Calibri" pitchFamily="34" charset="0"/>
              </a:rPr>
              <a:t>not</a:t>
            </a:r>
            <a:r>
              <a:rPr lang="en-US" sz="8000" b="1" dirty="0" smtClean="0">
                <a:solidFill>
                  <a:srgbClr val="7030A0"/>
                </a:solidFill>
                <a:latin typeface="Calibri" pitchFamily="34" charset="0"/>
                <a:cs typeface="Calibri" pitchFamily="34" charset="0"/>
              </a:rPr>
              <a:t> copying down the agenda today)</a:t>
            </a:r>
            <a:endParaRPr lang="en-US" sz="8000" b="1" dirty="0">
              <a:solidFill>
                <a:srgbClr val="7030A0"/>
              </a:solidFill>
              <a:latin typeface="Calibri" pitchFamily="34" charset="0"/>
              <a:cs typeface="Calibri" pitchFamily="34" charset="0"/>
            </a:endParaRPr>
          </a:p>
          <a:p>
            <a:pPr>
              <a:buFont typeface="Courier New" pitchFamily="49" charset="0"/>
              <a:buChar char="o"/>
            </a:pPr>
            <a:r>
              <a:rPr lang="en-US" sz="8000" b="1" dirty="0" smtClean="0">
                <a:solidFill>
                  <a:srgbClr val="7030A0"/>
                </a:solidFill>
                <a:latin typeface="Calibri" pitchFamily="34" charset="0"/>
                <a:cs typeface="Calibri" pitchFamily="34" charset="0"/>
              </a:rPr>
              <a:t>Break</a:t>
            </a:r>
          </a:p>
          <a:p>
            <a:pPr>
              <a:buFont typeface="Courier New" pitchFamily="49" charset="0"/>
              <a:buChar char="o"/>
            </a:pPr>
            <a:r>
              <a:rPr lang="en-US" sz="8000" b="1" u="sng" dirty="0" smtClean="0">
                <a:solidFill>
                  <a:srgbClr val="7030A0"/>
                </a:solidFill>
                <a:latin typeface="Calibri" pitchFamily="34" charset="0"/>
                <a:cs typeface="Calibri" pitchFamily="34" charset="0"/>
              </a:rPr>
              <a:t>Suburban Epics </a:t>
            </a:r>
            <a:r>
              <a:rPr lang="en-US" sz="8000" b="1" dirty="0" smtClean="0">
                <a:solidFill>
                  <a:srgbClr val="7030A0"/>
                </a:solidFill>
                <a:latin typeface="Calibri" pitchFamily="34" charset="0"/>
                <a:cs typeface="Calibri" pitchFamily="34" charset="0"/>
              </a:rPr>
              <a:t>Writing Work Time and Workshop Time</a:t>
            </a:r>
          </a:p>
          <a:p>
            <a:pPr>
              <a:buFont typeface="Courier New" pitchFamily="49" charset="0"/>
              <a:buChar char="o"/>
            </a:pPr>
            <a:r>
              <a:rPr lang="en-US" sz="8000" b="1" i="1" dirty="0" smtClean="0">
                <a:solidFill>
                  <a:srgbClr val="7030A0"/>
                </a:solidFill>
                <a:latin typeface="Calibri" pitchFamily="34" charset="0"/>
                <a:cs typeface="Calibri" pitchFamily="34" charset="0"/>
              </a:rPr>
              <a:t>Put </a:t>
            </a:r>
            <a:r>
              <a:rPr lang="en-US" sz="8000" b="1" i="1" dirty="0" smtClean="0">
                <a:solidFill>
                  <a:srgbClr val="7030A0"/>
                </a:solidFill>
                <a:latin typeface="Calibri" pitchFamily="34" charset="0"/>
                <a:cs typeface="Calibri" pitchFamily="34" charset="0"/>
              </a:rPr>
              <a:t>away your LLN and/or writing folders in the LLN Storage File Cabinet NEATLY, please!</a:t>
            </a:r>
          </a:p>
          <a:p>
            <a:pPr>
              <a:buFont typeface="Courier New" pitchFamily="49" charset="0"/>
              <a:buChar char="o"/>
            </a:pPr>
            <a:r>
              <a:rPr lang="en-US" sz="8000" b="1" i="1" dirty="0" smtClean="0">
                <a:solidFill>
                  <a:schemeClr val="accent3">
                    <a:lumMod val="75000"/>
                  </a:schemeClr>
                </a:solidFill>
                <a:latin typeface="Calibri" pitchFamily="34" charset="0"/>
                <a:cs typeface="Calibri" pitchFamily="34" charset="0"/>
              </a:rPr>
              <a:t>3B ONLY: Stack chairs carefully, thank you!</a:t>
            </a:r>
          </a:p>
          <a:p>
            <a:pPr>
              <a:buFont typeface="Courier New" pitchFamily="49" charset="0"/>
              <a:buChar char="o"/>
            </a:pPr>
            <a:r>
              <a:rPr lang="en-US" sz="88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72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7200" b="1" u="sng" dirty="0">
                <a:solidFill>
                  <a:srgbClr val="00B050"/>
                </a:solidFill>
                <a:latin typeface="Calibri" pitchFamily="34" charset="0"/>
                <a:cs typeface="Calibri" pitchFamily="34" charset="0"/>
              </a:rPr>
              <a:t>Read to determine and analyze: </a:t>
            </a:r>
            <a:r>
              <a:rPr lang="en-US" sz="72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7200" b="1" u="sng" dirty="0">
                <a:solidFill>
                  <a:srgbClr val="00B050"/>
                </a:solidFill>
                <a:latin typeface="Calibri" pitchFamily="34" charset="0"/>
                <a:cs typeface="Calibri" pitchFamily="34" charset="0"/>
              </a:rPr>
              <a:t>Write routinely over extended time frames for a range of tasks, purposes and </a:t>
            </a:r>
            <a:r>
              <a:rPr lang="en-US" sz="7200" b="1" u="sng" dirty="0" smtClean="0">
                <a:solidFill>
                  <a:srgbClr val="00B050"/>
                </a:solidFill>
                <a:latin typeface="Calibri" pitchFamily="34" charset="0"/>
                <a:cs typeface="Calibri" pitchFamily="34" charset="0"/>
              </a:rPr>
              <a:t>audiences</a:t>
            </a:r>
            <a:endParaRPr lang="en-US" sz="7200" b="1" dirty="0" smtClean="0">
              <a:solidFill>
                <a:srgbClr val="7030A0"/>
              </a:solidFill>
              <a:latin typeface="Calibri" pitchFamily="34" charset="0"/>
              <a:cs typeface="Calibri" pitchFamily="34" charset="0"/>
            </a:endParaRPr>
          </a:p>
          <a:p>
            <a:pPr>
              <a:buFont typeface="Courier New" pitchFamily="49" charset="0"/>
              <a:buChar char="o"/>
            </a:pPr>
            <a:r>
              <a:rPr lang="en-US" sz="8800" b="1" dirty="0" smtClean="0">
                <a:solidFill>
                  <a:srgbClr val="7030A0"/>
                </a:solidFill>
                <a:latin typeface="Calibri" pitchFamily="34" charset="0"/>
                <a:cs typeface="Calibri" pitchFamily="34" charset="0"/>
              </a:rPr>
              <a:t>Homework: </a:t>
            </a:r>
            <a:r>
              <a:rPr lang="en-US" sz="88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7200" b="1" dirty="0" smtClean="0">
                <a:solidFill>
                  <a:srgbClr val="7030A0"/>
                </a:solidFill>
                <a:latin typeface="Calibri" pitchFamily="34" charset="0"/>
                <a:cs typeface="Calibri" pitchFamily="34" charset="0"/>
              </a:rPr>
              <a:t>You should be working on your Suburban Epic Imaginative mode story </a:t>
            </a:r>
            <a:r>
              <a:rPr lang="en-US" sz="7200" b="1" u="sng" dirty="0" smtClean="0">
                <a:solidFill>
                  <a:srgbClr val="7030A0"/>
                </a:solidFill>
                <a:latin typeface="Calibri" pitchFamily="34" charset="0"/>
                <a:cs typeface="Calibri" pitchFamily="34" charset="0"/>
              </a:rPr>
              <a:t>at home </a:t>
            </a:r>
            <a:r>
              <a:rPr lang="en-US" sz="7200" b="1" dirty="0" smtClean="0">
                <a:solidFill>
                  <a:srgbClr val="7030A0"/>
                </a:solidFill>
                <a:latin typeface="Calibri" pitchFamily="34" charset="0"/>
                <a:cs typeface="Calibri" pitchFamily="34" charset="0"/>
              </a:rPr>
              <a:t>if you are falling behind in class, </a:t>
            </a:r>
            <a:r>
              <a:rPr lang="en-US" sz="7200" b="1" u="sng" dirty="0" smtClean="0">
                <a:solidFill>
                  <a:srgbClr val="7030A0"/>
                </a:solidFill>
                <a:latin typeface="Calibri" pitchFamily="34" charset="0"/>
                <a:cs typeface="Calibri" pitchFamily="34" charset="0"/>
              </a:rPr>
              <a:t>you should be around 3/4 of the way done with the rough draft.</a:t>
            </a:r>
          </a:p>
        </p:txBody>
      </p:sp>
    </p:spTree>
    <p:extLst>
      <p:ext uri="{BB962C8B-B14F-4D97-AF65-F5344CB8AC3E}">
        <p14:creationId xmlns:p14="http://schemas.microsoft.com/office/powerpoint/2010/main" val="3582422351"/>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a:t>
            </a:r>
            <a:r>
              <a:rPr lang="en-US" dirty="0" smtClean="0"/>
              <a:t>Suburban Epics”</a:t>
            </a:r>
            <a:endParaRPr lang="en-US" dirty="0"/>
          </a:p>
        </p:txBody>
      </p:sp>
      <p:sp>
        <p:nvSpPr>
          <p:cNvPr id="3" name="Content Placeholder 2"/>
          <p:cNvSpPr>
            <a:spLocks noGrp="1"/>
          </p:cNvSpPr>
          <p:nvPr>
            <p:ph sz="quarter" idx="1"/>
          </p:nvPr>
        </p:nvSpPr>
        <p:spPr>
          <a:xfrm>
            <a:off x="152400" y="1371600"/>
            <a:ext cx="8839200" cy="5334000"/>
          </a:xfrm>
        </p:spPr>
        <p:txBody>
          <a:bodyPr/>
          <a:lstStyle/>
          <a:p>
            <a:pPr marL="0" indent="0">
              <a:buNone/>
            </a:pPr>
            <a:r>
              <a:rPr lang="en-US" sz="3600" dirty="0" smtClean="0"/>
              <a:t>1. On a sheet of LOOSE LEAF paper draw a map of your street.</a:t>
            </a:r>
          </a:p>
          <a:p>
            <a:pPr lvl="1"/>
            <a:r>
              <a:rPr lang="en-US" sz="3600" b="1" dirty="0" smtClean="0">
                <a:solidFill>
                  <a:srgbClr val="7030A0"/>
                </a:solidFill>
              </a:rPr>
              <a:t>Write an anecdote (little story) for each house:</a:t>
            </a:r>
          </a:p>
          <a:p>
            <a:pPr lvl="2"/>
            <a:r>
              <a:rPr lang="en-US" sz="3600" dirty="0" smtClean="0"/>
              <a:t>Ex. “This lady drives like a maniac”</a:t>
            </a:r>
          </a:p>
          <a:p>
            <a:pPr lvl="2"/>
            <a:r>
              <a:rPr lang="en-US" sz="3600" dirty="0" smtClean="0"/>
              <a:t>Ex. “This guy picks up his newspaper in a woman's robe</a:t>
            </a:r>
          </a:p>
          <a:p>
            <a:pPr lvl="2"/>
            <a:endParaRPr lang="en-US" dirty="0" smtClean="0"/>
          </a:p>
        </p:txBody>
      </p:sp>
    </p:spTree>
    <p:extLst>
      <p:ext uri="{BB962C8B-B14F-4D97-AF65-F5344CB8AC3E}">
        <p14:creationId xmlns:p14="http://schemas.microsoft.com/office/powerpoint/2010/main" val="3229850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a:t>
            </a:r>
            <a:r>
              <a:rPr lang="en-US" dirty="0"/>
              <a:t>Suburban Epics”</a:t>
            </a:r>
          </a:p>
        </p:txBody>
      </p:sp>
      <p:sp>
        <p:nvSpPr>
          <p:cNvPr id="3" name="Content Placeholder 2"/>
          <p:cNvSpPr>
            <a:spLocks noGrp="1"/>
          </p:cNvSpPr>
          <p:nvPr>
            <p:ph sz="quarter" idx="1"/>
          </p:nvPr>
        </p:nvSpPr>
        <p:spPr>
          <a:xfrm>
            <a:off x="152400" y="1447800"/>
            <a:ext cx="8839200" cy="5257800"/>
          </a:xfrm>
        </p:spPr>
        <p:txBody>
          <a:bodyPr>
            <a:normAutofit/>
          </a:bodyPr>
          <a:lstStyle/>
          <a:p>
            <a:pPr marL="0" indent="0">
              <a:buNone/>
            </a:pPr>
            <a:r>
              <a:rPr lang="en-US" sz="3200" b="1" dirty="0">
                <a:solidFill>
                  <a:srgbClr val="7030A0"/>
                </a:solidFill>
              </a:rPr>
              <a:t>2. Pick the most interesting </a:t>
            </a:r>
            <a:r>
              <a:rPr lang="en-US" sz="3200" b="1" dirty="0" smtClean="0">
                <a:solidFill>
                  <a:srgbClr val="7030A0"/>
                </a:solidFill>
              </a:rPr>
              <a:t>anecdote.</a:t>
            </a:r>
          </a:p>
          <a:p>
            <a:pPr marL="0" indent="0">
              <a:buNone/>
            </a:pPr>
            <a:r>
              <a:rPr lang="en-US" sz="3200" b="1" dirty="0" smtClean="0">
                <a:solidFill>
                  <a:srgbClr val="7030A0"/>
                </a:solidFill>
              </a:rPr>
              <a:t>3. Turn the anecdote into a story:</a:t>
            </a:r>
          </a:p>
          <a:p>
            <a:pPr marL="0" indent="0">
              <a:buNone/>
            </a:pPr>
            <a:r>
              <a:rPr lang="en-US" sz="3200" dirty="0" smtClean="0"/>
              <a:t>- Don't get too bogged down with </a:t>
            </a:r>
            <a:r>
              <a:rPr lang="en-US" sz="3200" smtClean="0"/>
              <a:t>nuts and </a:t>
            </a:r>
            <a:r>
              <a:rPr lang="en-US" sz="3200" dirty="0" smtClean="0"/>
              <a:t>bolts</a:t>
            </a:r>
          </a:p>
          <a:p>
            <a:pPr marL="0" indent="0">
              <a:buNone/>
            </a:pPr>
            <a:r>
              <a:rPr lang="en-US" sz="3200" dirty="0" smtClean="0"/>
              <a:t>-Play around with point of view (who will be telling the story). Tell it from the neighbor’s perspective.</a:t>
            </a:r>
          </a:p>
          <a:p>
            <a:pPr marL="0" indent="0">
              <a:buNone/>
            </a:pPr>
            <a:r>
              <a:rPr lang="en-US" sz="3200" b="1" dirty="0" smtClean="0">
                <a:solidFill>
                  <a:srgbClr val="7030A0"/>
                </a:solidFill>
              </a:rPr>
              <a:t>4. As you go don’t be afraid to make stuff up.</a:t>
            </a:r>
          </a:p>
          <a:p>
            <a:pPr marL="0" indent="0">
              <a:buNone/>
            </a:pPr>
            <a:r>
              <a:rPr lang="en-US" sz="3200" b="1" dirty="0" smtClean="0">
                <a:solidFill>
                  <a:srgbClr val="7030A0"/>
                </a:solidFill>
              </a:rPr>
              <a:t>5. Wind down.</a:t>
            </a:r>
          </a:p>
        </p:txBody>
      </p:sp>
    </p:spTree>
    <p:extLst>
      <p:ext uri="{BB962C8B-B14F-4D97-AF65-F5344CB8AC3E}">
        <p14:creationId xmlns:p14="http://schemas.microsoft.com/office/powerpoint/2010/main" val="18270054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TotalTime>
  <Words>375</Words>
  <Application>Microsoft Office PowerPoint</Application>
  <PresentationFormat>On-screen Show (4:3)</PresentationFormat>
  <Paragraphs>58</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   Sophomore English      with Mrs. Greblo!</vt:lpstr>
      <vt:lpstr>Daily SSR Entry:</vt:lpstr>
      <vt:lpstr>Mrs. Greblo’s  2B &amp; 3B Sophomore English Agenda: 3/7/13</vt:lpstr>
      <vt:lpstr>“Suburban Epics”</vt:lpstr>
      <vt:lpstr>“Suburban Epics”</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Sophomore English      with Mrs. Greblo!</dc:title>
  <dc:creator>Kelly L.T. Greblo</dc:creator>
  <cp:lastModifiedBy>Kelly L.T. Greblo</cp:lastModifiedBy>
  <cp:revision>5</cp:revision>
  <dcterms:created xsi:type="dcterms:W3CDTF">2013-03-07T18:20:54Z</dcterms:created>
  <dcterms:modified xsi:type="dcterms:W3CDTF">2013-03-07T18:36:09Z</dcterms:modified>
</cp:coreProperties>
</file>