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C68AB1-1A58-44EA-8E06-EECA219C71C3}" type="datetimeFigureOut">
              <a:rPr lang="en-US" smtClean="0"/>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369616-B324-4B09-BF49-8C80EA615173}" type="slidenum">
              <a:rPr lang="en-US" smtClean="0"/>
              <a:t>‹#›</a:t>
            </a:fld>
            <a:endParaRPr lang="en-US"/>
          </a:p>
        </p:txBody>
      </p:sp>
    </p:spTree>
    <p:extLst>
      <p:ext uri="{BB962C8B-B14F-4D97-AF65-F5344CB8AC3E}">
        <p14:creationId xmlns:p14="http://schemas.microsoft.com/office/powerpoint/2010/main" val="1943751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2</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07EE978-4C28-4732-B385-5398D0F75C43}" type="datetimeFigureOut">
              <a:rPr lang="en-US" smtClean="0"/>
              <a:t>3/5/2013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C403DF-1C29-4F5A-BBED-B77FB8ADD54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EE978-4C28-4732-B385-5398D0F75C4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C403DF-1C29-4F5A-BBED-B77FB8ADD5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0C403DF-1C29-4F5A-BBED-B77FB8ADD54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7EE978-4C28-4732-B385-5398D0F75C4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07EE978-4C28-4732-B385-5398D0F75C4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0C403DF-1C29-4F5A-BBED-B77FB8ADD54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707EE978-4C28-4732-B385-5398D0F75C43}" type="datetimeFigureOut">
              <a:rPr lang="en-US" smtClean="0"/>
              <a:t>3/5/2013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C403DF-1C29-4F5A-BBED-B77FB8ADD54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07EE978-4C28-4732-B385-5398D0F75C43}"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C403DF-1C29-4F5A-BBED-B77FB8ADD54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07EE978-4C28-4732-B385-5398D0F75C43}" type="datetimeFigureOut">
              <a:rPr lang="en-US" smtClean="0"/>
              <a:t>3/5/2013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0C403DF-1C29-4F5A-BBED-B77FB8ADD54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07EE978-4C28-4732-B385-5398D0F75C43}" type="datetimeFigureOut">
              <a:rPr lang="en-US" smtClean="0"/>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0C403DF-1C29-4F5A-BBED-B77FB8ADD5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07EE978-4C28-4732-B385-5398D0F75C43}" type="datetimeFigureOut">
              <a:rPr lang="en-US" smtClean="0"/>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0C403DF-1C29-4F5A-BBED-B77FB8ADD5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0C403DF-1C29-4F5A-BBED-B77FB8ADD54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07EE978-4C28-4732-B385-5398D0F75C43}" type="datetimeFigureOut">
              <a:rPr lang="en-US" smtClean="0"/>
              <a:t>3/5/2013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0C403DF-1C29-4F5A-BBED-B77FB8ADD54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07EE978-4C28-4732-B385-5398D0F75C43}" type="datetimeFigureOut">
              <a:rPr lang="en-US" smtClean="0"/>
              <a:t>3/5/2013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07EE978-4C28-4732-B385-5398D0F75C43}" type="datetimeFigureOut">
              <a:rPr lang="en-US" smtClean="0"/>
              <a:t>3/5/2013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0C403DF-1C29-4F5A-BBED-B77FB8ADD54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9258860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59472816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smtClean="0">
                <a:solidFill>
                  <a:srgbClr val="00B050"/>
                </a:solidFill>
                <a:latin typeface="Calibri" pitchFamily="34" charset="0"/>
                <a:cs typeface="Calibri" pitchFamily="34" charset="0"/>
              </a:rPr>
              <a:t>3/5/13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14400"/>
            <a:ext cx="8839200" cy="59436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7030A0"/>
                </a:solidFill>
                <a:latin typeface="Calibri" pitchFamily="34" charset="0"/>
                <a:cs typeface="Calibri" pitchFamily="34" charset="0"/>
              </a:rPr>
              <a:t>Attendance </a:t>
            </a:r>
            <a:r>
              <a:rPr lang="en-US" sz="6400" b="1" dirty="0" smtClean="0">
                <a:solidFill>
                  <a:srgbClr val="7030A0"/>
                </a:solidFill>
                <a:latin typeface="Calibri" pitchFamily="34" charset="0"/>
                <a:cs typeface="Calibri" pitchFamily="34" charset="0"/>
              </a:rPr>
              <a:t>/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Agenda</a:t>
            </a:r>
            <a:r>
              <a:rPr lang="en-US" sz="6400" b="1" dirty="0" smtClean="0">
                <a:solidFill>
                  <a:srgbClr val="7030A0"/>
                </a:solidFill>
                <a:latin typeface="Calibri" pitchFamily="34" charset="0"/>
                <a:cs typeface="Calibri" pitchFamily="34" charset="0"/>
              </a:rPr>
              <a:t>: (2B) </a:t>
            </a:r>
            <a:r>
              <a:rPr lang="en-US" sz="6400" b="1" dirty="0" smtClean="0">
                <a:solidFill>
                  <a:srgbClr val="FF0000"/>
                </a:solidFill>
                <a:latin typeface="Calibri" pitchFamily="34" charset="0"/>
                <a:cs typeface="Calibri" pitchFamily="34" charset="0"/>
              </a:rPr>
              <a:t>#10 </a:t>
            </a:r>
            <a:r>
              <a:rPr lang="en-US" sz="6400" b="1" dirty="0" smtClean="0">
                <a:solidFill>
                  <a:srgbClr val="7030A0"/>
                </a:solidFill>
                <a:latin typeface="Calibri" pitchFamily="34" charset="0"/>
                <a:cs typeface="Calibri" pitchFamily="34" charset="0"/>
              </a:rPr>
              <a:t>/ (3B)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11</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400" b="1" i="1" u="sng" dirty="0" smtClean="0">
                <a:solidFill>
                  <a:srgbClr val="FF0000"/>
                </a:solidFill>
                <a:latin typeface="Calibri" pitchFamily="34" charset="0"/>
                <a:cs typeface="Calibri" pitchFamily="34" charset="0"/>
              </a:rPr>
              <a:t>Announcements</a:t>
            </a:r>
            <a:r>
              <a:rPr lang="en-US" sz="6400" b="1" i="1" u="sng" dirty="0" smtClean="0">
                <a:solidFill>
                  <a:srgbClr val="FF0000"/>
                </a:solidFill>
                <a:latin typeface="Calibri" pitchFamily="34" charset="0"/>
                <a:cs typeface="Calibri" pitchFamily="34" charset="0"/>
              </a:rPr>
              <a:t>: </a:t>
            </a:r>
          </a:p>
          <a:p>
            <a:pPr lvl="1">
              <a:buFont typeface="Courier New" pitchFamily="49" charset="0"/>
              <a:buChar char="o"/>
            </a:pPr>
            <a:r>
              <a:rPr lang="en-US" sz="6400" b="1" dirty="0">
                <a:solidFill>
                  <a:srgbClr val="C00000"/>
                </a:solidFill>
                <a:latin typeface="Calibri" pitchFamily="34" charset="0"/>
                <a:cs typeface="Calibri" pitchFamily="34" charset="0"/>
              </a:rPr>
              <a:t>Students interested in pursuing an HONORS designation for second semester </a:t>
            </a:r>
            <a:r>
              <a:rPr lang="en-US" sz="6400" b="1" u="sng" dirty="0">
                <a:solidFill>
                  <a:srgbClr val="C00000"/>
                </a:solidFill>
                <a:latin typeface="Calibri" pitchFamily="34" charset="0"/>
                <a:cs typeface="Calibri" pitchFamily="34" charset="0"/>
              </a:rPr>
              <a:t>MUST to attend one of these required LUNCH MEETINGS</a:t>
            </a:r>
            <a:r>
              <a:rPr lang="en-US" sz="6400" b="1" dirty="0">
                <a:solidFill>
                  <a:srgbClr val="C00000"/>
                </a:solidFill>
                <a:latin typeface="Calibri" pitchFamily="34" charset="0"/>
                <a:cs typeface="Calibri" pitchFamily="34" charset="0"/>
              </a:rPr>
              <a:t> </a:t>
            </a:r>
            <a:r>
              <a:rPr lang="en-US" sz="6400" b="1" dirty="0">
                <a:solidFill>
                  <a:srgbClr val="0070C0"/>
                </a:solidFill>
                <a:latin typeface="Calibri" pitchFamily="34" charset="0"/>
                <a:cs typeface="Calibri" pitchFamily="34" charset="0"/>
              </a:rPr>
              <a:t>to get the necessary honors project information. </a:t>
            </a:r>
            <a:r>
              <a:rPr lang="en-US" sz="6400" b="1" i="1" dirty="0">
                <a:solidFill>
                  <a:srgbClr val="0070C0"/>
                </a:solidFill>
                <a:latin typeface="Calibri" pitchFamily="34" charset="0"/>
                <a:cs typeface="Calibri" pitchFamily="34" charset="0"/>
              </a:rPr>
              <a:t>If you do not attend one of these lunch meetings you will not be able to pursue honors this semester</a:t>
            </a:r>
            <a:r>
              <a:rPr lang="en-US" sz="6400" b="1" dirty="0">
                <a:solidFill>
                  <a:srgbClr val="0070C0"/>
                </a:solidFill>
                <a:latin typeface="Calibri" pitchFamily="34" charset="0"/>
                <a:cs typeface="Calibri" pitchFamily="34" charset="0"/>
              </a:rPr>
              <a:t>:</a:t>
            </a:r>
          </a:p>
          <a:p>
            <a:pPr lvl="2">
              <a:buFont typeface="Courier New" pitchFamily="49" charset="0"/>
              <a:buChar char="o"/>
            </a:pPr>
            <a:r>
              <a:rPr lang="en-US" sz="6400" b="1" dirty="0" smtClean="0">
                <a:solidFill>
                  <a:srgbClr val="C00000"/>
                </a:solidFill>
                <a:latin typeface="Calibri" pitchFamily="34" charset="0"/>
                <a:cs typeface="Calibri" pitchFamily="34" charset="0"/>
              </a:rPr>
              <a:t>TODAY, </a:t>
            </a:r>
            <a:r>
              <a:rPr lang="en-US" sz="6400" b="1" dirty="0">
                <a:solidFill>
                  <a:srgbClr val="C00000"/>
                </a:solidFill>
                <a:latin typeface="Calibri" pitchFamily="34" charset="0"/>
                <a:cs typeface="Calibri" pitchFamily="34" charset="0"/>
              </a:rPr>
              <a:t>3/5 (B): 2</a:t>
            </a:r>
            <a:r>
              <a:rPr lang="en-US" sz="6400" b="1" baseline="30000" dirty="0">
                <a:solidFill>
                  <a:srgbClr val="C00000"/>
                </a:solidFill>
                <a:latin typeface="Calibri" pitchFamily="34" charset="0"/>
                <a:cs typeface="Calibri" pitchFamily="34" charset="0"/>
              </a:rPr>
              <a:t>nd</a:t>
            </a:r>
            <a:r>
              <a:rPr lang="en-US" sz="6400" b="1" dirty="0">
                <a:solidFill>
                  <a:srgbClr val="C00000"/>
                </a:solidFill>
                <a:latin typeface="Calibri" pitchFamily="34" charset="0"/>
                <a:cs typeface="Calibri" pitchFamily="34" charset="0"/>
              </a:rPr>
              <a:t> lunch </a:t>
            </a:r>
          </a:p>
          <a:p>
            <a:pPr lvl="2">
              <a:buFont typeface="Courier New" pitchFamily="49" charset="0"/>
              <a:buChar char="o"/>
            </a:pPr>
            <a:r>
              <a:rPr lang="en-US" sz="6400" b="1" dirty="0" smtClean="0">
                <a:solidFill>
                  <a:srgbClr val="C00000"/>
                </a:solidFill>
                <a:latin typeface="Calibri" pitchFamily="34" charset="0"/>
                <a:cs typeface="Calibri" pitchFamily="34" charset="0"/>
              </a:rPr>
              <a:t>Wednesday</a:t>
            </a:r>
            <a:r>
              <a:rPr lang="en-US" sz="6400" b="1" dirty="0">
                <a:solidFill>
                  <a:srgbClr val="C00000"/>
                </a:solidFill>
                <a:latin typeface="Calibri" pitchFamily="34" charset="0"/>
                <a:cs typeface="Calibri" pitchFamily="34" charset="0"/>
              </a:rPr>
              <a:t>, 3/6 (A): 1</a:t>
            </a:r>
            <a:r>
              <a:rPr lang="en-US" sz="6400" b="1" baseline="30000" dirty="0">
                <a:solidFill>
                  <a:srgbClr val="C00000"/>
                </a:solidFill>
                <a:latin typeface="Calibri" pitchFamily="34" charset="0"/>
                <a:cs typeface="Calibri" pitchFamily="34" charset="0"/>
              </a:rPr>
              <a:t>st</a:t>
            </a:r>
            <a:r>
              <a:rPr lang="en-US" sz="6400" b="1" dirty="0">
                <a:solidFill>
                  <a:srgbClr val="C00000"/>
                </a:solidFill>
                <a:latin typeface="Calibri" pitchFamily="34" charset="0"/>
                <a:cs typeface="Calibri" pitchFamily="34" charset="0"/>
              </a:rPr>
              <a:t> or 2</a:t>
            </a:r>
            <a:r>
              <a:rPr lang="en-US" sz="6400" b="1" baseline="30000" dirty="0">
                <a:solidFill>
                  <a:srgbClr val="C00000"/>
                </a:solidFill>
                <a:latin typeface="Calibri" pitchFamily="34" charset="0"/>
                <a:cs typeface="Calibri" pitchFamily="34" charset="0"/>
              </a:rPr>
              <a:t>nd</a:t>
            </a:r>
            <a:r>
              <a:rPr lang="en-US" sz="6400" b="1" dirty="0">
                <a:solidFill>
                  <a:srgbClr val="C00000"/>
                </a:solidFill>
                <a:latin typeface="Calibri" pitchFamily="34" charset="0"/>
                <a:cs typeface="Calibri" pitchFamily="34" charset="0"/>
              </a:rPr>
              <a:t> lunch</a:t>
            </a:r>
          </a:p>
          <a:p>
            <a:pPr lvl="1">
              <a:buFont typeface="Courier New" pitchFamily="49" charset="0"/>
              <a:buChar char="o"/>
            </a:pPr>
            <a:r>
              <a:rPr lang="en-US" sz="6400" b="1" dirty="0" smtClean="0">
                <a:solidFill>
                  <a:srgbClr val="FF0000"/>
                </a:solidFill>
                <a:latin typeface="Calibri" pitchFamily="34" charset="0"/>
                <a:cs typeface="Calibri" pitchFamily="34" charset="0"/>
              </a:rPr>
              <a:t>Learning </a:t>
            </a:r>
            <a:r>
              <a:rPr lang="en-US" sz="6400" b="1" dirty="0">
                <a:solidFill>
                  <a:srgbClr val="FF0000"/>
                </a:solidFill>
                <a:latin typeface="Calibri" pitchFamily="34" charset="0"/>
                <a:cs typeface="Calibri" pitchFamily="34" charset="0"/>
              </a:rPr>
              <a:t>Log Notebooks </a:t>
            </a:r>
            <a:r>
              <a:rPr lang="en-US" sz="6400" b="1" dirty="0" smtClean="0">
                <a:solidFill>
                  <a:srgbClr val="FF0000"/>
                </a:solidFill>
                <a:latin typeface="Calibri" pitchFamily="34" charset="0"/>
                <a:cs typeface="Calibri" pitchFamily="34" charset="0"/>
              </a:rPr>
              <a:t>will be “</a:t>
            </a:r>
            <a:r>
              <a:rPr lang="en-US" sz="6400" b="1" dirty="0" err="1" smtClean="0">
                <a:solidFill>
                  <a:srgbClr val="FF0000"/>
                </a:solidFill>
                <a:latin typeface="Calibri" pitchFamily="34" charset="0"/>
                <a:cs typeface="Calibri" pitchFamily="34" charset="0"/>
              </a:rPr>
              <a:t>checklisted</a:t>
            </a:r>
            <a:r>
              <a:rPr lang="en-US" sz="6400" b="1" dirty="0" smtClean="0">
                <a:solidFill>
                  <a:srgbClr val="FF0000"/>
                </a:solidFill>
                <a:latin typeface="Calibri" pitchFamily="34" charset="0"/>
                <a:cs typeface="Calibri" pitchFamily="34" charset="0"/>
              </a:rPr>
              <a:t>” TODAY!</a:t>
            </a:r>
            <a:endParaRPr lang="en-US" sz="6400" b="1" u="sng" dirty="0">
              <a:solidFill>
                <a:srgbClr val="FF0000"/>
              </a:solidFill>
              <a:latin typeface="Calibri" pitchFamily="34" charset="0"/>
              <a:cs typeface="Calibri" pitchFamily="34" charset="0"/>
              <a:sym typeface="Wingdings" pitchFamily="2" charset="2"/>
            </a:endParaRPr>
          </a:p>
          <a:p>
            <a:pPr>
              <a:buFont typeface="Courier New" pitchFamily="49" charset="0"/>
              <a:buChar char="o"/>
            </a:pPr>
            <a:r>
              <a:rPr lang="en-US" sz="6400" b="1" dirty="0" smtClean="0">
                <a:solidFill>
                  <a:srgbClr val="7030A0"/>
                </a:solidFill>
                <a:latin typeface="Calibri" pitchFamily="34" charset="0"/>
                <a:cs typeface="Calibri" pitchFamily="34" charset="0"/>
              </a:rPr>
              <a:t>Forecasting with counselors – in library</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Learning Log Notebook </a:t>
            </a:r>
            <a:r>
              <a:rPr lang="en-US" sz="6400" b="1" dirty="0" err="1" smtClean="0">
                <a:solidFill>
                  <a:srgbClr val="7030A0"/>
                </a:solidFill>
                <a:latin typeface="Calibri" pitchFamily="34" charset="0"/>
                <a:cs typeface="Calibri" pitchFamily="34" charset="0"/>
              </a:rPr>
              <a:t>Checklisting</a:t>
            </a:r>
            <a:r>
              <a:rPr lang="en-US" sz="6400" b="1" dirty="0" smtClean="0">
                <a:solidFill>
                  <a:srgbClr val="7030A0"/>
                </a:solidFill>
                <a:latin typeface="Calibri" pitchFamily="34" charset="0"/>
                <a:cs typeface="Calibri" pitchFamily="34" charset="0"/>
              </a:rPr>
              <a:t> </a:t>
            </a:r>
          </a:p>
          <a:p>
            <a:pPr>
              <a:buFont typeface="Courier New" pitchFamily="49" charset="0"/>
              <a:buChar char="o"/>
            </a:pPr>
            <a:r>
              <a:rPr lang="en-US" sz="6400" b="1" smtClean="0">
                <a:solidFill>
                  <a:srgbClr val="7030A0"/>
                </a:solidFill>
                <a:latin typeface="Calibri" pitchFamily="34" charset="0"/>
                <a:cs typeface="Calibri" pitchFamily="34" charset="0"/>
              </a:rPr>
              <a:t>English options PPT</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smtClean="0">
                <a:solidFill>
                  <a:srgbClr val="7030A0"/>
                </a:solidFill>
                <a:latin typeface="Calibri" pitchFamily="34" charset="0"/>
                <a:cs typeface="Calibri" pitchFamily="34" charset="0"/>
              </a:rPr>
              <a:t>away your LLN and/or writing folders in the LLN Storage File Cabinet </a:t>
            </a:r>
            <a:r>
              <a:rPr lang="en-US" sz="6400" b="1" i="1" u="sng" dirty="0" smtClean="0">
                <a:solidFill>
                  <a:srgbClr val="7030A0"/>
                </a:solidFill>
                <a:latin typeface="Calibri" pitchFamily="34" charset="0"/>
                <a:cs typeface="Calibri" pitchFamily="34" charset="0"/>
              </a:rPr>
              <a:t>NEATLY</a:t>
            </a:r>
            <a:r>
              <a:rPr lang="en-US" sz="6400" b="1" i="1" dirty="0" smtClean="0">
                <a:solidFill>
                  <a:srgbClr val="7030A0"/>
                </a:solidFill>
                <a:latin typeface="Calibri" pitchFamily="34" charset="0"/>
                <a:cs typeface="Calibri" pitchFamily="34" charset="0"/>
              </a:rPr>
              <a:t>, please!</a:t>
            </a:r>
          </a:p>
          <a:p>
            <a:pPr>
              <a:buFont typeface="Courier New" pitchFamily="49" charset="0"/>
              <a:buChar char="o"/>
            </a:pPr>
            <a:r>
              <a:rPr lang="en-US" sz="6400" b="1" i="1" dirty="0" smtClean="0">
                <a:solidFill>
                  <a:schemeClr val="accent3">
                    <a:lumMod val="75000"/>
                  </a:schemeClr>
                </a:solidFill>
                <a:latin typeface="Calibri" pitchFamily="34" charset="0"/>
                <a:cs typeface="Calibri" pitchFamily="34" charset="0"/>
              </a:rPr>
              <a:t>3B ONLY: Stack chairs carefully, thank you!</a:t>
            </a:r>
          </a:p>
          <a:p>
            <a:pPr>
              <a:buFont typeface="Courier New" pitchFamily="49" charset="0"/>
              <a:buChar char="o"/>
            </a:pPr>
            <a:r>
              <a:rPr lang="en-US" sz="68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5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400" b="1" u="sng" dirty="0">
                <a:solidFill>
                  <a:srgbClr val="00B050"/>
                </a:solidFill>
                <a:latin typeface="Calibri" pitchFamily="34" charset="0"/>
                <a:cs typeface="Calibri" pitchFamily="34" charset="0"/>
              </a:rPr>
              <a:t>Read to determine and analyze: </a:t>
            </a:r>
            <a:r>
              <a:rPr lang="en-US" sz="5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400" b="1" u="sng" dirty="0">
                <a:solidFill>
                  <a:srgbClr val="00B050"/>
                </a:solidFill>
                <a:latin typeface="Calibri" pitchFamily="34" charset="0"/>
                <a:cs typeface="Calibri" pitchFamily="34" charset="0"/>
              </a:rPr>
              <a:t>Write routinely over extended time frames for a range of tasks, purposes and </a:t>
            </a:r>
            <a:r>
              <a:rPr lang="en-US" sz="5400" b="1" u="sng" dirty="0" smtClean="0">
                <a:solidFill>
                  <a:srgbClr val="00B050"/>
                </a:solidFill>
                <a:latin typeface="Calibri" pitchFamily="34" charset="0"/>
                <a:cs typeface="Calibri" pitchFamily="34" charset="0"/>
              </a:rPr>
              <a:t>audiences</a:t>
            </a:r>
            <a:endParaRPr lang="en-US" sz="5400" b="1" dirty="0" smtClean="0">
              <a:solidFill>
                <a:srgbClr val="7030A0"/>
              </a:solidFill>
              <a:latin typeface="Calibri" pitchFamily="34" charset="0"/>
              <a:cs typeface="Calibri" pitchFamily="34" charset="0"/>
            </a:endParaRPr>
          </a:p>
          <a:p>
            <a:pPr>
              <a:buFont typeface="Courier New" pitchFamily="49" charset="0"/>
              <a:buChar char="o"/>
            </a:pPr>
            <a:r>
              <a:rPr lang="en-US" sz="6800" b="1" dirty="0" smtClean="0">
                <a:solidFill>
                  <a:srgbClr val="7030A0"/>
                </a:solidFill>
                <a:latin typeface="Calibri" pitchFamily="34" charset="0"/>
                <a:cs typeface="Calibri" pitchFamily="34" charset="0"/>
              </a:rPr>
              <a:t>Homework</a:t>
            </a:r>
            <a:r>
              <a:rPr lang="en-US" sz="6800" b="1" dirty="0" smtClean="0">
                <a:solidFill>
                  <a:srgbClr val="7030A0"/>
                </a:solidFill>
                <a:latin typeface="Calibri" pitchFamily="34" charset="0"/>
                <a:cs typeface="Calibri" pitchFamily="34" charset="0"/>
              </a:rPr>
              <a:t>: </a:t>
            </a:r>
            <a:r>
              <a:rPr lang="en-US" sz="6800" b="1" i="1" dirty="0" smtClean="0">
                <a:solidFill>
                  <a:srgbClr val="FF0000"/>
                </a:solidFill>
                <a:latin typeface="Calibri" pitchFamily="34" charset="0"/>
                <a:cs typeface="Calibri" pitchFamily="34" charset="0"/>
              </a:rPr>
              <a:t>for next class</a:t>
            </a:r>
            <a:r>
              <a:rPr lang="en-US" sz="6800" b="1" i="1" dirty="0" smtClean="0">
                <a:solidFill>
                  <a:srgbClr val="FF0000"/>
                </a:solidFill>
                <a:latin typeface="Calibri" pitchFamily="34" charset="0"/>
                <a:cs typeface="Calibri" pitchFamily="34" charset="0"/>
              </a:rPr>
              <a:t>…</a:t>
            </a:r>
          </a:p>
          <a:p>
            <a:pPr lvl="1">
              <a:buFont typeface="Courier New" pitchFamily="49" charset="0"/>
              <a:buChar char="o"/>
            </a:pPr>
            <a:r>
              <a:rPr lang="en-US" sz="6300" b="1" dirty="0" smtClean="0">
                <a:solidFill>
                  <a:srgbClr val="7030A0"/>
                </a:solidFill>
                <a:latin typeface="Calibri" pitchFamily="34" charset="0"/>
                <a:cs typeface="Calibri" pitchFamily="34" charset="0"/>
              </a:rPr>
              <a:t>You should be working on your Suburban Epic Imaginative mode story </a:t>
            </a:r>
            <a:r>
              <a:rPr lang="en-US" sz="6300" b="1" u="sng" dirty="0" smtClean="0">
                <a:solidFill>
                  <a:srgbClr val="7030A0"/>
                </a:solidFill>
                <a:latin typeface="Calibri" pitchFamily="34" charset="0"/>
                <a:cs typeface="Calibri" pitchFamily="34" charset="0"/>
              </a:rPr>
              <a:t>at home </a:t>
            </a:r>
            <a:r>
              <a:rPr lang="en-US" sz="6300" b="1" dirty="0" smtClean="0">
                <a:solidFill>
                  <a:srgbClr val="7030A0"/>
                </a:solidFill>
                <a:latin typeface="Calibri" pitchFamily="34" charset="0"/>
                <a:cs typeface="Calibri" pitchFamily="34" charset="0"/>
              </a:rPr>
              <a:t>if you are falling behind in class, </a:t>
            </a:r>
            <a:r>
              <a:rPr lang="en-US" sz="6300" b="1" u="sng" dirty="0" smtClean="0">
                <a:solidFill>
                  <a:srgbClr val="7030A0"/>
                </a:solidFill>
                <a:latin typeface="Calibri" pitchFamily="34" charset="0"/>
                <a:cs typeface="Calibri" pitchFamily="34" charset="0"/>
              </a:rPr>
              <a:t>you should be around 3/4 of the way done with the rough draft.</a:t>
            </a:r>
            <a:endParaRPr lang="en-US" sz="63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478690749"/>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smtClean="0"/>
              <a:t>Suburban Epics”</a:t>
            </a:r>
            <a:endParaRPr lang="en-US" dirty="0"/>
          </a:p>
        </p:txBody>
      </p:sp>
      <p:sp>
        <p:nvSpPr>
          <p:cNvPr id="3" name="Content Placeholder 2"/>
          <p:cNvSpPr>
            <a:spLocks noGrp="1"/>
          </p:cNvSpPr>
          <p:nvPr>
            <p:ph sz="quarter" idx="1"/>
          </p:nvPr>
        </p:nvSpPr>
        <p:spPr>
          <a:xfrm>
            <a:off x="152400" y="1371600"/>
            <a:ext cx="8839200" cy="5334000"/>
          </a:xfrm>
        </p:spPr>
        <p:txBody>
          <a:bodyPr/>
          <a:lstStyle/>
          <a:p>
            <a:pPr marL="0" indent="0">
              <a:buNone/>
            </a:pPr>
            <a:r>
              <a:rPr lang="en-US" sz="3600" dirty="0" smtClean="0"/>
              <a:t>1. On a sheet of LOOSE LEAF paper draw a map of your street.</a:t>
            </a:r>
          </a:p>
          <a:p>
            <a:pPr lvl="1"/>
            <a:r>
              <a:rPr lang="en-US" sz="3600" b="1" dirty="0" smtClean="0">
                <a:solidFill>
                  <a:srgbClr val="7030A0"/>
                </a:solidFill>
              </a:rPr>
              <a:t>Write an anecdote (little story) for each house:</a:t>
            </a:r>
          </a:p>
          <a:p>
            <a:pPr lvl="2"/>
            <a:r>
              <a:rPr lang="en-US" sz="3600" dirty="0" smtClean="0"/>
              <a:t>Ex. “This lady drives like a maniac”</a:t>
            </a:r>
          </a:p>
          <a:p>
            <a:pPr lvl="2"/>
            <a:r>
              <a:rPr lang="en-US" sz="3600" dirty="0" smtClean="0"/>
              <a:t>Ex. “This guy picks up his newspaper in a woman's robe</a:t>
            </a:r>
          </a:p>
          <a:p>
            <a:pPr lvl="2"/>
            <a:endParaRPr lang="en-US" dirty="0" smtClean="0"/>
          </a:p>
        </p:txBody>
      </p:sp>
    </p:spTree>
    <p:extLst>
      <p:ext uri="{BB962C8B-B14F-4D97-AF65-F5344CB8AC3E}">
        <p14:creationId xmlns:p14="http://schemas.microsoft.com/office/powerpoint/2010/main" val="10060827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75000"/>
                  </a:schemeClr>
                </a:solidFill>
              </a:rPr>
              <a:t>“</a:t>
            </a:r>
            <a:r>
              <a:rPr lang="en-US" dirty="0"/>
              <a:t>Suburban Epics”</a:t>
            </a:r>
          </a:p>
        </p:txBody>
      </p:sp>
      <p:sp>
        <p:nvSpPr>
          <p:cNvPr id="3" name="Content Placeholder 2"/>
          <p:cNvSpPr>
            <a:spLocks noGrp="1"/>
          </p:cNvSpPr>
          <p:nvPr>
            <p:ph sz="quarter" idx="1"/>
          </p:nvPr>
        </p:nvSpPr>
        <p:spPr>
          <a:xfrm>
            <a:off x="152400" y="1447800"/>
            <a:ext cx="8839200" cy="5257800"/>
          </a:xfrm>
        </p:spPr>
        <p:txBody>
          <a:bodyPr>
            <a:normAutofit/>
          </a:bodyPr>
          <a:lstStyle/>
          <a:p>
            <a:pPr marL="0" indent="0">
              <a:buNone/>
            </a:pPr>
            <a:r>
              <a:rPr lang="en-US" sz="3200" b="1" dirty="0">
                <a:solidFill>
                  <a:srgbClr val="7030A0"/>
                </a:solidFill>
              </a:rPr>
              <a:t>2. Pick the most interesting </a:t>
            </a:r>
            <a:r>
              <a:rPr lang="en-US" sz="3200" b="1" dirty="0" smtClean="0">
                <a:solidFill>
                  <a:srgbClr val="7030A0"/>
                </a:solidFill>
              </a:rPr>
              <a:t>anecdote.</a:t>
            </a:r>
          </a:p>
          <a:p>
            <a:pPr marL="0" indent="0">
              <a:buNone/>
            </a:pPr>
            <a:r>
              <a:rPr lang="en-US" sz="3200" b="1" dirty="0" smtClean="0">
                <a:solidFill>
                  <a:srgbClr val="7030A0"/>
                </a:solidFill>
              </a:rPr>
              <a:t>3. Turn the anecdote into a story:</a:t>
            </a:r>
          </a:p>
          <a:p>
            <a:pPr marL="0" indent="0">
              <a:buNone/>
            </a:pPr>
            <a:r>
              <a:rPr lang="en-US" sz="3200" dirty="0" smtClean="0"/>
              <a:t>- Don't get too bogged down with </a:t>
            </a:r>
            <a:r>
              <a:rPr lang="en-US" sz="3200" smtClean="0"/>
              <a:t>nuts and </a:t>
            </a:r>
            <a:r>
              <a:rPr lang="en-US" sz="3200" dirty="0" smtClean="0"/>
              <a:t>bolts</a:t>
            </a:r>
          </a:p>
          <a:p>
            <a:pPr marL="0" indent="0">
              <a:buNone/>
            </a:pPr>
            <a:r>
              <a:rPr lang="en-US" sz="3200" dirty="0" smtClean="0"/>
              <a:t>-Play around with point of view (who will be telling the story). Tell it from the neighbor’s perspective.</a:t>
            </a:r>
          </a:p>
          <a:p>
            <a:pPr marL="0" indent="0">
              <a:buNone/>
            </a:pPr>
            <a:r>
              <a:rPr lang="en-US" sz="3200" b="1" dirty="0" smtClean="0">
                <a:solidFill>
                  <a:srgbClr val="7030A0"/>
                </a:solidFill>
              </a:rPr>
              <a:t>4. As you go don’t be afraid to make stuff up.</a:t>
            </a:r>
          </a:p>
          <a:p>
            <a:pPr marL="0" indent="0">
              <a:buNone/>
            </a:pPr>
            <a:r>
              <a:rPr lang="en-US" sz="3200" b="1" dirty="0" smtClean="0">
                <a:solidFill>
                  <a:srgbClr val="7030A0"/>
                </a:solidFill>
              </a:rPr>
              <a:t>5. Wind down.</a:t>
            </a:r>
          </a:p>
        </p:txBody>
      </p:sp>
    </p:spTree>
    <p:extLst>
      <p:ext uri="{BB962C8B-B14F-4D97-AF65-F5344CB8AC3E}">
        <p14:creationId xmlns:p14="http://schemas.microsoft.com/office/powerpoint/2010/main" val="128867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119</TotalTime>
  <Words>431</Words>
  <Application>Microsoft Office PowerPoint</Application>
  <PresentationFormat>On-screen Show (4:3)</PresentationFormat>
  <Paragraphs>37</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 &amp; 3B Sophomore English Agenda: 3/5/13</vt:lpstr>
      <vt:lpstr>“Suburban Epics”</vt:lpstr>
      <vt:lpstr>“Suburban Epics”</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7</cp:revision>
  <dcterms:created xsi:type="dcterms:W3CDTF">2013-03-05T17:49:59Z</dcterms:created>
  <dcterms:modified xsi:type="dcterms:W3CDTF">2013-03-05T19:49:22Z</dcterms:modified>
</cp:coreProperties>
</file>