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F93AF77-0975-4484-B445-364EB5785E6B}" type="datetimeFigureOut">
              <a:rPr lang="en-US" smtClean="0"/>
              <a:t>10/2/2012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F9BFC2-4891-42BF-A57A-A57C33CC061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93AF77-0975-4484-B445-364EB5785E6B}"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9BFC2-4891-42BF-A57A-A57C33CC06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F9BFC2-4891-42BF-A57A-A57C33CC061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93AF77-0975-4484-B445-364EB5785E6B}"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93AF77-0975-4484-B445-364EB5785E6B}" type="datetimeFigureOut">
              <a:rPr lang="en-US" smtClean="0"/>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F9BFC2-4891-42BF-A57A-A57C33CC061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F93AF77-0975-4484-B445-364EB5785E6B}" type="datetimeFigureOut">
              <a:rPr lang="en-US" smtClean="0"/>
              <a:t>10/2/2012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F9BFC2-4891-42BF-A57A-A57C33CC061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F93AF77-0975-4484-B445-364EB5785E6B}" type="datetimeFigureOut">
              <a:rPr lang="en-US" smtClean="0"/>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9BFC2-4891-42BF-A57A-A57C33CC061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F93AF77-0975-4484-B445-364EB5785E6B}" type="datetimeFigureOut">
              <a:rPr lang="en-US" smtClean="0"/>
              <a:t>10/2/2012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F9BFC2-4891-42BF-A57A-A57C33CC061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93AF77-0975-4484-B445-364EB5785E6B}" type="datetimeFigureOut">
              <a:rPr lang="en-US" smtClean="0"/>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F9BFC2-4891-42BF-A57A-A57C33CC06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F93AF77-0975-4484-B445-364EB5785E6B}" type="datetimeFigureOut">
              <a:rPr lang="en-US" smtClean="0"/>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F9BFC2-4891-42BF-A57A-A57C33CC06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F9BFC2-4891-42BF-A57A-A57C33CC061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F93AF77-0975-4484-B445-364EB5785E6B}" type="datetimeFigureOut">
              <a:rPr lang="en-US" smtClean="0"/>
              <a:t>10/2/2012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F9BFC2-4891-42BF-A57A-A57C33CC061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F93AF77-0975-4484-B445-364EB5785E6B}" type="datetimeFigureOut">
              <a:rPr lang="en-US" smtClean="0"/>
              <a:t>10/2/2012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F93AF77-0975-4484-B445-364EB5785E6B}" type="datetimeFigureOut">
              <a:rPr lang="en-US" smtClean="0"/>
              <a:t>10/2/2012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F9BFC2-4891-42BF-A57A-A57C33CC061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2963543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12773809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 3B ONLY- </a:t>
            </a:r>
            <a:r>
              <a:rPr lang="en-US" dirty="0" err="1" smtClean="0"/>
              <a:t>Freewriting</a:t>
            </a:r>
            <a:r>
              <a:rPr lang="en-US" dirty="0" smtClean="0"/>
              <a:t>: Phase 3</a:t>
            </a:r>
            <a:endParaRPr lang="en-US" dirty="0"/>
          </a:p>
        </p:txBody>
      </p:sp>
      <p:sp>
        <p:nvSpPr>
          <p:cNvPr id="3" name="Content Placeholder 2"/>
          <p:cNvSpPr>
            <a:spLocks noGrp="1"/>
          </p:cNvSpPr>
          <p:nvPr>
            <p:ph sz="quarter" idx="1"/>
          </p:nvPr>
        </p:nvSpPr>
        <p:spPr>
          <a:xfrm>
            <a:off x="152400" y="1371600"/>
            <a:ext cx="8839200" cy="5334000"/>
          </a:xfrm>
        </p:spPr>
        <p:txBody>
          <a:bodyPr>
            <a:normAutofit lnSpcReduction="10000"/>
          </a:bodyPr>
          <a:lstStyle/>
          <a:p>
            <a:r>
              <a:rPr lang="en-US" dirty="0" smtClean="0"/>
              <a:t>Please choose </a:t>
            </a:r>
            <a:r>
              <a:rPr lang="en-US" b="1" dirty="0" smtClean="0"/>
              <a:t>ANOTHER one </a:t>
            </a:r>
            <a:r>
              <a:rPr lang="en-US" dirty="0" smtClean="0"/>
              <a:t>of the following prompts to write for 10-15 minutes about at home. </a:t>
            </a:r>
            <a:r>
              <a:rPr lang="en-US" i="1" dirty="0" smtClean="0"/>
              <a:t>Please do not repeat the same prompt</a:t>
            </a:r>
            <a:r>
              <a:rPr lang="en-US" dirty="0" smtClean="0"/>
              <a:t>:</a:t>
            </a:r>
          </a:p>
          <a:p>
            <a:endParaRPr lang="en-US" dirty="0"/>
          </a:p>
          <a:p>
            <a:r>
              <a:rPr lang="en-US" sz="3600" dirty="0" smtClean="0"/>
              <a:t>1. If you could do something dangerous just once with no risk what would you do? </a:t>
            </a:r>
          </a:p>
          <a:p>
            <a:r>
              <a:rPr lang="en-US" sz="3600" dirty="0" smtClean="0"/>
              <a:t>2. What makes your generation unique?</a:t>
            </a:r>
          </a:p>
          <a:p>
            <a:r>
              <a:rPr lang="en-US" sz="3600" dirty="0" smtClean="0"/>
              <a:t>3. What are the most important qualities you look for in friends?</a:t>
            </a:r>
          </a:p>
          <a:p>
            <a:r>
              <a:rPr lang="en-US" sz="3600" dirty="0" smtClean="0"/>
              <a:t>4. What does your perfect day look like?</a:t>
            </a:r>
            <a:endParaRPr lang="en-US" sz="3600" dirty="0"/>
          </a:p>
        </p:txBody>
      </p:sp>
    </p:spTree>
    <p:extLst>
      <p:ext uri="{BB962C8B-B14F-4D97-AF65-F5344CB8AC3E}">
        <p14:creationId xmlns:p14="http://schemas.microsoft.com/office/powerpoint/2010/main" val="4118802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3B ONLY- </a:t>
            </a:r>
            <a:r>
              <a:rPr lang="en-US" dirty="0" err="1"/>
              <a:t>Freewriting</a:t>
            </a:r>
            <a:r>
              <a:rPr lang="en-US" dirty="0"/>
              <a:t>: Phase 4</a:t>
            </a:r>
          </a:p>
        </p:txBody>
      </p:sp>
      <p:sp>
        <p:nvSpPr>
          <p:cNvPr id="3" name="Content Placeholder 2"/>
          <p:cNvSpPr>
            <a:spLocks noGrp="1"/>
          </p:cNvSpPr>
          <p:nvPr>
            <p:ph sz="quarter" idx="1"/>
          </p:nvPr>
        </p:nvSpPr>
        <p:spPr>
          <a:xfrm>
            <a:off x="228600" y="1371600"/>
            <a:ext cx="8686800" cy="5334000"/>
          </a:xfrm>
        </p:spPr>
        <p:txBody>
          <a:bodyPr>
            <a:normAutofit/>
          </a:bodyPr>
          <a:lstStyle/>
          <a:p>
            <a:r>
              <a:rPr lang="en-US" sz="2800" u="sng" dirty="0" smtClean="0"/>
              <a:t>Please share your </a:t>
            </a:r>
            <a:r>
              <a:rPr lang="en-US" sz="2800" b="1" u="sng" dirty="0" smtClean="0"/>
              <a:t>SECOND</a:t>
            </a:r>
            <a:r>
              <a:rPr lang="en-US" sz="2800" u="sng" dirty="0" smtClean="0"/>
              <a:t> </a:t>
            </a:r>
            <a:r>
              <a:rPr lang="en-US" sz="2800" u="sng" dirty="0" err="1" smtClean="0"/>
              <a:t>freewrite</a:t>
            </a:r>
            <a:r>
              <a:rPr lang="en-US" sz="2800" u="sng" dirty="0" smtClean="0"/>
              <a:t> that you did for homework with a classmate</a:t>
            </a:r>
            <a:r>
              <a:rPr lang="en-US" sz="2800" dirty="0" smtClean="0"/>
              <a:t>. You will 7 minutes to share with one another.</a:t>
            </a:r>
          </a:p>
          <a:p>
            <a:r>
              <a:rPr lang="en-US" sz="2800" dirty="0" smtClean="0"/>
              <a:t>After listening to your partner’s piece give them </a:t>
            </a:r>
            <a:r>
              <a:rPr lang="en-US" sz="2800" b="1" u="sng" dirty="0" smtClean="0"/>
              <a:t>one QUALITY phrase of positive feedback</a:t>
            </a:r>
            <a:r>
              <a:rPr lang="en-US" sz="2800" dirty="0" smtClean="0"/>
              <a:t>.</a:t>
            </a:r>
          </a:p>
          <a:p>
            <a:r>
              <a:rPr lang="en-US" sz="2800" b="1" u="sng" dirty="0" smtClean="0"/>
              <a:t>Make sure your positive feedback has been noted in your Learning Log Notebook</a:t>
            </a:r>
            <a:r>
              <a:rPr lang="en-US" sz="2800" dirty="0" smtClean="0"/>
              <a:t>, word for word.</a:t>
            </a:r>
          </a:p>
          <a:p>
            <a:r>
              <a:rPr lang="en-US" sz="2800" dirty="0" smtClean="0"/>
              <a:t>If you still have time left over talk about:</a:t>
            </a:r>
          </a:p>
          <a:p>
            <a:pPr lvl="1"/>
            <a:r>
              <a:rPr lang="en-US" sz="2800" dirty="0" smtClean="0"/>
              <a:t>If I would have had 10 more minutes I would’ve written…</a:t>
            </a:r>
          </a:p>
          <a:p>
            <a:pPr lvl="1"/>
            <a:r>
              <a:rPr lang="en-US" sz="2800" dirty="0" smtClean="0"/>
              <a:t>Another story I could tell on this topic is…</a:t>
            </a:r>
          </a:p>
          <a:p>
            <a:endParaRPr lang="en-US" dirty="0"/>
          </a:p>
        </p:txBody>
      </p:sp>
    </p:spTree>
    <p:extLst>
      <p:ext uri="{BB962C8B-B14F-4D97-AF65-F5344CB8AC3E}">
        <p14:creationId xmlns:p14="http://schemas.microsoft.com/office/powerpoint/2010/main" val="3034935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 3B ONLY - </a:t>
            </a:r>
            <a:r>
              <a:rPr lang="en-US" dirty="0" err="1" smtClean="0"/>
              <a:t>Freewriting</a:t>
            </a:r>
            <a:r>
              <a:rPr lang="en-US" dirty="0" smtClean="0"/>
              <a:t>: Phase </a:t>
            </a:r>
            <a:r>
              <a:rPr lang="en-US" dirty="0"/>
              <a:t>5</a:t>
            </a:r>
          </a:p>
        </p:txBody>
      </p:sp>
      <p:sp>
        <p:nvSpPr>
          <p:cNvPr id="3" name="Content Placeholder 2"/>
          <p:cNvSpPr>
            <a:spLocks noGrp="1"/>
          </p:cNvSpPr>
          <p:nvPr>
            <p:ph sz="quarter" idx="1"/>
          </p:nvPr>
        </p:nvSpPr>
        <p:spPr>
          <a:xfrm>
            <a:off x="76200" y="1447800"/>
            <a:ext cx="9067800" cy="5410200"/>
          </a:xfrm>
        </p:spPr>
        <p:txBody>
          <a:bodyPr>
            <a:normAutofit lnSpcReduction="10000"/>
          </a:bodyPr>
          <a:lstStyle/>
          <a:p>
            <a:r>
              <a:rPr lang="en-US" sz="2300" dirty="0" smtClean="0"/>
              <a:t>Take your slip of paper and </a:t>
            </a:r>
            <a:r>
              <a:rPr lang="en-US" sz="2300" b="1" dirty="0" smtClean="0"/>
              <a:t>copy the provided number down into the inside front cover of your notebook. </a:t>
            </a:r>
            <a:r>
              <a:rPr lang="en-US" sz="2300" b="1" u="sng" dirty="0" smtClean="0"/>
              <a:t>Keep your number private.</a:t>
            </a:r>
          </a:p>
          <a:p>
            <a:r>
              <a:rPr lang="en-US" sz="2300" dirty="0"/>
              <a:t>Now, on the BLANK side create your own writing prompt!</a:t>
            </a:r>
          </a:p>
          <a:p>
            <a:pPr lvl="1"/>
            <a:r>
              <a:rPr lang="en-US" sz="2300" b="1" dirty="0">
                <a:solidFill>
                  <a:schemeClr val="accent6">
                    <a:lumMod val="75000"/>
                  </a:schemeClr>
                </a:solidFill>
              </a:rPr>
              <a:t>A few things to remember: </a:t>
            </a:r>
          </a:p>
          <a:p>
            <a:pPr lvl="2"/>
            <a:r>
              <a:rPr lang="en-US" sz="2300" dirty="0"/>
              <a:t>writing it in the form of a </a:t>
            </a:r>
            <a:r>
              <a:rPr lang="en-US" sz="2300" dirty="0" smtClean="0"/>
              <a:t>question </a:t>
            </a:r>
            <a:r>
              <a:rPr lang="en-US" sz="2300" dirty="0"/>
              <a:t>is easiest</a:t>
            </a:r>
          </a:p>
          <a:p>
            <a:pPr lvl="2"/>
            <a:r>
              <a:rPr lang="en-US" sz="2300" dirty="0"/>
              <a:t>Keep it </a:t>
            </a:r>
            <a:r>
              <a:rPr lang="en-US" sz="2300" b="1" dirty="0"/>
              <a:t>simple and somewhat vague </a:t>
            </a:r>
            <a:r>
              <a:rPr lang="en-US" sz="2300" dirty="0"/>
              <a:t>so the writer has options</a:t>
            </a:r>
          </a:p>
          <a:p>
            <a:pPr lvl="1"/>
            <a:r>
              <a:rPr lang="en-US" sz="2300" b="1" dirty="0">
                <a:solidFill>
                  <a:schemeClr val="accent6">
                    <a:lumMod val="75000"/>
                  </a:schemeClr>
                </a:solidFill>
              </a:rPr>
              <a:t>Think about something that you would like to write about…</a:t>
            </a:r>
          </a:p>
          <a:p>
            <a:pPr lvl="2"/>
            <a:r>
              <a:rPr lang="en-US" sz="2300" dirty="0"/>
              <a:t>A dream situation </a:t>
            </a:r>
          </a:p>
          <a:p>
            <a:pPr lvl="2"/>
            <a:r>
              <a:rPr lang="en-US" sz="2300" dirty="0"/>
              <a:t>A challenge</a:t>
            </a:r>
          </a:p>
          <a:p>
            <a:pPr lvl="2"/>
            <a:r>
              <a:rPr lang="en-US" sz="2300" dirty="0"/>
              <a:t>An inspiration</a:t>
            </a:r>
          </a:p>
          <a:p>
            <a:pPr lvl="2"/>
            <a:r>
              <a:rPr lang="en-US" sz="2300" dirty="0"/>
              <a:t>A wish</a:t>
            </a:r>
          </a:p>
          <a:p>
            <a:pPr lvl="2"/>
            <a:r>
              <a:rPr lang="en-US" sz="2300" dirty="0"/>
              <a:t>A personal </a:t>
            </a:r>
            <a:r>
              <a:rPr lang="en-US" sz="2300" dirty="0" smtClean="0"/>
              <a:t>story</a:t>
            </a:r>
            <a:endParaRPr lang="en-US" sz="2300" b="1" u="sng" dirty="0" smtClean="0"/>
          </a:p>
          <a:p>
            <a:r>
              <a:rPr lang="en-US" sz="2300" b="1" u="sng" dirty="0" smtClean="0"/>
              <a:t>Please bring our finished prompt card up front and place it in the coffee can, thank you!</a:t>
            </a:r>
          </a:p>
          <a:p>
            <a:pPr marL="594360" lvl="2" indent="0">
              <a:buNone/>
            </a:pPr>
            <a:endParaRPr lang="en-US" dirty="0" smtClean="0"/>
          </a:p>
        </p:txBody>
      </p:sp>
    </p:spTree>
    <p:extLst>
      <p:ext uri="{BB962C8B-B14F-4D97-AF65-F5344CB8AC3E}">
        <p14:creationId xmlns:p14="http://schemas.microsoft.com/office/powerpoint/2010/main" val="3705948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dirty="0">
                <a:solidFill>
                  <a:srgbClr val="FF0000"/>
                </a:solidFill>
              </a:rPr>
              <a:t>Per. 3B ONLY - </a:t>
            </a:r>
            <a:r>
              <a:rPr lang="en-US" dirty="0" err="1"/>
              <a:t>Freewriting</a:t>
            </a:r>
            <a:r>
              <a:rPr lang="en-US" dirty="0"/>
              <a:t>: Phase </a:t>
            </a:r>
            <a:r>
              <a:rPr lang="en-US" dirty="0" smtClean="0"/>
              <a:t>6</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a:bodyPr>
          <a:lstStyle/>
          <a:p>
            <a:pPr>
              <a:buFontTx/>
              <a:buChar char="-"/>
            </a:pPr>
            <a:r>
              <a:rPr lang="en-US" sz="3600" dirty="0" smtClean="0"/>
              <a:t>Please </a:t>
            </a:r>
            <a:r>
              <a:rPr lang="en-US" sz="3600" dirty="0" err="1" smtClean="0"/>
              <a:t>freewrite</a:t>
            </a:r>
            <a:r>
              <a:rPr lang="en-US" sz="3600" dirty="0" smtClean="0"/>
              <a:t> on the provided prompt:</a:t>
            </a:r>
            <a:endParaRPr lang="en-US" sz="3600" dirty="0"/>
          </a:p>
          <a:p>
            <a:pPr lvl="1">
              <a:buFontTx/>
              <a:buChar char="-"/>
            </a:pPr>
            <a:r>
              <a:rPr lang="en-US" sz="3600" b="1" dirty="0" smtClean="0">
                <a:solidFill>
                  <a:srgbClr val="7030A0"/>
                </a:solidFill>
              </a:rPr>
              <a:t>“What is the silliest thing you ever did in public?”</a:t>
            </a:r>
          </a:p>
          <a:p>
            <a:pPr>
              <a:buFontTx/>
              <a:buChar char="-"/>
            </a:pPr>
            <a:r>
              <a:rPr lang="en-US" sz="3600" dirty="0" smtClean="0"/>
              <a:t>Please title it “</a:t>
            </a:r>
            <a:r>
              <a:rPr lang="en-US" sz="3600" dirty="0" err="1" smtClean="0"/>
              <a:t>Freewrite</a:t>
            </a:r>
            <a:r>
              <a:rPr lang="en-US" sz="3600" dirty="0" smtClean="0"/>
              <a:t> Phase 6”</a:t>
            </a:r>
          </a:p>
          <a:p>
            <a:pPr>
              <a:buFontTx/>
              <a:buChar char="-"/>
            </a:pPr>
            <a:r>
              <a:rPr lang="en-US" sz="3600" dirty="0" smtClean="0"/>
              <a:t>Please write for the 12-15 prescribed minutes.</a:t>
            </a:r>
          </a:p>
          <a:p>
            <a:pPr>
              <a:buFontTx/>
              <a:buChar char="-"/>
            </a:pPr>
            <a:r>
              <a:rPr lang="en-US" sz="3600" dirty="0" smtClean="0"/>
              <a:t>If we don’t have enough time for you to finish in class please do so at home for homework. Make sure you spend  total of 15 minutes on this writing piece. </a:t>
            </a:r>
          </a:p>
        </p:txBody>
      </p:sp>
    </p:spTree>
    <p:extLst>
      <p:ext uri="{BB962C8B-B14F-4D97-AF65-F5344CB8AC3E}">
        <p14:creationId xmlns:p14="http://schemas.microsoft.com/office/powerpoint/2010/main" val="349579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a:t>
            </a:r>
            <a:r>
              <a:rPr lang="en-US" sz="2700" b="1" dirty="0" smtClean="0">
                <a:solidFill>
                  <a:srgbClr val="00B050"/>
                </a:solidFill>
                <a:latin typeface="Calibri" pitchFamily="34" charset="0"/>
                <a:cs typeface="Calibri" pitchFamily="34" charset="0"/>
              </a:rPr>
              <a:t>/2/12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47500" lnSpcReduction="20000"/>
          </a:bodyPr>
          <a:lstStyle/>
          <a:p>
            <a:pPr marL="0" indent="0">
              <a:buNone/>
            </a:pPr>
            <a:r>
              <a:rPr lang="en-US" sz="31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400" b="1" dirty="0" smtClean="0">
                <a:solidFill>
                  <a:schemeClr val="accent6">
                    <a:lumMod val="75000"/>
                  </a:schemeClr>
                </a:solidFill>
                <a:latin typeface="Calibri" pitchFamily="34" charset="0"/>
                <a:cs typeface="Calibri" pitchFamily="34" charset="0"/>
              </a:rPr>
              <a:t>2B only: </a:t>
            </a:r>
            <a:r>
              <a:rPr lang="en-US" sz="4400" dirty="0" smtClean="0">
                <a:solidFill>
                  <a:schemeClr val="accent6">
                    <a:lumMod val="75000"/>
                  </a:schemeClr>
                </a:solidFill>
                <a:latin typeface="Calibri" pitchFamily="34" charset="0"/>
                <a:cs typeface="Calibri" pitchFamily="34" charset="0"/>
              </a:rPr>
              <a:t>Homecoming Court Nomination AD ROOM</a:t>
            </a:r>
          </a:p>
          <a:p>
            <a:pPr>
              <a:buFont typeface="Courier New" pitchFamily="49" charset="0"/>
              <a:buChar char="o"/>
            </a:pPr>
            <a:r>
              <a:rPr lang="en-US" sz="4400" b="1" dirty="0" smtClean="0">
                <a:solidFill>
                  <a:srgbClr val="7030A0"/>
                </a:solidFill>
                <a:latin typeface="Calibri" pitchFamily="34" charset="0"/>
                <a:cs typeface="Calibri" pitchFamily="34" charset="0"/>
              </a:rPr>
              <a:t>SSR </a:t>
            </a:r>
            <a:r>
              <a:rPr lang="en-US" sz="4400" b="1" dirty="0" smtClean="0">
                <a:solidFill>
                  <a:srgbClr val="7030A0"/>
                </a:solidFill>
                <a:latin typeface="Calibri" pitchFamily="34" charset="0"/>
                <a:cs typeface="Calibri" pitchFamily="34" charset="0"/>
              </a:rPr>
              <a:t>/ Attendance </a:t>
            </a:r>
            <a:endParaRPr lang="en-US" sz="44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Daily </a:t>
            </a:r>
            <a:r>
              <a:rPr lang="en-US" sz="4400" b="1" dirty="0" smtClean="0">
                <a:solidFill>
                  <a:srgbClr val="7030A0"/>
                </a:solidFill>
                <a:latin typeface="Calibri" pitchFamily="34" charset="0"/>
                <a:cs typeface="Calibri" pitchFamily="34" charset="0"/>
              </a:rPr>
              <a:t>SSR </a:t>
            </a:r>
            <a:r>
              <a:rPr lang="en-US" sz="4400" b="1" dirty="0" smtClean="0">
                <a:solidFill>
                  <a:srgbClr val="7030A0"/>
                </a:solidFill>
                <a:latin typeface="Calibri" pitchFamily="34" charset="0"/>
                <a:cs typeface="Calibri" pitchFamily="34" charset="0"/>
              </a:rPr>
              <a:t>Entry / </a:t>
            </a:r>
            <a:r>
              <a:rPr lang="en-US" sz="4400" b="1" dirty="0">
                <a:solidFill>
                  <a:schemeClr val="accent6">
                    <a:lumMod val="75000"/>
                  </a:schemeClr>
                </a:solidFill>
                <a:latin typeface="Calibri" pitchFamily="34" charset="0"/>
                <a:cs typeface="Calibri" pitchFamily="34" charset="0"/>
              </a:rPr>
              <a:t>2B only: Letter </a:t>
            </a:r>
            <a:r>
              <a:rPr lang="en-US" sz="4400" b="1" dirty="0" smtClean="0">
                <a:solidFill>
                  <a:schemeClr val="accent6">
                    <a:lumMod val="75000"/>
                  </a:schemeClr>
                </a:solidFill>
                <a:latin typeface="Calibri" pitchFamily="34" charset="0"/>
                <a:cs typeface="Calibri" pitchFamily="34" charset="0"/>
              </a:rPr>
              <a:t>#3 turn-in</a:t>
            </a:r>
            <a:endParaRPr lang="en-US" sz="4400" b="1" dirty="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Agenda</a:t>
            </a:r>
          </a:p>
          <a:p>
            <a:pPr>
              <a:buFont typeface="Courier New" pitchFamily="49" charset="0"/>
              <a:buChar char="o"/>
            </a:pPr>
            <a:r>
              <a:rPr lang="en-US" sz="4500" u="sng" dirty="0" smtClean="0">
                <a:solidFill>
                  <a:srgbClr val="FF0000"/>
                </a:solidFill>
                <a:latin typeface="Calibri" pitchFamily="34" charset="0"/>
                <a:cs typeface="Calibri" pitchFamily="34" charset="0"/>
              </a:rPr>
              <a:t>Reminders: </a:t>
            </a:r>
            <a:endParaRPr lang="en-US" sz="4500" u="sng" dirty="0">
              <a:solidFill>
                <a:srgbClr val="FF0000"/>
              </a:solidFill>
              <a:latin typeface="Calibri" pitchFamily="34" charset="0"/>
              <a:cs typeface="Calibri" pitchFamily="34" charset="0"/>
            </a:endParaRPr>
          </a:p>
          <a:p>
            <a:pPr lvl="1">
              <a:buFont typeface="Courier New" pitchFamily="49" charset="0"/>
              <a:buChar char="o"/>
            </a:pPr>
            <a:r>
              <a:rPr lang="en-US" sz="4000" b="1" dirty="0" smtClean="0">
                <a:solidFill>
                  <a:srgbClr val="FF0000"/>
                </a:solidFill>
                <a:latin typeface="Calibri" pitchFamily="34" charset="0"/>
                <a:cs typeface="Calibri" pitchFamily="34" charset="0"/>
              </a:rPr>
              <a:t>Library </a:t>
            </a:r>
            <a:r>
              <a:rPr lang="en-US" sz="4000" b="1" dirty="0">
                <a:solidFill>
                  <a:srgbClr val="FF0000"/>
                </a:solidFill>
                <a:latin typeface="Calibri" pitchFamily="34" charset="0"/>
                <a:cs typeface="Calibri" pitchFamily="34" charset="0"/>
              </a:rPr>
              <a:t>Books: due next week! Pay attention. </a:t>
            </a:r>
            <a:r>
              <a:rPr lang="en-US" sz="4000" b="1" dirty="0" smtClean="0">
                <a:solidFill>
                  <a:srgbClr val="FF0000"/>
                </a:solidFill>
                <a:latin typeface="Calibri" pitchFamily="34" charset="0"/>
                <a:cs typeface="Calibri" pitchFamily="34" charset="0"/>
                <a:sym typeface="Wingdings" pitchFamily="2" charset="2"/>
              </a:rPr>
              <a:t></a:t>
            </a:r>
          </a:p>
          <a:p>
            <a:pPr lvl="1">
              <a:buFont typeface="Courier New" pitchFamily="49" charset="0"/>
              <a:buChar char="o"/>
            </a:pPr>
            <a:r>
              <a:rPr lang="en-US" sz="4000" b="1" dirty="0" smtClean="0">
                <a:solidFill>
                  <a:srgbClr val="FF0000"/>
                </a:solidFill>
                <a:latin typeface="Calibri" pitchFamily="34" charset="0"/>
                <a:cs typeface="Calibri" pitchFamily="34" charset="0"/>
                <a:sym typeface="Wingdings" pitchFamily="2" charset="2"/>
              </a:rPr>
              <a:t>Midterm grades will be entered this week. You will get a </a:t>
            </a:r>
            <a:r>
              <a:rPr lang="en-US" sz="4000" b="1" dirty="0">
                <a:solidFill>
                  <a:srgbClr val="FF0000"/>
                </a:solidFill>
                <a:latin typeface="Calibri" pitchFamily="34" charset="0"/>
                <a:cs typeface="Calibri" pitchFamily="34" charset="0"/>
                <a:sym typeface="Wingdings" pitchFamily="2" charset="2"/>
              </a:rPr>
              <a:t>g</a:t>
            </a:r>
            <a:r>
              <a:rPr lang="en-US" sz="4000" b="1" dirty="0" smtClean="0">
                <a:solidFill>
                  <a:srgbClr val="FF0000"/>
                </a:solidFill>
                <a:latin typeface="Calibri" pitchFamily="34" charset="0"/>
                <a:cs typeface="Calibri" pitchFamily="34" charset="0"/>
                <a:sym typeface="Wingdings" pitchFamily="2" charset="2"/>
              </a:rPr>
              <a:t>rade for each class. </a:t>
            </a:r>
            <a:endParaRPr lang="en-US" sz="44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Break</a:t>
            </a:r>
          </a:p>
          <a:p>
            <a:pPr>
              <a:buFont typeface="Courier New" pitchFamily="49" charset="0"/>
              <a:buChar char="o"/>
            </a:pPr>
            <a:r>
              <a:rPr lang="en-US" sz="4400" b="1" dirty="0" smtClean="0">
                <a:solidFill>
                  <a:srgbClr val="7030A0"/>
                </a:solidFill>
                <a:latin typeface="Calibri" pitchFamily="34" charset="0"/>
                <a:cs typeface="Calibri" pitchFamily="34" charset="0"/>
              </a:rPr>
              <a:t>Letter Assignment</a:t>
            </a:r>
            <a:endParaRPr lang="en-US" sz="4400" b="1" dirty="0" smtClean="0">
              <a:solidFill>
                <a:schemeClr val="accent6">
                  <a:lumMod val="75000"/>
                </a:schemeClr>
              </a:solidFill>
              <a:latin typeface="Calibri" pitchFamily="34" charset="0"/>
              <a:cs typeface="Calibri" pitchFamily="34" charset="0"/>
            </a:endParaRPr>
          </a:p>
          <a:p>
            <a:pPr>
              <a:buFont typeface="Courier New" pitchFamily="49" charset="0"/>
              <a:buChar char="o"/>
            </a:pPr>
            <a:r>
              <a:rPr lang="en-US" sz="4400" b="1" dirty="0" smtClean="0">
                <a:solidFill>
                  <a:srgbClr val="00B050"/>
                </a:solidFill>
                <a:latin typeface="Calibri" pitchFamily="34" charset="0"/>
                <a:cs typeface="Calibri" pitchFamily="34" charset="0"/>
              </a:rPr>
              <a:t>Objective(s</a:t>
            </a:r>
            <a:r>
              <a:rPr lang="en-US" sz="4400" b="1" dirty="0" smtClean="0">
                <a:solidFill>
                  <a:srgbClr val="00B050"/>
                </a:solidFill>
                <a:latin typeface="Calibri" pitchFamily="34" charset="0"/>
                <a:cs typeface="Calibri" pitchFamily="34" charset="0"/>
              </a:rPr>
              <a:t>): </a:t>
            </a:r>
          </a:p>
          <a:p>
            <a:pPr lvl="1">
              <a:buFont typeface="Courier New" pitchFamily="49" charset="0"/>
              <a:buChar char="o"/>
            </a:pPr>
            <a:r>
              <a:rPr lang="en-US" sz="3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3400" b="1" u="sng" dirty="0">
                <a:solidFill>
                  <a:srgbClr val="00B050"/>
                </a:solidFill>
                <a:latin typeface="Calibri" pitchFamily="34" charset="0"/>
                <a:cs typeface="Calibri" pitchFamily="34" charset="0"/>
              </a:rPr>
              <a:t>Read to determine and analyze: </a:t>
            </a:r>
            <a:r>
              <a:rPr lang="en-US" sz="3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3400" b="1" u="sng" dirty="0">
                <a:solidFill>
                  <a:srgbClr val="00B050"/>
                </a:solidFill>
                <a:latin typeface="Calibri" pitchFamily="34" charset="0"/>
                <a:cs typeface="Calibri" pitchFamily="34" charset="0"/>
              </a:rPr>
              <a:t>Write routinely over extended time frames for a range of tasks, purposes and </a:t>
            </a:r>
            <a:r>
              <a:rPr lang="en-US" sz="3400" b="1" u="sng" dirty="0" smtClean="0">
                <a:solidFill>
                  <a:srgbClr val="00B050"/>
                </a:solidFill>
                <a:latin typeface="Calibri" pitchFamily="34" charset="0"/>
                <a:cs typeface="Calibri" pitchFamily="34" charset="0"/>
              </a:rPr>
              <a:t>audiences</a:t>
            </a:r>
            <a:endParaRPr lang="en-US" sz="34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Homework: </a:t>
            </a:r>
            <a:r>
              <a:rPr lang="en-US" sz="4400" i="1" dirty="0" smtClean="0">
                <a:solidFill>
                  <a:srgbClr val="FF0000"/>
                </a:solidFill>
                <a:latin typeface="Calibri" pitchFamily="34" charset="0"/>
                <a:cs typeface="Calibri" pitchFamily="34" charset="0"/>
              </a:rPr>
              <a:t>for next class…</a:t>
            </a:r>
          </a:p>
          <a:p>
            <a:pPr marL="274320" lvl="1">
              <a:buClr>
                <a:schemeClr val="accent1"/>
              </a:buClr>
              <a:buSzPct val="85000"/>
              <a:buFont typeface="Courier New" pitchFamily="49" charset="0"/>
              <a:buChar char="o"/>
            </a:pPr>
            <a:r>
              <a:rPr lang="en-US" sz="4000" b="1" dirty="0" smtClean="0">
                <a:solidFill>
                  <a:srgbClr val="7030A0"/>
                </a:solidFill>
                <a:latin typeface="Calibri" pitchFamily="34" charset="0"/>
                <a:cs typeface="Calibri" pitchFamily="34" charset="0"/>
              </a:rPr>
              <a:t>Your </a:t>
            </a:r>
            <a:r>
              <a:rPr lang="en-US" sz="4000" b="1" dirty="0">
                <a:solidFill>
                  <a:srgbClr val="7030A0"/>
                </a:solidFill>
                <a:latin typeface="Calibri" pitchFamily="34" charset="0"/>
                <a:cs typeface="Calibri" pitchFamily="34" charset="0"/>
              </a:rPr>
              <a:t>letter assignment is due next class </a:t>
            </a:r>
            <a:r>
              <a:rPr lang="en-US" sz="4000" b="1" dirty="0" smtClean="0">
                <a:solidFill>
                  <a:srgbClr val="7030A0"/>
                </a:solidFill>
                <a:latin typeface="Calibri" pitchFamily="34" charset="0"/>
                <a:cs typeface="Calibri" pitchFamily="34" charset="0"/>
              </a:rPr>
              <a:t>(Thursday)!</a:t>
            </a:r>
            <a:endParaRPr lang="en-US" dirty="0" smtClean="0">
              <a:solidFill>
                <a:srgbClr val="FFC000"/>
              </a:solidFill>
            </a:endParaRPr>
          </a:p>
        </p:txBody>
      </p:sp>
    </p:spTree>
    <p:extLst>
      <p:ext uri="{BB962C8B-B14F-4D97-AF65-F5344CB8AC3E}">
        <p14:creationId xmlns:p14="http://schemas.microsoft.com/office/powerpoint/2010/main" val="112259712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354660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Mrs. Greblo </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sz="3200" dirty="0" smtClean="0"/>
              <a:t>It’s time for us to get to know each other! I’m familiar with you but, I don’t know all that much about each of you. Nor do you of me. </a:t>
            </a:r>
            <a:endParaRPr lang="en-US" sz="3200" dirty="0"/>
          </a:p>
          <a:p>
            <a:r>
              <a:rPr lang="en-US" sz="3200" dirty="0" smtClean="0"/>
              <a:t>Let’s read a letter I wrote you out loud as a group.</a:t>
            </a:r>
          </a:p>
          <a:p>
            <a:r>
              <a:rPr lang="en-US" sz="3200" dirty="0" smtClean="0"/>
              <a:t>Then, you can write me back!</a:t>
            </a:r>
          </a:p>
          <a:p>
            <a:r>
              <a:rPr lang="en-US" sz="3200" dirty="0" smtClean="0"/>
              <a:t>Please follow the provided format and DO NOT WRITE on the class set of these letters, thanks!</a:t>
            </a:r>
          </a:p>
          <a:p>
            <a:r>
              <a:rPr lang="en-US" sz="3200" dirty="0" smtClean="0"/>
              <a:t>Here we go!</a:t>
            </a:r>
          </a:p>
          <a:p>
            <a:endParaRPr lang="en-US" dirty="0"/>
          </a:p>
        </p:txBody>
      </p:sp>
    </p:spTree>
    <p:extLst>
      <p:ext uri="{BB962C8B-B14F-4D97-AF65-F5344CB8AC3E}">
        <p14:creationId xmlns:p14="http://schemas.microsoft.com/office/powerpoint/2010/main" val="1498877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 2B ONLY - </a:t>
            </a:r>
            <a:r>
              <a:rPr lang="en-US" dirty="0" err="1" smtClean="0"/>
              <a:t>Freewriting</a:t>
            </a:r>
            <a:r>
              <a:rPr lang="en-US" dirty="0" smtClean="0"/>
              <a:t>: Phase 1</a:t>
            </a:r>
            <a:endParaRPr lang="en-US" dirty="0"/>
          </a:p>
        </p:txBody>
      </p:sp>
      <p:sp>
        <p:nvSpPr>
          <p:cNvPr id="3" name="Content Placeholder 2"/>
          <p:cNvSpPr>
            <a:spLocks noGrp="1"/>
          </p:cNvSpPr>
          <p:nvPr>
            <p:ph sz="quarter" idx="1"/>
          </p:nvPr>
        </p:nvSpPr>
        <p:spPr>
          <a:xfrm>
            <a:off x="76200" y="1447800"/>
            <a:ext cx="9067800" cy="5410200"/>
          </a:xfrm>
        </p:spPr>
        <p:txBody>
          <a:bodyPr>
            <a:normAutofit lnSpcReduction="10000"/>
          </a:bodyPr>
          <a:lstStyle/>
          <a:p>
            <a:r>
              <a:rPr lang="en-US" dirty="0" smtClean="0"/>
              <a:t>Take your slip of paper and write you number on the BACK</a:t>
            </a:r>
          </a:p>
          <a:p>
            <a:r>
              <a:rPr lang="en-US" dirty="0" smtClean="0"/>
              <a:t>Now, on the BLANK side respond to this:</a:t>
            </a:r>
          </a:p>
          <a:p>
            <a:pPr lvl="1"/>
            <a:r>
              <a:rPr lang="en-US" sz="2800" b="1" dirty="0" smtClean="0">
                <a:solidFill>
                  <a:srgbClr val="0070C0"/>
                </a:solidFill>
              </a:rPr>
              <a:t>In a sentence or two describe a moment in your life where you were INSPIRED. You don’t have much space, so use quality details.</a:t>
            </a:r>
          </a:p>
          <a:p>
            <a:pPr marL="274320" lvl="1" indent="0">
              <a:buNone/>
            </a:pPr>
            <a:r>
              <a:rPr lang="en-US" b="1" dirty="0" smtClean="0"/>
              <a:t>Examples: </a:t>
            </a:r>
          </a:p>
          <a:p>
            <a:pPr marL="274320" lvl="1" indent="0">
              <a:buNone/>
            </a:pPr>
            <a:r>
              <a:rPr lang="en-US" b="1" dirty="0" smtClean="0"/>
              <a:t>1.) “My Mom was accepted into grad school when I was in 7</a:t>
            </a:r>
            <a:r>
              <a:rPr lang="en-US" b="1" baseline="30000" dirty="0" smtClean="0"/>
              <a:t>th</a:t>
            </a:r>
            <a:r>
              <a:rPr lang="en-US" b="1" dirty="0" smtClean="0"/>
              <a:t> grade. Watching my Mom go to school and have to study SO hard and raise a family cemented for me how important it is to go to school before you have that many responsibilities. She worked so hard, I look up to her BIG TIME!”</a:t>
            </a:r>
          </a:p>
          <a:p>
            <a:pPr marL="274320" lvl="1" indent="0">
              <a:buNone/>
            </a:pPr>
            <a:r>
              <a:rPr lang="en-US" b="1" dirty="0" smtClean="0"/>
              <a:t>2.) “Seeing the documentary “</a:t>
            </a:r>
            <a:r>
              <a:rPr lang="en-US" b="1" dirty="0" err="1" smtClean="0"/>
              <a:t>Murderball</a:t>
            </a:r>
            <a:r>
              <a:rPr lang="en-US" b="1" dirty="0" smtClean="0"/>
              <a:t>” about hardcore wheelchair bound basketball players, TRUE athletes- taught me about determination and hard work. I now know I can achieve anything. </a:t>
            </a:r>
          </a:p>
          <a:p>
            <a:pPr marL="274320" lvl="1" indent="0">
              <a:buNone/>
            </a:pPr>
            <a:endParaRPr lang="en-US" dirty="0"/>
          </a:p>
        </p:txBody>
      </p:sp>
    </p:spTree>
    <p:extLst>
      <p:ext uri="{BB962C8B-B14F-4D97-AF65-F5344CB8AC3E}">
        <p14:creationId xmlns:p14="http://schemas.microsoft.com/office/powerpoint/2010/main" val="330074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Per. 2B ONLY - </a:t>
            </a:r>
            <a:r>
              <a:rPr lang="en-US" dirty="0" err="1"/>
              <a:t>Freewriting</a:t>
            </a:r>
            <a:r>
              <a:rPr lang="en-US" dirty="0"/>
              <a:t>: Phase </a:t>
            </a:r>
            <a:r>
              <a:rPr lang="en-US" dirty="0" smtClean="0"/>
              <a:t>2</a:t>
            </a:r>
            <a:endParaRPr lang="en-US" dirty="0"/>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You have just received a classmate’s “moment of inspiration card”- quietly read it to yourself. </a:t>
            </a:r>
            <a:r>
              <a:rPr lang="en-US" i="1" dirty="0" smtClean="0"/>
              <a:t>(If you cannot understand their writing, politely and discreetly see me once we begin our quiet writing time and I will help you.)</a:t>
            </a:r>
          </a:p>
          <a:p>
            <a:r>
              <a:rPr lang="en-US" dirty="0" smtClean="0"/>
              <a:t>Please respond to your classmate inspiration card with a </a:t>
            </a:r>
            <a:r>
              <a:rPr lang="en-US" b="1" dirty="0" smtClean="0"/>
              <a:t>personal letter </a:t>
            </a:r>
            <a:r>
              <a:rPr lang="en-US" dirty="0" smtClean="0"/>
              <a:t>on loose leaf paper.</a:t>
            </a:r>
          </a:p>
          <a:p>
            <a:r>
              <a:rPr lang="en-US" dirty="0" smtClean="0"/>
              <a:t>In your letter you should address their “moment of inspiration” by asking them questions about it and relating it to you and your life. Take this time to get to know them and introduce yourself, keeping in mind that you do not want to discover their identity yet, nor do you want to reveal yours…we will do this later. </a:t>
            </a:r>
          </a:p>
          <a:p>
            <a:r>
              <a:rPr lang="en-US" dirty="0" smtClean="0"/>
              <a:t>You are a secret pen pal to your classmate. Address the letter with “Dear (fill in their number), ex. #22” and sign it with “(your number), ex. #5.”</a:t>
            </a:r>
          </a:p>
          <a:p>
            <a:endParaRPr lang="en-US" dirty="0"/>
          </a:p>
        </p:txBody>
      </p:sp>
    </p:spTree>
    <p:extLst>
      <p:ext uri="{BB962C8B-B14F-4D97-AF65-F5344CB8AC3E}">
        <p14:creationId xmlns:p14="http://schemas.microsoft.com/office/powerpoint/2010/main" val="4242723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Per. 2B ONLY - </a:t>
            </a:r>
            <a:r>
              <a:rPr lang="en-US" dirty="0" err="1"/>
              <a:t>Freewriting</a:t>
            </a:r>
            <a:r>
              <a:rPr lang="en-US" dirty="0"/>
              <a:t>: Phase 3</a:t>
            </a:r>
          </a:p>
        </p:txBody>
      </p:sp>
      <p:sp>
        <p:nvSpPr>
          <p:cNvPr id="3" name="Content Placeholder 2"/>
          <p:cNvSpPr>
            <a:spLocks noGrp="1"/>
          </p:cNvSpPr>
          <p:nvPr>
            <p:ph sz="quarter" idx="1"/>
          </p:nvPr>
        </p:nvSpPr>
        <p:spPr>
          <a:xfrm>
            <a:off x="152400" y="1371600"/>
            <a:ext cx="8839200" cy="5334000"/>
          </a:xfrm>
        </p:spPr>
        <p:txBody>
          <a:bodyPr>
            <a:normAutofit lnSpcReduction="10000"/>
          </a:bodyPr>
          <a:lstStyle/>
          <a:p>
            <a:r>
              <a:rPr lang="en-US" dirty="0" smtClean="0"/>
              <a:t>You have just received your second letter </a:t>
            </a:r>
            <a:r>
              <a:rPr lang="en-US" dirty="0" smtClean="0">
                <a:sym typeface="Wingdings" pitchFamily="2" charset="2"/>
              </a:rPr>
              <a:t></a:t>
            </a:r>
            <a:r>
              <a:rPr lang="en-US" dirty="0" smtClean="0"/>
              <a:t>. </a:t>
            </a:r>
            <a:r>
              <a:rPr lang="en-US" sz="2000" i="1" dirty="0" smtClean="0"/>
              <a:t>(If you cannot understand their writing, politely and discreetly see me once we begin our quiet writing time and I will help you.)</a:t>
            </a:r>
          </a:p>
          <a:p>
            <a:r>
              <a:rPr lang="en-US" dirty="0" smtClean="0"/>
              <a:t>Please respond to your secret pen pal with a </a:t>
            </a:r>
            <a:r>
              <a:rPr lang="en-US" b="1" dirty="0" smtClean="0"/>
              <a:t>personal letter </a:t>
            </a:r>
            <a:r>
              <a:rPr lang="en-US" b="1" u="sng" dirty="0" smtClean="0"/>
              <a:t>at least ¾ of a page long </a:t>
            </a:r>
            <a:r>
              <a:rPr lang="en-US" dirty="0" smtClean="0"/>
              <a:t>on </a:t>
            </a:r>
            <a:r>
              <a:rPr lang="en-US" u="sng" dirty="0" smtClean="0"/>
              <a:t>loose leaf paper.</a:t>
            </a:r>
          </a:p>
          <a:p>
            <a:r>
              <a:rPr lang="en-US" dirty="0" smtClean="0"/>
              <a:t>In your letter you should discuss what they wrote to you and answer any questions that they have.</a:t>
            </a:r>
          </a:p>
          <a:p>
            <a:r>
              <a:rPr lang="en-US" dirty="0" smtClean="0"/>
              <a:t>Next respond to this prompt in the letter: </a:t>
            </a:r>
            <a:r>
              <a:rPr lang="en-US" b="1" dirty="0" smtClean="0">
                <a:solidFill>
                  <a:srgbClr val="7030A0"/>
                </a:solidFill>
              </a:rPr>
              <a:t>“What do you wish you were better at saying “no” to? Explain. Elaborate. Be honest. </a:t>
            </a:r>
          </a:p>
          <a:p>
            <a:r>
              <a:rPr lang="en-US" i="1" dirty="0" smtClean="0"/>
              <a:t>Don’t forget to </a:t>
            </a:r>
            <a:r>
              <a:rPr lang="en-US" b="1" i="1" dirty="0" smtClean="0"/>
              <a:t>address the letter with “Dear (fill in their number), ex. #22” and sign it with “(your number), ex. #5.”</a:t>
            </a:r>
          </a:p>
          <a:p>
            <a:r>
              <a:rPr lang="en-US" i="1" dirty="0" smtClean="0"/>
              <a:t>Also, put the </a:t>
            </a:r>
            <a:r>
              <a:rPr lang="en-US" b="1" i="1" dirty="0" smtClean="0"/>
              <a:t>date in the upper right hand corner</a:t>
            </a:r>
            <a:r>
              <a:rPr lang="en-US" i="1" dirty="0" smtClean="0"/>
              <a:t>, please</a:t>
            </a:r>
            <a:r>
              <a:rPr lang="en-US" i="1" dirty="0" smtClean="0">
                <a:sym typeface="Wingdings" pitchFamily="2" charset="2"/>
              </a:rPr>
              <a:t>.</a:t>
            </a:r>
            <a:endParaRPr lang="en-US" i="1" dirty="0" smtClean="0"/>
          </a:p>
          <a:p>
            <a:endParaRPr lang="en-US" dirty="0"/>
          </a:p>
        </p:txBody>
      </p:sp>
    </p:spTree>
    <p:extLst>
      <p:ext uri="{BB962C8B-B14F-4D97-AF65-F5344CB8AC3E}">
        <p14:creationId xmlns:p14="http://schemas.microsoft.com/office/powerpoint/2010/main" val="1950156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 3B ONLY- </a:t>
            </a:r>
            <a:r>
              <a:rPr lang="en-US" dirty="0" err="1" smtClean="0"/>
              <a:t>Freewriting</a:t>
            </a:r>
            <a:r>
              <a:rPr lang="en-US" dirty="0" smtClean="0"/>
              <a:t>: Phase 1</a:t>
            </a:r>
            <a:endParaRPr lang="en-US" dirty="0"/>
          </a:p>
        </p:txBody>
      </p:sp>
      <p:sp>
        <p:nvSpPr>
          <p:cNvPr id="3" name="Content Placeholder 2"/>
          <p:cNvSpPr>
            <a:spLocks noGrp="1"/>
          </p:cNvSpPr>
          <p:nvPr>
            <p:ph sz="quarter" idx="1"/>
          </p:nvPr>
        </p:nvSpPr>
        <p:spPr>
          <a:xfrm>
            <a:off x="152400" y="1371600"/>
            <a:ext cx="8839200" cy="5334000"/>
          </a:xfrm>
        </p:spPr>
        <p:txBody>
          <a:bodyPr>
            <a:normAutofit/>
          </a:bodyPr>
          <a:lstStyle/>
          <a:p>
            <a:r>
              <a:rPr lang="en-US" dirty="0" smtClean="0"/>
              <a:t>Please choose one of the following prompts to write for 10-15 minutes about at home:</a:t>
            </a:r>
          </a:p>
          <a:p>
            <a:endParaRPr lang="en-US" dirty="0"/>
          </a:p>
          <a:p>
            <a:r>
              <a:rPr lang="en-US" sz="3600" dirty="0" smtClean="0"/>
              <a:t>1. If you could do something dangerous just once with no risk what would you do? </a:t>
            </a:r>
          </a:p>
          <a:p>
            <a:r>
              <a:rPr lang="en-US" sz="3600" dirty="0" smtClean="0"/>
              <a:t>2. What makes your generation unique?</a:t>
            </a:r>
          </a:p>
          <a:p>
            <a:r>
              <a:rPr lang="en-US" sz="3600" dirty="0" smtClean="0"/>
              <a:t>3. What are the most important qualities you look for in friends?</a:t>
            </a:r>
          </a:p>
          <a:p>
            <a:r>
              <a:rPr lang="en-US" sz="3600" dirty="0" smtClean="0"/>
              <a:t>4. What does your perfect day look like?</a:t>
            </a:r>
            <a:endParaRPr lang="en-US" sz="3600" dirty="0"/>
          </a:p>
        </p:txBody>
      </p:sp>
    </p:spTree>
    <p:extLst>
      <p:ext uri="{BB962C8B-B14F-4D97-AF65-F5344CB8AC3E}">
        <p14:creationId xmlns:p14="http://schemas.microsoft.com/office/powerpoint/2010/main" val="3539898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3B ONLY- </a:t>
            </a:r>
            <a:r>
              <a:rPr lang="en-US" dirty="0" err="1"/>
              <a:t>Freewriting</a:t>
            </a:r>
            <a:r>
              <a:rPr lang="en-US" dirty="0"/>
              <a:t>: Phase </a:t>
            </a:r>
            <a:r>
              <a:rPr lang="en-US" dirty="0" smtClean="0"/>
              <a:t>2</a:t>
            </a:r>
            <a:endParaRPr lang="en-US" dirty="0"/>
          </a:p>
        </p:txBody>
      </p:sp>
      <p:sp>
        <p:nvSpPr>
          <p:cNvPr id="3" name="Content Placeholder 2"/>
          <p:cNvSpPr>
            <a:spLocks noGrp="1"/>
          </p:cNvSpPr>
          <p:nvPr>
            <p:ph sz="quarter" idx="1"/>
          </p:nvPr>
        </p:nvSpPr>
        <p:spPr>
          <a:xfrm>
            <a:off x="228600" y="1371600"/>
            <a:ext cx="8686800" cy="5334000"/>
          </a:xfrm>
        </p:spPr>
        <p:txBody>
          <a:bodyPr/>
          <a:lstStyle/>
          <a:p>
            <a:r>
              <a:rPr lang="en-US" sz="2800" dirty="0" smtClean="0"/>
              <a:t>Please share your </a:t>
            </a:r>
            <a:r>
              <a:rPr lang="en-US" sz="2800" dirty="0" err="1" smtClean="0"/>
              <a:t>freewrite</a:t>
            </a:r>
            <a:r>
              <a:rPr lang="en-US" sz="2800" dirty="0" smtClean="0"/>
              <a:t> that you did for homework with a classmate. You will 7 minutes to share with one another.</a:t>
            </a:r>
          </a:p>
          <a:p>
            <a:r>
              <a:rPr lang="en-US" sz="2800" dirty="0" smtClean="0"/>
              <a:t>After listening to your partner’s piece give them one piece of positive feedback.</a:t>
            </a:r>
          </a:p>
          <a:p>
            <a:r>
              <a:rPr lang="en-US" sz="2800" dirty="0" smtClean="0"/>
              <a:t>Make sure your positive feedback has been noted in your Learning Log Notebook, word for word.</a:t>
            </a:r>
          </a:p>
          <a:p>
            <a:r>
              <a:rPr lang="en-US" sz="2800" dirty="0" smtClean="0"/>
              <a:t>If you still have time left over talk about:</a:t>
            </a:r>
          </a:p>
          <a:p>
            <a:pPr lvl="1"/>
            <a:r>
              <a:rPr lang="en-US" sz="2800" dirty="0" smtClean="0"/>
              <a:t>If I would have had 10 more minutes I would’ve written…</a:t>
            </a:r>
          </a:p>
          <a:p>
            <a:pPr lvl="1"/>
            <a:r>
              <a:rPr lang="en-US" sz="2800" dirty="0" smtClean="0"/>
              <a:t>Another story I could tell on this topic is…</a:t>
            </a:r>
          </a:p>
          <a:p>
            <a:endParaRPr lang="en-US" dirty="0"/>
          </a:p>
        </p:txBody>
      </p:sp>
    </p:spTree>
    <p:extLst>
      <p:ext uri="{BB962C8B-B14F-4D97-AF65-F5344CB8AC3E}">
        <p14:creationId xmlns:p14="http://schemas.microsoft.com/office/powerpoint/2010/main" val="37908666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185</TotalTime>
  <Words>1341</Words>
  <Application>Microsoft Office PowerPoint</Application>
  <PresentationFormat>On-screen Show (4:3)</PresentationFormat>
  <Paragraphs>119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   Sophomore English      with Mrs. Greblo!</vt:lpstr>
      <vt:lpstr>Mrs. Greblo’s  2B/3B Sophomore English Agenda:   10/2/12</vt:lpstr>
      <vt:lpstr>Daily SSR Entry:</vt:lpstr>
      <vt:lpstr>Letter to Mrs. Greblo </vt:lpstr>
      <vt:lpstr>Per. 2B ONLY - Freewriting: Phase 1</vt:lpstr>
      <vt:lpstr>Per. 2B ONLY - Freewriting: Phase 2</vt:lpstr>
      <vt:lpstr>Per. 2B ONLY - Freewriting: Phase 3</vt:lpstr>
      <vt:lpstr>Per. 3B ONLY- Freewriting: Phase 1</vt:lpstr>
      <vt:lpstr>Per. 3B ONLY- Freewriting: Phase 2</vt:lpstr>
      <vt:lpstr>Per. 3B ONLY- Freewriting: Phase 3</vt:lpstr>
      <vt:lpstr>Per. 3B ONLY- Freewriting: Phase 4</vt:lpstr>
      <vt:lpstr>Per. 3B ONLY - Freewriting: Phase 5</vt:lpstr>
      <vt:lpstr>Per. 3B ONLY - Freewriting: Phase 6</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7</cp:revision>
  <dcterms:created xsi:type="dcterms:W3CDTF">2012-10-02T18:05:16Z</dcterms:created>
  <dcterms:modified xsi:type="dcterms:W3CDTF">2012-10-02T21:10:17Z</dcterms:modified>
</cp:coreProperties>
</file>