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4" r:id="rId4"/>
    <p:sldId id="268" r:id="rId5"/>
    <p:sldId id="269" r:id="rId6"/>
    <p:sldId id="271" r:id="rId7"/>
    <p:sldId id="270" r:id="rId8"/>
    <p:sldId id="27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80B4-6119-4CD5-A724-9BB26E36E07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3E8D59-B9B9-4617-A352-98863932E8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80B4-6119-4CD5-A724-9BB26E36E07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8D59-B9B9-4617-A352-98863932E8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3E8D59-B9B9-4617-A352-98863932E8C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80B4-6119-4CD5-A724-9BB26E36E07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80B4-6119-4CD5-A724-9BB26E36E07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3E8D59-B9B9-4617-A352-98863932E8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80B4-6119-4CD5-A724-9BB26E36E07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3E8D59-B9B9-4617-A352-98863932E8C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01B80B4-6119-4CD5-A724-9BB26E36E07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8D59-B9B9-4617-A352-98863932E8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80B4-6119-4CD5-A724-9BB26E36E07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3E8D59-B9B9-4617-A352-98863932E8C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80B4-6119-4CD5-A724-9BB26E36E07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3E8D59-B9B9-4617-A352-98863932E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80B4-6119-4CD5-A724-9BB26E36E07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3E8D59-B9B9-4617-A352-98863932E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3E8D59-B9B9-4617-A352-98863932E8C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80B4-6119-4CD5-A724-9BB26E36E07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3E8D59-B9B9-4617-A352-98863932E8C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01B80B4-6119-4CD5-A724-9BB26E36E07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01B80B4-6119-4CD5-A724-9BB26E36E07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3E8D59-B9B9-4617-A352-98863932E8C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8062912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2012-2013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686800" cy="25146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 </a:t>
            </a: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Sophomore English     </a:t>
            </a:r>
            <a:b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with Mrs. Greblo!</a:t>
            </a:r>
            <a:endParaRPr lang="en-US" sz="66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002462"/>
              </p:ext>
            </p:extLst>
          </p:nvPr>
        </p:nvGraphicFramePr>
        <p:xfrm>
          <a:off x="304800" y="533400"/>
          <a:ext cx="60960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Welcome back to…</a:t>
                      </a:r>
                      <a:endParaRPr lang="en-US" sz="48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195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Autofit/>
          </a:bodyPr>
          <a:lstStyle/>
          <a:p>
            <a:r>
              <a:rPr lang="en-US" sz="27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Mrs. </a:t>
            </a:r>
            <a:r>
              <a:rPr lang="en-US" sz="2700" b="1" dirty="0" err="1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7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 2B/3B Sophomore English Agenda:   </a:t>
            </a:r>
            <a:r>
              <a:rPr lang="en-US" sz="27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9/18/12</a:t>
            </a:r>
            <a:endParaRPr lang="en-US" sz="27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562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9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Please copy this agenda down into your Learning Log Notebook, you will receive credit for it!</a:t>
            </a: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Attendance</a:t>
            </a:r>
          </a:p>
          <a:p>
            <a:pPr>
              <a:buFont typeface="Courier New" pitchFamily="49" charset="0"/>
              <a:buChar char="o"/>
            </a:pPr>
            <a:r>
              <a:rPr lang="en-US" sz="40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</a:t>
            </a:r>
          </a:p>
          <a:p>
            <a:pPr>
              <a:buFont typeface="Courier New" pitchFamily="49" charset="0"/>
              <a:buChar char="o"/>
            </a:pPr>
            <a:r>
              <a:rPr lang="en-US" sz="4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Announcements: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DUE TODAY: </a:t>
            </a:r>
            <a:r>
              <a:rPr lang="en-US" sz="4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SSR BOOK, Learning Log Notebook, day planner/HW </a:t>
            </a:r>
            <a:r>
              <a:rPr lang="en-US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calendar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Mrs. G will call you up one by one to enter in your scores</a:t>
            </a: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 </a:t>
            </a: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Daily SSR Entry</a:t>
            </a:r>
            <a:endParaRPr lang="en-US" sz="40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TURN IN: </a:t>
            </a:r>
            <a:r>
              <a:rPr lang="en-US" sz="4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Mrs. G’s Classroom Procedures and Expectations </a:t>
            </a:r>
            <a:r>
              <a:rPr lang="en-US" sz="4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Presentation Contract</a:t>
            </a:r>
            <a:endParaRPr lang="en-US" sz="40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Classroom Code Activity</a:t>
            </a: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Pass the clap</a:t>
            </a:r>
            <a:endParaRPr lang="en-US" sz="40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sz="1000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Objective(s): 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Convey ideas and opinions related to the structure of our classroom </a:t>
            </a:r>
          </a:p>
          <a:p>
            <a:pPr lvl="1">
              <a:buNone/>
            </a:pPr>
            <a:r>
              <a:rPr lang="en-US" sz="3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	environment mindfully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Structure ideas and arguments in a sustained and logical fashion</a:t>
            </a:r>
          </a:p>
          <a:p>
            <a:pPr>
              <a:buFont typeface="Courier New" pitchFamily="49" charset="0"/>
              <a:buChar char="o"/>
            </a:pPr>
            <a:endParaRPr lang="en-US" sz="1000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35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 </a:t>
            </a:r>
            <a:r>
              <a:rPr lang="en-US" sz="35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 next class</a:t>
            </a:r>
            <a:r>
              <a:rPr lang="en-US" sz="35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…</a:t>
            </a:r>
          </a:p>
          <a:p>
            <a:pPr>
              <a:buFont typeface="Courier New" pitchFamily="49" charset="0"/>
              <a:buChar char="o"/>
            </a:pPr>
            <a:endParaRPr lang="en-US" sz="3500" i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2986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Daily SSR Entry: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800" b="1" u="sng" dirty="0" smtClean="0"/>
              <a:t>Each entry contains:</a:t>
            </a:r>
          </a:p>
          <a:p>
            <a:pPr marL="0" indent="0">
              <a:buNone/>
            </a:pPr>
            <a:r>
              <a:rPr lang="en-US" sz="1800" dirty="0"/>
              <a:t>-</a:t>
            </a:r>
            <a:r>
              <a:rPr lang="en-US" sz="1800" dirty="0" smtClean="0"/>
              <a:t>Date</a:t>
            </a:r>
          </a:p>
          <a:p>
            <a:pPr marL="0" indent="0">
              <a:buNone/>
            </a:pPr>
            <a:r>
              <a:rPr lang="en-US" sz="1800" dirty="0" smtClean="0"/>
              <a:t>-Book title &amp; author</a:t>
            </a:r>
          </a:p>
          <a:p>
            <a:pPr marL="0" indent="0">
              <a:buNone/>
            </a:pPr>
            <a:r>
              <a:rPr lang="en-US" sz="1800" dirty="0" smtClean="0"/>
              <a:t>-Starting page # (SP)</a:t>
            </a:r>
          </a:p>
          <a:p>
            <a:pPr marL="0" indent="0">
              <a:buNone/>
            </a:pPr>
            <a:r>
              <a:rPr lang="en-US" sz="1800" dirty="0" smtClean="0"/>
              <a:t>-Ending page # (EP)</a:t>
            </a:r>
            <a:br>
              <a:rPr lang="en-US" sz="1800" dirty="0" smtClean="0"/>
            </a:br>
            <a:r>
              <a:rPr lang="en-US" sz="1800" dirty="0" smtClean="0"/>
              <a:t>-Total # of pages read</a:t>
            </a:r>
          </a:p>
          <a:p>
            <a:pPr marL="0" indent="0">
              <a:buNone/>
            </a:pPr>
            <a:r>
              <a:rPr lang="en-US" sz="1800" dirty="0" smtClean="0"/>
              <a:t>-Reader’s Statement (RS):</a:t>
            </a:r>
          </a:p>
          <a:p>
            <a:pPr marL="0" indent="0">
              <a:buNone/>
            </a:pPr>
            <a:r>
              <a:rPr lang="en-US" sz="1800" i="1" dirty="0" smtClean="0"/>
              <a:t>What’s happening in the book? Summarize.</a:t>
            </a:r>
          </a:p>
          <a:p>
            <a:pPr marL="0" indent="0">
              <a:buNone/>
            </a:pPr>
            <a:r>
              <a:rPr lang="en-US" sz="1800" i="1" dirty="0" smtClean="0"/>
              <a:t>What do you predict will happen next?</a:t>
            </a:r>
          </a:p>
          <a:p>
            <a:pPr marL="0" indent="0">
              <a:buNone/>
            </a:pPr>
            <a:r>
              <a:rPr lang="en-US" sz="1800" i="1" dirty="0" smtClean="0"/>
              <a:t>What questions do you have for the author? </a:t>
            </a:r>
          </a:p>
          <a:p>
            <a:pPr marL="0" indent="0">
              <a:buNone/>
            </a:pPr>
            <a:r>
              <a:rPr lang="en-US" sz="1800" i="1" dirty="0" smtClean="0"/>
              <a:t>What character traits do you appreciate? Find frustrating?</a:t>
            </a:r>
          </a:p>
          <a:p>
            <a:pPr marL="0" indent="0">
              <a:buNone/>
            </a:pPr>
            <a:r>
              <a:rPr lang="en-US" sz="1800" i="1" dirty="0" smtClean="0"/>
              <a:t>What is your opinion of the book so far?</a:t>
            </a:r>
          </a:p>
          <a:p>
            <a:pPr marL="0" indent="0">
              <a:buNone/>
            </a:pPr>
            <a:r>
              <a:rPr lang="en-US" sz="1800" i="1" dirty="0" smtClean="0"/>
              <a:t>Other comments?</a:t>
            </a: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Sample Entry: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9/17/12</a:t>
            </a: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The Hunger Games </a:t>
            </a:r>
            <a:r>
              <a:rPr lang="en-US" sz="1800" b="1" dirty="0" smtClean="0">
                <a:latin typeface="Bradley Hand ITC" pitchFamily="66" charset="0"/>
              </a:rPr>
              <a:t>by Suzanne Collins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SP: 1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EP: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Total: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RS: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lives in District 12 of the former U.S., now </a:t>
            </a:r>
            <a:r>
              <a:rPr lang="en-US" sz="1800" b="1" dirty="0" err="1" smtClean="0">
                <a:latin typeface="Bradley Hand ITC" pitchFamily="66" charset="0"/>
              </a:rPr>
              <a:t>Panem</a:t>
            </a:r>
            <a:r>
              <a:rPr lang="en-US" sz="1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with her sister, Prim and her Mom. She is an agile hunter and gatherer and has had to do so since her father’s tragic death in a mine explosion. The reaping is today and the tone of District 12 is very somber as children ages 12-18 could be drawn to defend themselves to their death in the Hunger Games. I predict that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or one of her close friends or family members names will be drawn. This book is really suspenseful, I’m loving it so far!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280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Assemble into groups of 3 or 4 (</a:t>
            </a:r>
            <a:r>
              <a:rPr lang="en-US" sz="4400" i="1" dirty="0" smtClean="0">
                <a:latin typeface="Calibri" pitchFamily="34" charset="0"/>
                <a:cs typeface="Calibri" pitchFamily="34" charset="0"/>
              </a:rPr>
              <a:t>NO more and NO less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).</a:t>
            </a:r>
          </a:p>
          <a:p>
            <a:pPr marL="742950" indent="-742950">
              <a:buAutoNum type="arabicPeriod"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Your group needs one piece of lined paper and one pen/pencil.</a:t>
            </a:r>
          </a:p>
          <a:p>
            <a:pPr marL="742950" indent="-742950">
              <a:buAutoNum type="arabicPeriod"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Elect a “scribe” for your group (</a:t>
            </a:r>
            <a:r>
              <a:rPr lang="en-US" sz="4400" i="1" dirty="0" smtClean="0">
                <a:latin typeface="Calibri" pitchFamily="34" charset="0"/>
                <a:cs typeface="Calibri" pitchFamily="34" charset="0"/>
              </a:rPr>
              <a:t>this person does the writing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).</a:t>
            </a:r>
          </a:p>
          <a:p>
            <a:pPr marL="742950" indent="-742950">
              <a:buAutoNum type="arabicPeriod"/>
            </a:pPr>
            <a:endParaRPr lang="en-US" sz="4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09880"/>
          <a:ext cx="8610600" cy="1899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Classroom Code Activity!               GROUP TIME, SUPPLIES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2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280377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Classroom Code Activity!                        GROUP TASK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9308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1. Your group needs to brainstorm for TEN MINUTES (I’m keeping time) one HUGE list of positive actions/behaviors,  that we want to see in our classroom every time we meet. </a:t>
            </a:r>
          </a:p>
          <a:p>
            <a:pPr>
              <a:buNone/>
            </a:pPr>
            <a:endParaRPr lang="en-US" sz="10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Examples: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“We should all be honest and never cheat,”“Listen to each other,” “respect each other's space,” etc. </a:t>
            </a:r>
          </a:p>
          <a:p>
            <a:pPr>
              <a:buNone/>
            </a:pPr>
            <a:endParaRPr lang="en-US" sz="6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2. Your group needs to fill the whole sheet of paper. </a:t>
            </a:r>
          </a:p>
          <a:p>
            <a:pPr algn="ctr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Everyone has an opinion of how this room should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feel as an open and affirming learning community-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so share it now!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16421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Classroom Code Activity!                        CODE CREATION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34400" cy="4724400"/>
          </a:xfrm>
        </p:spPr>
        <p:txBody>
          <a:bodyPr/>
          <a:lstStyle/>
          <a:p>
            <a:pPr>
              <a:buNone/>
            </a:pP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1. Let’s come together now and share out and make a 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big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list. </a:t>
            </a:r>
          </a:p>
          <a:p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2. Finally let’s narrow it down and create our final draft of our </a:t>
            </a:r>
            <a:r>
              <a:rPr lang="en-US" sz="3200" i="1" dirty="0" smtClean="0">
                <a:latin typeface="Calibri" pitchFamily="34" charset="0"/>
                <a:cs typeface="Calibri" pitchFamily="34" charset="0"/>
              </a:rPr>
              <a:t>Classroom Code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 This is a </a:t>
            </a:r>
            <a:r>
              <a:rPr lang="en-US" sz="3200" u="sng" dirty="0" smtClean="0">
                <a:latin typeface="Calibri" pitchFamily="34" charset="0"/>
                <a:cs typeface="Calibri" pitchFamily="34" charset="0"/>
              </a:rPr>
              <a:t>big deal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, I will hold you to this code for the rest of the year. 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685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Code </a:t>
            </a:r>
            <a:r>
              <a:rPr lang="en-US" dirty="0" smtClean="0"/>
              <a:t>2B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295400"/>
          <a:ext cx="79248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4800"/>
              </a:tblGrid>
              <a:tr h="4876800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0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Code </a:t>
            </a:r>
            <a:r>
              <a:rPr lang="en-US" dirty="0"/>
              <a:t>3</a:t>
            </a:r>
            <a:r>
              <a:rPr lang="en-US" dirty="0" smtClean="0"/>
              <a:t>B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295400"/>
          <a:ext cx="79248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4800"/>
              </a:tblGrid>
              <a:tr h="4876800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56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Classroom Procedures and Expectations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b="1" dirty="0" smtClean="0"/>
          </a:p>
          <a:p>
            <a:pPr algn="ctr">
              <a:buNone/>
            </a:pPr>
            <a:r>
              <a:rPr lang="en-US" sz="5400" b="1" dirty="0" smtClean="0"/>
              <a:t>We are going to have a </a:t>
            </a:r>
            <a:r>
              <a:rPr lang="en-US" sz="5400" b="1" dirty="0" err="1" smtClean="0"/>
              <a:t>RADtastic</a:t>
            </a:r>
            <a:r>
              <a:rPr lang="en-US" sz="5400" b="1" dirty="0" smtClean="0"/>
              <a:t> year!</a:t>
            </a:r>
            <a:endParaRPr lang="en-US" sz="5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77</TotalTime>
  <Words>357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   Sophomore English      with Mrs. Greblo!</vt:lpstr>
      <vt:lpstr>Mrs. Greblo’s  2B/3B Sophomore English Agenda:   9/18/12</vt:lpstr>
      <vt:lpstr>Daily SSR Entry:</vt:lpstr>
      <vt:lpstr>PowerPoint Presentation</vt:lpstr>
      <vt:lpstr>Classroom Code Activity!                        GROUP TASK</vt:lpstr>
      <vt:lpstr>  Classroom Code Activity!                        CODE CREATION</vt:lpstr>
      <vt:lpstr>Class Code 2B</vt:lpstr>
      <vt:lpstr>Class Code 3B</vt:lpstr>
      <vt:lpstr>Mrs. Greblo’s Classroom Procedures and Expectations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Sophomore English      with Mrs. Greblo!</dc:title>
  <dc:creator>Kelly L.T. Greblo</dc:creator>
  <cp:lastModifiedBy>Kelly L.T. Greblo</cp:lastModifiedBy>
  <cp:revision>5</cp:revision>
  <dcterms:created xsi:type="dcterms:W3CDTF">2012-09-18T16:44:36Z</dcterms:created>
  <dcterms:modified xsi:type="dcterms:W3CDTF">2012-09-18T18:01:41Z</dcterms:modified>
</cp:coreProperties>
</file>