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04458F-108D-4600-B913-4A6B517E9D19}" type="datetimeFigureOut">
              <a:rPr lang="en-US" smtClean="0"/>
              <a:t>5/13/2013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CF16DF-3FF7-4C22-B88D-3D17C721FF57}" type="slidenum">
              <a:rPr lang="en-US" smtClean="0"/>
              <a:t>‹#›</a:t>
            </a:fld>
            <a:endParaRPr lang="en-US"/>
          </a:p>
        </p:txBody>
      </p:sp>
    </p:spTree>
    <p:extLst>
      <p:ext uri="{BB962C8B-B14F-4D97-AF65-F5344CB8AC3E}">
        <p14:creationId xmlns:p14="http://schemas.microsoft.com/office/powerpoint/2010/main" val="1263374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80600BE-7C71-4055-9982-A62C59C4F28E}" type="datetimeFigureOut">
              <a:rPr lang="en-US" smtClean="0"/>
              <a:t>5/13/2013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45C49E-4010-4BBF-BC6F-EF0BE160E4B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0600BE-7C71-4055-9982-A62C59C4F28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5C49E-4010-4BBF-BC6F-EF0BE160E4B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145C49E-4010-4BBF-BC6F-EF0BE160E4B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0600BE-7C71-4055-9982-A62C59C4F28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80600BE-7C71-4055-9982-A62C59C4F28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145C49E-4010-4BBF-BC6F-EF0BE160E4B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80600BE-7C71-4055-9982-A62C59C4F28E}" type="datetimeFigureOut">
              <a:rPr lang="en-US" smtClean="0"/>
              <a:t>5/13/2013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45C49E-4010-4BBF-BC6F-EF0BE160E4B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80600BE-7C71-4055-9982-A62C59C4F28E}"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5C49E-4010-4BBF-BC6F-EF0BE160E4B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80600BE-7C71-4055-9982-A62C59C4F28E}" type="datetimeFigureOut">
              <a:rPr lang="en-US" smtClean="0"/>
              <a:t>5/13/2013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145C49E-4010-4BBF-BC6F-EF0BE160E4B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0600BE-7C71-4055-9982-A62C59C4F28E}" type="datetimeFigureOut">
              <a:rPr lang="en-US" smtClean="0"/>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145C49E-4010-4BBF-BC6F-EF0BE160E4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80600BE-7C71-4055-9982-A62C59C4F28E}" type="datetimeFigureOut">
              <a:rPr lang="en-US" smtClean="0"/>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145C49E-4010-4BBF-BC6F-EF0BE160E4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45C49E-4010-4BBF-BC6F-EF0BE160E4B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80600BE-7C71-4055-9982-A62C59C4F28E}" type="datetimeFigureOut">
              <a:rPr lang="en-US" smtClean="0"/>
              <a:t>5/13/2013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145C49E-4010-4BBF-BC6F-EF0BE160E4B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80600BE-7C71-4055-9982-A62C59C4F28E}" type="datetimeFigureOut">
              <a:rPr lang="en-US" smtClean="0"/>
              <a:t>5/13/2013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80600BE-7C71-4055-9982-A62C59C4F28E}" type="datetimeFigureOut">
              <a:rPr lang="en-US" smtClean="0"/>
              <a:t>5/13/2013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45C49E-4010-4BBF-BC6F-EF0BE160E4B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46621916"/>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9552663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107222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5/13/13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smtClean="0">
                <a:solidFill>
                  <a:srgbClr val="7030A0"/>
                </a:solidFill>
                <a:latin typeface="Calibri" pitchFamily="34" charset="0"/>
                <a:cs typeface="Calibri" pitchFamily="34" charset="0"/>
              </a:rPr>
              <a:t>Attendance / SSR / </a:t>
            </a:r>
            <a:r>
              <a:rPr lang="en-US" sz="72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7200" b="1" dirty="0" smtClean="0">
                <a:solidFill>
                  <a:srgbClr val="7030A0"/>
                </a:solidFill>
                <a:latin typeface="Calibri" pitchFamily="34" charset="0"/>
                <a:cs typeface="Calibri" pitchFamily="34" charset="0"/>
              </a:rPr>
              <a:t>Daily SSR Entry </a:t>
            </a:r>
            <a:r>
              <a:rPr lang="en-US" sz="7200" b="1" dirty="0" smtClean="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22</a:t>
            </a:r>
            <a:endParaRPr lang="en-US" sz="7200" b="1" dirty="0" smtClean="0">
              <a:solidFill>
                <a:srgbClr val="FF000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a:t>
            </a:r>
            <a:r>
              <a:rPr lang="en-US" sz="7200" b="1" dirty="0">
                <a:solidFill>
                  <a:srgbClr val="7030A0"/>
                </a:solidFill>
                <a:latin typeface="Calibri" pitchFamily="34" charset="0"/>
                <a:cs typeface="Calibri" pitchFamily="34" charset="0"/>
              </a:rPr>
              <a:t>: (2B) </a:t>
            </a:r>
            <a:r>
              <a:rPr lang="en-US" sz="7200" b="1" dirty="0" smtClean="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22 </a:t>
            </a:r>
            <a:r>
              <a:rPr lang="en-US" sz="7200" b="1" dirty="0" smtClean="0">
                <a:solidFill>
                  <a:srgbClr val="7030A0"/>
                </a:solidFill>
                <a:latin typeface="Calibri" pitchFamily="34" charset="0"/>
                <a:cs typeface="Calibri" pitchFamily="34" charset="0"/>
              </a:rPr>
              <a:t>/ </a:t>
            </a:r>
            <a:r>
              <a:rPr lang="en-US" sz="7200" b="1" dirty="0">
                <a:solidFill>
                  <a:srgbClr val="7030A0"/>
                </a:solidFill>
                <a:latin typeface="Calibri" pitchFamily="34" charset="0"/>
                <a:cs typeface="Calibri" pitchFamily="34" charset="0"/>
              </a:rPr>
              <a:t>(3B) </a:t>
            </a:r>
            <a:r>
              <a:rPr lang="en-US" sz="7200" b="1" dirty="0" smtClean="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23</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7200" b="1" u="sng" smtClean="0">
                <a:solidFill>
                  <a:srgbClr val="7030A0"/>
                </a:solidFill>
                <a:latin typeface="Calibri" pitchFamily="34" charset="0"/>
                <a:cs typeface="Calibri" pitchFamily="34" charset="0"/>
              </a:rPr>
              <a:t>Animal </a:t>
            </a:r>
            <a:r>
              <a:rPr lang="en-US" sz="7200" b="1" u="sng" dirty="0">
                <a:solidFill>
                  <a:srgbClr val="7030A0"/>
                </a:solidFill>
                <a:latin typeface="Calibri" pitchFamily="34" charset="0"/>
                <a:cs typeface="Calibri" pitchFamily="34" charset="0"/>
              </a:rPr>
              <a:t>Farm </a:t>
            </a:r>
            <a:r>
              <a:rPr lang="en-US" sz="7200" b="1" dirty="0">
                <a:solidFill>
                  <a:srgbClr val="7030A0"/>
                </a:solidFill>
                <a:latin typeface="Calibri" pitchFamily="34" charset="0"/>
                <a:cs typeface="Calibri" pitchFamily="34" charset="0"/>
              </a:rPr>
              <a:t>by George Orwell</a:t>
            </a:r>
          </a:p>
          <a:p>
            <a:pPr lvl="1">
              <a:buFont typeface="Courier New" pitchFamily="49" charset="0"/>
              <a:buChar char="o"/>
            </a:pPr>
            <a:r>
              <a:rPr lang="en-US" sz="7200" b="1" dirty="0">
                <a:solidFill>
                  <a:srgbClr val="7030A0"/>
                </a:solidFill>
                <a:latin typeface="Calibri" pitchFamily="34" charset="0"/>
                <a:cs typeface="Calibri" pitchFamily="34" charset="0"/>
              </a:rPr>
              <a:t>Small group activity: sharing and responding to Ch. 1 questions and quotations</a:t>
            </a:r>
          </a:p>
          <a:p>
            <a:pPr lvl="1">
              <a:buFont typeface="Courier New" pitchFamily="49" charset="0"/>
              <a:buChar char="o"/>
            </a:pPr>
            <a:r>
              <a:rPr lang="en-US" sz="7200" b="1" dirty="0">
                <a:solidFill>
                  <a:srgbClr val="7030A0"/>
                </a:solidFill>
                <a:latin typeface="Calibri" pitchFamily="34" charset="0"/>
                <a:cs typeface="Calibri" pitchFamily="34" charset="0"/>
              </a:rPr>
              <a:t>Ch. 2 Vocabulary</a:t>
            </a:r>
          </a:p>
          <a:p>
            <a:pPr lvl="1">
              <a:buFont typeface="Courier New" pitchFamily="49" charset="0"/>
              <a:buChar char="o"/>
            </a:pPr>
            <a:r>
              <a:rPr lang="en-US" sz="7200" b="1" dirty="0">
                <a:solidFill>
                  <a:srgbClr val="7030A0"/>
                </a:solidFill>
                <a:latin typeface="Calibri" pitchFamily="34" charset="0"/>
                <a:cs typeface="Calibri" pitchFamily="34" charset="0"/>
              </a:rPr>
              <a:t>Read Ch. 2</a:t>
            </a:r>
          </a:p>
          <a:p>
            <a:pPr lvl="1">
              <a:buFont typeface="Courier New" pitchFamily="49" charset="0"/>
              <a:buChar char="o"/>
            </a:pPr>
            <a:r>
              <a:rPr lang="en-US" sz="7200" b="1" dirty="0">
                <a:solidFill>
                  <a:srgbClr val="7030A0"/>
                </a:solidFill>
                <a:latin typeface="Calibri" pitchFamily="34" charset="0"/>
                <a:cs typeface="Calibri" pitchFamily="34" charset="0"/>
              </a:rPr>
              <a:t>Work time</a:t>
            </a:r>
          </a:p>
          <a:p>
            <a:pPr>
              <a:buFont typeface="Courier New" pitchFamily="49" charset="0"/>
              <a:buChar char="o"/>
            </a:pPr>
            <a:r>
              <a:rPr lang="en-US" sz="7200" b="1" i="1" dirty="0" smtClean="0">
                <a:solidFill>
                  <a:srgbClr val="7030A0"/>
                </a:solidFill>
                <a:latin typeface="Calibri" pitchFamily="34" charset="0"/>
                <a:cs typeface="Calibri" pitchFamily="34" charset="0"/>
              </a:rPr>
              <a:t>Put </a:t>
            </a:r>
            <a:r>
              <a:rPr lang="en-US" sz="7200" b="1" i="1" dirty="0">
                <a:solidFill>
                  <a:srgbClr val="7030A0"/>
                </a:solidFill>
                <a:latin typeface="Calibri" pitchFamily="34" charset="0"/>
                <a:cs typeface="Calibri" pitchFamily="34" charset="0"/>
              </a:rPr>
              <a:t>away your LLN and/or writing folders in </a:t>
            </a:r>
            <a:r>
              <a:rPr lang="en-US" sz="7200" b="1" i="1" dirty="0" smtClean="0">
                <a:solidFill>
                  <a:srgbClr val="7030A0"/>
                </a:solidFill>
                <a:latin typeface="Calibri" pitchFamily="34" charset="0"/>
                <a:cs typeface="Calibri" pitchFamily="34" charset="0"/>
              </a:rPr>
              <a:t>the </a:t>
            </a:r>
            <a:r>
              <a:rPr lang="en-US" sz="7200" b="1" i="1" dirty="0">
                <a:solidFill>
                  <a:srgbClr val="7030A0"/>
                </a:solidFill>
                <a:latin typeface="Calibri" pitchFamily="34" charset="0"/>
                <a:cs typeface="Calibri" pitchFamily="34" charset="0"/>
              </a:rPr>
              <a:t>LLN Storage File Cabinet </a:t>
            </a:r>
            <a:r>
              <a:rPr lang="en-US" sz="7200" b="1" i="1" u="sng" dirty="0">
                <a:solidFill>
                  <a:srgbClr val="7030A0"/>
                </a:solidFill>
                <a:latin typeface="Calibri" pitchFamily="34" charset="0"/>
                <a:cs typeface="Calibri" pitchFamily="34" charset="0"/>
              </a:rPr>
              <a:t>NEATLY</a:t>
            </a:r>
            <a:r>
              <a:rPr lang="en-US" sz="7200" b="1" i="1" dirty="0">
                <a:solidFill>
                  <a:srgbClr val="7030A0"/>
                </a:solidFill>
                <a:latin typeface="Calibri" pitchFamily="34" charset="0"/>
                <a:cs typeface="Calibri" pitchFamily="34" charset="0"/>
              </a:rPr>
              <a:t>, please!</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0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000" b="1" u="sng" dirty="0">
                <a:solidFill>
                  <a:srgbClr val="00B050"/>
                </a:solidFill>
                <a:latin typeface="Calibri" pitchFamily="34" charset="0"/>
                <a:cs typeface="Calibri" pitchFamily="34" charset="0"/>
              </a:rPr>
              <a:t>Read to determine and analyze: </a:t>
            </a:r>
            <a:r>
              <a:rPr lang="en-US" sz="60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000" b="1" u="sng" dirty="0">
                <a:solidFill>
                  <a:srgbClr val="00B050"/>
                </a:solidFill>
                <a:latin typeface="Calibri" pitchFamily="34" charset="0"/>
                <a:cs typeface="Calibri" pitchFamily="34" charset="0"/>
              </a:rPr>
              <a:t>Write routinely over extended time frames for a range of tasks, purposes and </a:t>
            </a:r>
            <a:r>
              <a:rPr lang="en-US" sz="6000" b="1" u="sng" dirty="0" smtClean="0">
                <a:solidFill>
                  <a:srgbClr val="00B050"/>
                </a:solidFill>
                <a:latin typeface="Calibri" pitchFamily="34" charset="0"/>
                <a:cs typeface="Calibri" pitchFamily="34" charset="0"/>
              </a:rPr>
              <a:t>audiences</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a:solidFill>
                  <a:srgbClr val="7030A0"/>
                </a:solidFill>
                <a:latin typeface="Calibri" pitchFamily="34" charset="0"/>
                <a:cs typeface="Calibri" pitchFamily="34" charset="0"/>
              </a:rPr>
              <a:t>Get ALL LATE work in ASAP!!</a:t>
            </a:r>
            <a:endParaRPr lang="en-US" sz="6400" b="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15449079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447800"/>
          </a:xfrm>
        </p:spPr>
        <p:txBody>
          <a:bodyPr>
            <a:normAutofit fontScale="90000"/>
          </a:bodyPr>
          <a:lstStyle/>
          <a:p>
            <a:pPr lvl="1" algn="ctr" rtl="0">
              <a:spcBef>
                <a:spcPct val="0"/>
              </a:spcBef>
            </a:pPr>
            <a:r>
              <a:rPr lang="en-US" sz="3600" dirty="0" smtClean="0">
                <a:solidFill>
                  <a:schemeClr val="accent3"/>
                </a:solidFill>
                <a:latin typeface="Calibri" pitchFamily="34" charset="0"/>
                <a:cs typeface="Calibri" pitchFamily="34" charset="0"/>
              </a:rPr>
              <a:t>Small group activity: </a:t>
            </a:r>
            <a:r>
              <a:rPr lang="en-US" sz="3600" b="1" i="1" dirty="0" smtClean="0">
                <a:solidFill>
                  <a:schemeClr val="accent3"/>
                </a:solidFill>
                <a:latin typeface="Calibri" pitchFamily="34" charset="0"/>
                <a:cs typeface="Calibri" pitchFamily="34" charset="0"/>
              </a:rPr>
              <a:t>sharing and responding to </a:t>
            </a:r>
            <a:r>
              <a:rPr lang="en-US" sz="3600" b="1" i="1" u="sng" dirty="0" smtClean="0">
                <a:solidFill>
                  <a:schemeClr val="accent3"/>
                </a:solidFill>
                <a:latin typeface="Calibri" pitchFamily="34" charset="0"/>
                <a:cs typeface="Calibri" pitchFamily="34" charset="0"/>
              </a:rPr>
              <a:t>Ch. 1 </a:t>
            </a:r>
            <a:r>
              <a:rPr lang="en-US" sz="3600" b="1" i="1" dirty="0" smtClean="0">
                <a:solidFill>
                  <a:schemeClr val="accent3"/>
                </a:solidFill>
                <a:latin typeface="Calibri" pitchFamily="34" charset="0"/>
                <a:cs typeface="Calibri" pitchFamily="34" charset="0"/>
              </a:rPr>
              <a:t>questions and quotations</a:t>
            </a:r>
            <a:r>
              <a:rPr lang="en-US" sz="6400" b="1" dirty="0" smtClean="0">
                <a:solidFill>
                  <a:srgbClr val="7030A0"/>
                </a:solidFill>
                <a:latin typeface="Calibri" pitchFamily="34" charset="0"/>
                <a:cs typeface="Calibri" pitchFamily="34" charset="0"/>
              </a:rPr>
              <a:t/>
            </a:r>
            <a:br>
              <a:rPr lang="en-US" sz="6400" b="1" dirty="0" smtClean="0">
                <a:solidFill>
                  <a:srgbClr val="7030A0"/>
                </a:solidFill>
                <a:latin typeface="Calibri" pitchFamily="34" charset="0"/>
                <a:cs typeface="Calibri" pitchFamily="34" charset="0"/>
              </a:rPr>
            </a:b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r>
              <a:rPr lang="en-US" b="1" dirty="0" smtClean="0">
                <a:solidFill>
                  <a:srgbClr val="7030A0"/>
                </a:solidFill>
              </a:rPr>
              <a:t>In your group of THREE you are tasked with:</a:t>
            </a:r>
          </a:p>
          <a:p>
            <a:pPr lvl="1"/>
            <a:r>
              <a:rPr lang="en-US" sz="2400" b="1" dirty="0" smtClean="0">
                <a:solidFill>
                  <a:schemeClr val="tx1"/>
                </a:solidFill>
              </a:rPr>
              <a:t>Going over all SIX chapter 1 questions TOGETHER, sharing out your answers. You want to make sure that everyone shares a common understanding of the questions and therefore the plot and events of chapter 1 of the novel.</a:t>
            </a:r>
          </a:p>
          <a:p>
            <a:pPr lvl="1"/>
            <a:r>
              <a:rPr lang="en-US" sz="2400" b="1" dirty="0" smtClean="0">
                <a:solidFill>
                  <a:schemeClr val="tx1"/>
                </a:solidFill>
              </a:rPr>
              <a:t>NO WRITING OR CHANGING OF RESPONSES/ADDING OF QUOTES IS ALLOWED IN THIS ACTIVITY, YOU MUST ALWAYS COME PREPARED, WITH YOUR WORK DONE. </a:t>
            </a:r>
          </a:p>
          <a:p>
            <a:pPr lvl="1"/>
            <a:r>
              <a:rPr lang="en-US" sz="2400" b="1" dirty="0" smtClean="0">
                <a:solidFill>
                  <a:schemeClr val="tx1"/>
                </a:solidFill>
              </a:rPr>
              <a:t>Next, each group member needs to share ONE of their quotes and their coordinating response with the group. See what conversations arise from this activity. Be open and DO NOT RUSH.</a:t>
            </a:r>
          </a:p>
          <a:p>
            <a:pPr lvl="1"/>
            <a:r>
              <a:rPr lang="en-US" sz="2400" b="1" dirty="0" smtClean="0">
                <a:solidFill>
                  <a:schemeClr val="tx1"/>
                </a:solidFill>
              </a:rPr>
              <a:t>You have ten minutes for this activity, stay focused. </a:t>
            </a:r>
            <a:endParaRPr lang="en-US" sz="2400" b="1" dirty="0">
              <a:solidFill>
                <a:schemeClr val="tx1"/>
              </a:solidFill>
            </a:endParaRPr>
          </a:p>
        </p:txBody>
      </p:sp>
    </p:spTree>
    <p:extLst>
      <p:ext uri="{BB962C8B-B14F-4D97-AF65-F5344CB8AC3E}">
        <p14:creationId xmlns:p14="http://schemas.microsoft.com/office/powerpoint/2010/main" val="3714244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a:bodyPr>
          <a:lstStyle/>
          <a:p>
            <a:r>
              <a:rPr lang="en-US" b="1" i="1" dirty="0" smtClean="0"/>
              <a:t>Animal Farm </a:t>
            </a:r>
            <a:r>
              <a:rPr lang="en-US" b="1" dirty="0" smtClean="0"/>
              <a:t>Chapter 2: Vocabulary</a:t>
            </a:r>
            <a:br>
              <a:rPr lang="en-US" b="1" dirty="0" smtClean="0"/>
            </a:br>
            <a:r>
              <a:rPr lang="en-US" sz="2200" b="1" i="1" dirty="0" smtClean="0">
                <a:solidFill>
                  <a:srgbClr val="FF0000"/>
                </a:solidFill>
              </a:rPr>
              <a:t>Copy this vocab. into your dialectical journals!</a:t>
            </a:r>
            <a:endParaRPr lang="en-US" sz="2200" b="1" i="1" dirty="0">
              <a:solidFill>
                <a:srgbClr val="FF0000"/>
              </a:solidFill>
            </a:endParaRPr>
          </a:p>
        </p:txBody>
      </p:sp>
      <p:sp>
        <p:nvSpPr>
          <p:cNvPr id="3" name="Content Placeholder 2"/>
          <p:cNvSpPr>
            <a:spLocks noGrp="1"/>
          </p:cNvSpPr>
          <p:nvPr>
            <p:ph sz="quarter" idx="1"/>
          </p:nvPr>
        </p:nvSpPr>
        <p:spPr>
          <a:xfrm>
            <a:off x="76200" y="1371600"/>
            <a:ext cx="8915400" cy="5486400"/>
          </a:xfrm>
        </p:spPr>
        <p:txBody>
          <a:bodyPr>
            <a:noAutofit/>
          </a:bodyPr>
          <a:lstStyle/>
          <a:p>
            <a:pPr marL="514350" indent="-514350">
              <a:buAutoNum type="arabicPeriod"/>
            </a:pPr>
            <a:r>
              <a:rPr lang="en-US" sz="3600" b="1" dirty="0"/>
              <a:t>p</a:t>
            </a:r>
            <a:r>
              <a:rPr lang="en-US" sz="3600" b="1" dirty="0" smtClean="0"/>
              <a:t>reeminent </a:t>
            </a:r>
            <a:r>
              <a:rPr lang="en-US" sz="3600" i="1" dirty="0" smtClean="0"/>
              <a:t>adj.</a:t>
            </a:r>
            <a:r>
              <a:rPr lang="en-US" sz="3600" dirty="0" smtClean="0"/>
              <a:t>: superior to others, esp. in a particular quality</a:t>
            </a:r>
          </a:p>
          <a:p>
            <a:pPr marL="514350" indent="-514350">
              <a:buAutoNum type="arabicPeriod"/>
            </a:pPr>
            <a:r>
              <a:rPr lang="en-US" sz="3600" b="1" dirty="0"/>
              <a:t>v</a:t>
            </a:r>
            <a:r>
              <a:rPr lang="en-US" sz="3600" b="1" dirty="0" smtClean="0"/>
              <a:t>ivacious</a:t>
            </a:r>
            <a:r>
              <a:rPr lang="en-US" sz="3600" dirty="0" smtClean="0"/>
              <a:t> </a:t>
            </a:r>
            <a:r>
              <a:rPr lang="en-US" sz="3600" i="1" dirty="0" smtClean="0"/>
              <a:t>adj.</a:t>
            </a:r>
            <a:r>
              <a:rPr lang="en-US" sz="3600" dirty="0" smtClean="0"/>
              <a:t>: lively</a:t>
            </a:r>
          </a:p>
          <a:p>
            <a:pPr marL="514350" indent="-514350">
              <a:buAutoNum type="arabicPeriod"/>
            </a:pPr>
            <a:r>
              <a:rPr lang="en-US" sz="3600" b="1" dirty="0" err="1"/>
              <a:t>g</a:t>
            </a:r>
            <a:r>
              <a:rPr lang="en-US" sz="3600" b="1" dirty="0" err="1" smtClean="0"/>
              <a:t>ambolled</a:t>
            </a:r>
            <a:r>
              <a:rPr lang="en-US" sz="3600" b="1" dirty="0" smtClean="0"/>
              <a:t> </a:t>
            </a:r>
            <a:r>
              <a:rPr lang="en-US" sz="3600" i="1" dirty="0" smtClean="0"/>
              <a:t>v.</a:t>
            </a:r>
            <a:r>
              <a:rPr lang="en-US" sz="3600" dirty="0" smtClean="0"/>
              <a:t>: jumped and skipped about in play; frolicked</a:t>
            </a:r>
          </a:p>
          <a:p>
            <a:pPr marL="514350" indent="-514350">
              <a:buAutoNum type="arabicPeriod"/>
            </a:pPr>
            <a:r>
              <a:rPr lang="en-US" sz="3600" b="1" dirty="0" smtClean="0"/>
              <a:t>unalterable</a:t>
            </a:r>
            <a:r>
              <a:rPr lang="en-US" sz="3600" dirty="0" smtClean="0"/>
              <a:t> </a:t>
            </a:r>
            <a:r>
              <a:rPr lang="en-US" sz="3600" i="1" dirty="0" smtClean="0"/>
              <a:t>adj.: </a:t>
            </a:r>
            <a:r>
              <a:rPr lang="en-US" sz="3600" dirty="0" smtClean="0"/>
              <a:t>unchangeable</a:t>
            </a:r>
          </a:p>
          <a:p>
            <a:pPr marL="0" indent="0">
              <a:buNone/>
            </a:pPr>
            <a:endParaRPr lang="en-US" sz="1400" b="1" u="sng" dirty="0" smtClean="0"/>
          </a:p>
          <a:p>
            <a:pPr marL="0" indent="0">
              <a:buNone/>
            </a:pPr>
            <a:r>
              <a:rPr lang="en-US" sz="3600" b="1" u="sng" dirty="0" smtClean="0"/>
              <a:t>ALSO: </a:t>
            </a:r>
          </a:p>
          <a:p>
            <a:pPr marL="0" indent="0">
              <a:buNone/>
            </a:pPr>
            <a:r>
              <a:rPr lang="en-US" sz="3600" dirty="0" smtClean="0"/>
              <a:t>“</a:t>
            </a:r>
            <a:r>
              <a:rPr lang="en-US" sz="3600" b="1" dirty="0" smtClean="0"/>
              <a:t>scullery</a:t>
            </a:r>
            <a:r>
              <a:rPr lang="en-US" sz="3600" dirty="0" smtClean="0"/>
              <a:t>” – kitchen, “</a:t>
            </a:r>
            <a:r>
              <a:rPr lang="en-US" sz="3600" b="1" dirty="0" smtClean="0"/>
              <a:t>stove</a:t>
            </a:r>
            <a:r>
              <a:rPr lang="en-US" sz="3600" dirty="0" smtClean="0"/>
              <a:t>” – kicked</a:t>
            </a:r>
            <a:endParaRPr lang="en-US" sz="3600" dirty="0"/>
          </a:p>
        </p:txBody>
      </p:sp>
    </p:spTree>
    <p:extLst>
      <p:ext uri="{BB962C8B-B14F-4D97-AF65-F5344CB8AC3E}">
        <p14:creationId xmlns:p14="http://schemas.microsoft.com/office/powerpoint/2010/main" val="3968637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Animal Farm </a:t>
            </a:r>
            <a:r>
              <a:rPr lang="en-US" b="1" dirty="0"/>
              <a:t>Chapter 2</a:t>
            </a:r>
            <a:r>
              <a:rPr lang="en-US" b="1" dirty="0" smtClean="0"/>
              <a:t>: </a:t>
            </a:r>
            <a:r>
              <a:rPr lang="en-US" b="1" u="sng" dirty="0" smtClean="0"/>
              <a:t>Dialectical Journal </a:t>
            </a:r>
            <a:endParaRPr lang="en-US" u="sng" dirty="0"/>
          </a:p>
        </p:txBody>
      </p:sp>
      <p:sp>
        <p:nvSpPr>
          <p:cNvPr id="3" name="Content Placeholder 2"/>
          <p:cNvSpPr>
            <a:spLocks noGrp="1"/>
          </p:cNvSpPr>
          <p:nvPr>
            <p:ph sz="quarter" idx="1"/>
          </p:nvPr>
        </p:nvSpPr>
        <p:spPr>
          <a:xfrm>
            <a:off x="152400" y="1600200"/>
            <a:ext cx="8839200" cy="5105400"/>
          </a:xfrm>
        </p:spPr>
        <p:txBody>
          <a:bodyPr/>
          <a:lstStyle/>
          <a:p>
            <a:r>
              <a:rPr lang="en-US" sz="2800" b="1" dirty="0" smtClean="0"/>
              <a:t>Complete the following for chapter two by NEXT CLASS:</a:t>
            </a:r>
          </a:p>
          <a:p>
            <a:pPr lvl="1"/>
            <a:r>
              <a:rPr lang="en-US" sz="3600" b="1" dirty="0" smtClean="0">
                <a:solidFill>
                  <a:srgbClr val="0070C0"/>
                </a:solidFill>
              </a:rPr>
              <a:t>Pg. 10 – Respond to the SIX questions with complete journal-like responses. </a:t>
            </a:r>
          </a:p>
          <a:p>
            <a:pPr lvl="1"/>
            <a:r>
              <a:rPr lang="en-US" sz="3600" b="1" dirty="0" smtClean="0">
                <a:solidFill>
                  <a:srgbClr val="0070C0"/>
                </a:solidFill>
              </a:rPr>
              <a:t>Pg. 11 – Self-select (at least FOUR) quotes from chapter two and write them down with page number(s). Pick quotes that you like, that confuse you, that inspire you, make you angry, etc. </a:t>
            </a:r>
            <a:r>
              <a:rPr lang="en-US" sz="3600" b="1" smtClean="0">
                <a:solidFill>
                  <a:srgbClr val="0070C0"/>
                </a:solidFill>
              </a:rPr>
              <a:t>Respond openly!</a:t>
            </a:r>
            <a:endParaRPr lang="en-US" sz="3600" b="1" dirty="0">
              <a:solidFill>
                <a:srgbClr val="0070C0"/>
              </a:solidFill>
            </a:endParaRPr>
          </a:p>
        </p:txBody>
      </p:sp>
    </p:spTree>
    <p:extLst>
      <p:ext uri="{BB962C8B-B14F-4D97-AF65-F5344CB8AC3E}">
        <p14:creationId xmlns:p14="http://schemas.microsoft.com/office/powerpoint/2010/main" val="29883045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TotalTime>
  <Words>505</Words>
  <Application>Microsoft Office PowerPoint</Application>
  <PresentationFormat>On-screen Show (4:3)</PresentationFormat>
  <Paragraphs>67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   Sophomore English      with Mrs. Greblo!</vt:lpstr>
      <vt:lpstr>Daily SSR Entry:</vt:lpstr>
      <vt:lpstr>Mrs. Greblo’s  2B &amp; 3B Sophomore English Agenda: 5/13/13</vt:lpstr>
      <vt:lpstr>Small group activity: sharing and responding to Ch. 1 questions and quotations </vt:lpstr>
      <vt:lpstr>Animal Farm Chapter 2: Vocabulary Copy this vocab. into your dialectical journals!</vt:lpstr>
      <vt:lpstr>Animal Farm Chapter 2: Dialectical Journal </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4</cp:revision>
  <dcterms:created xsi:type="dcterms:W3CDTF">2013-05-13T17:29:38Z</dcterms:created>
  <dcterms:modified xsi:type="dcterms:W3CDTF">2013-05-13T17:38:58Z</dcterms:modified>
</cp:coreProperties>
</file>