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D8B65F-7242-4AE2-B013-904B1DA4EFA2}" type="datetimeFigureOut">
              <a:rPr lang="en-US" smtClean="0"/>
              <a:t>5/3/2013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74501-05BD-4D70-966E-E660C5836A86}" type="slidenum">
              <a:rPr lang="en-US" smtClean="0"/>
              <a:t>‹#›</a:t>
            </a:fld>
            <a:endParaRPr lang="en-US"/>
          </a:p>
        </p:txBody>
      </p:sp>
    </p:spTree>
    <p:extLst>
      <p:ext uri="{BB962C8B-B14F-4D97-AF65-F5344CB8AC3E}">
        <p14:creationId xmlns:p14="http://schemas.microsoft.com/office/powerpoint/2010/main" val="183627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25C26B-E0A1-434B-A863-659DDFC77534}" type="datetimeFigureOut">
              <a:rPr lang="en-US" smtClean="0"/>
              <a:t>5/3/2013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E238B8-A144-48F8-846D-E8B5FB04DAA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5C26B-E0A1-434B-A863-659DDFC77534}"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38B8-A144-48F8-846D-E8B5FB04DA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5E238B8-A144-48F8-846D-E8B5FB04DAA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5C26B-E0A1-434B-A863-659DDFC77534}"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25C26B-E0A1-434B-A863-659DDFC77534}"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5E238B8-A144-48F8-846D-E8B5FB04DAA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25C26B-E0A1-434B-A863-659DDFC77534}" type="datetimeFigureOut">
              <a:rPr lang="en-US" smtClean="0"/>
              <a:t>5/3/2013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E238B8-A144-48F8-846D-E8B5FB04DAA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25C26B-E0A1-434B-A863-659DDFC77534}"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238B8-A144-48F8-846D-E8B5FB04DAA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25C26B-E0A1-434B-A863-659DDFC77534}" type="datetimeFigureOut">
              <a:rPr lang="en-US" smtClean="0"/>
              <a:t>5/3/2013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5E238B8-A144-48F8-846D-E8B5FB04DAA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25C26B-E0A1-434B-A863-659DDFC77534}" type="datetimeFigureOut">
              <a:rPr lang="en-US" smtClean="0"/>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5E238B8-A144-48F8-846D-E8B5FB04DA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025C26B-E0A1-434B-A863-659DDFC77534}" type="datetimeFigureOut">
              <a:rPr lang="en-US" smtClean="0"/>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5E238B8-A144-48F8-846D-E8B5FB04DA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5E238B8-A144-48F8-846D-E8B5FB04DAA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025C26B-E0A1-434B-A863-659DDFC77534}" type="datetimeFigureOut">
              <a:rPr lang="en-US" smtClean="0"/>
              <a:t>5/3/2013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5E238B8-A144-48F8-846D-E8B5FB04DAA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25C26B-E0A1-434B-A863-659DDFC77534}" type="datetimeFigureOut">
              <a:rPr lang="en-US" smtClean="0"/>
              <a:t>5/3/2013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25C26B-E0A1-434B-A863-659DDFC77534}" type="datetimeFigureOut">
              <a:rPr lang="en-US" smtClean="0"/>
              <a:t>5/3/2013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5E238B8-A144-48F8-846D-E8B5FB04DAA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36551053"/>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9577875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540508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5/3/13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19</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a:solidFill>
                  <a:srgbClr val="7030A0"/>
                </a:solidFill>
                <a:latin typeface="Calibri" pitchFamily="34" charset="0"/>
                <a:cs typeface="Calibri" pitchFamily="34" charset="0"/>
              </a:rPr>
              <a:t>: (2B) </a:t>
            </a:r>
            <a:r>
              <a:rPr lang="en-US" sz="6400" b="1" dirty="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19 </a:t>
            </a:r>
            <a:r>
              <a:rPr lang="en-US" sz="6400" b="1" dirty="0" smtClean="0">
                <a:solidFill>
                  <a:srgbClr val="7030A0"/>
                </a:solidFill>
                <a:latin typeface="Calibri" pitchFamily="34" charset="0"/>
                <a:cs typeface="Calibri" pitchFamily="34" charset="0"/>
              </a:rPr>
              <a:t>/ </a:t>
            </a:r>
            <a:r>
              <a:rPr lang="en-US" sz="6400" b="1" dirty="0">
                <a:solidFill>
                  <a:srgbClr val="7030A0"/>
                </a:solidFill>
                <a:latin typeface="Calibri" pitchFamily="34" charset="0"/>
                <a:cs typeface="Calibri" pitchFamily="34" charset="0"/>
              </a:rPr>
              <a:t>(3B)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20</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b="1" i="1" u="sng" dirty="0" smtClean="0">
                <a:solidFill>
                  <a:srgbClr val="FF0000"/>
                </a:solidFill>
                <a:latin typeface="Calibri" pitchFamily="34" charset="0"/>
                <a:cs typeface="Calibri" pitchFamily="34" charset="0"/>
              </a:rPr>
              <a:t>Reminders: </a:t>
            </a:r>
          </a:p>
          <a:p>
            <a:pPr lvl="1">
              <a:buFont typeface="Courier New" pitchFamily="49" charset="0"/>
              <a:buChar char="o"/>
            </a:pPr>
            <a:r>
              <a:rPr lang="en-US" sz="6400" b="1" dirty="0">
                <a:solidFill>
                  <a:srgbClr val="FF0000"/>
                </a:solidFill>
                <a:latin typeface="Calibri" pitchFamily="34" charset="0"/>
                <a:cs typeface="Calibri" pitchFamily="34" charset="0"/>
              </a:rPr>
              <a:t>Please turn in ALL LATE textbook assignments ASAP!</a:t>
            </a:r>
          </a:p>
          <a:p>
            <a:pPr lvl="1">
              <a:buFont typeface="Courier New" pitchFamily="49" charset="0"/>
              <a:buChar char="o"/>
            </a:pPr>
            <a:r>
              <a:rPr lang="en-US" sz="6400" b="1" dirty="0">
                <a:solidFill>
                  <a:srgbClr val="FF0000"/>
                </a:solidFill>
                <a:latin typeface="Calibri" pitchFamily="34" charset="0"/>
                <a:cs typeface="Calibri" pitchFamily="34" charset="0"/>
              </a:rPr>
              <a:t>Last class we took an exam over our small nonfiction textbook unit, so please go to the Testing Center ASAP and make that up. Thank you!</a:t>
            </a:r>
          </a:p>
          <a:p>
            <a:pPr>
              <a:buFont typeface="Courier New" pitchFamily="49" charset="0"/>
              <a:buChar char="o"/>
            </a:pPr>
            <a:r>
              <a:rPr lang="en-US" sz="6400" b="1" u="sng" dirty="0">
                <a:solidFill>
                  <a:srgbClr val="7030A0"/>
                </a:solidFill>
                <a:latin typeface="Calibri" pitchFamily="34" charset="0"/>
                <a:cs typeface="Calibri" pitchFamily="34" charset="0"/>
              </a:rPr>
              <a:t>Animal Farm </a:t>
            </a:r>
            <a:r>
              <a:rPr lang="en-US" sz="6400" b="1" dirty="0">
                <a:solidFill>
                  <a:srgbClr val="7030A0"/>
                </a:solidFill>
                <a:latin typeface="Calibri" pitchFamily="34" charset="0"/>
                <a:cs typeface="Calibri" pitchFamily="34" charset="0"/>
              </a:rPr>
              <a:t>by George Orwell</a:t>
            </a:r>
            <a:endParaRPr lang="en-US" sz="6400" b="1" u="sng" dirty="0">
              <a:solidFill>
                <a:srgbClr val="7030A0"/>
              </a:solidFill>
              <a:latin typeface="Calibri" pitchFamily="34" charset="0"/>
              <a:cs typeface="Calibri" pitchFamily="34" charset="0"/>
            </a:endParaRPr>
          </a:p>
          <a:p>
            <a:pPr lvl="1">
              <a:buFont typeface="Courier New" pitchFamily="49" charset="0"/>
              <a:buChar char="o"/>
            </a:pPr>
            <a:r>
              <a:rPr lang="en-US" sz="6400" b="1" dirty="0">
                <a:solidFill>
                  <a:srgbClr val="7030A0"/>
                </a:solidFill>
                <a:latin typeface="Calibri" pitchFamily="34" charset="0"/>
                <a:cs typeface="Calibri" pitchFamily="34" charset="0"/>
              </a:rPr>
              <a:t>Check-out books from library! </a:t>
            </a:r>
            <a:r>
              <a:rPr lang="en-US" sz="5600" b="1" i="1" dirty="0">
                <a:solidFill>
                  <a:srgbClr val="FF0000"/>
                </a:solidFill>
                <a:latin typeface="Calibri" pitchFamily="34" charset="0"/>
                <a:cs typeface="Calibri" pitchFamily="34" charset="0"/>
              </a:rPr>
              <a:t>(During this unit, do not read ahead unless instructed to, thanks </a:t>
            </a:r>
            <a:r>
              <a:rPr lang="en-US" sz="5600" b="1" i="1" dirty="0">
                <a:solidFill>
                  <a:srgbClr val="FF0000"/>
                </a:solidFill>
                <a:latin typeface="Calibri" pitchFamily="34" charset="0"/>
                <a:cs typeface="Calibri" pitchFamily="34" charset="0"/>
                <a:sym typeface="Wingdings" pitchFamily="2" charset="2"/>
              </a:rPr>
              <a:t></a:t>
            </a:r>
            <a:r>
              <a:rPr lang="en-US" sz="5600" b="1" i="1" dirty="0">
                <a:solidFill>
                  <a:srgbClr val="FF0000"/>
                </a:solidFill>
                <a:latin typeface="Calibri" pitchFamily="34" charset="0"/>
                <a:cs typeface="Calibri" pitchFamily="34" charset="0"/>
              </a:rPr>
              <a:t>)</a:t>
            </a:r>
          </a:p>
          <a:p>
            <a:pPr lvl="1">
              <a:buFont typeface="Courier New" pitchFamily="49" charset="0"/>
              <a:buChar char="o"/>
            </a:pPr>
            <a:r>
              <a:rPr lang="en-US" sz="6400" b="1" dirty="0">
                <a:solidFill>
                  <a:srgbClr val="7030A0"/>
                </a:solidFill>
                <a:latin typeface="Calibri" pitchFamily="34" charset="0"/>
                <a:cs typeface="Calibri" pitchFamily="34" charset="0"/>
              </a:rPr>
              <a:t>FINISH Introductory PPT – take </a:t>
            </a:r>
            <a:r>
              <a:rPr lang="en-US" sz="6400" b="1" u="sng" dirty="0">
                <a:solidFill>
                  <a:srgbClr val="00B0F0"/>
                </a:solidFill>
                <a:latin typeface="Calibri" pitchFamily="34" charset="0"/>
                <a:cs typeface="Calibri" pitchFamily="34" charset="0"/>
              </a:rPr>
              <a:t>NEAT</a:t>
            </a:r>
            <a:r>
              <a:rPr lang="en-US" sz="6400" b="1" dirty="0">
                <a:solidFill>
                  <a:srgbClr val="7030A0"/>
                </a:solidFill>
                <a:latin typeface="Calibri" pitchFamily="34" charset="0"/>
                <a:cs typeface="Calibri" pitchFamily="34" charset="0"/>
              </a:rPr>
              <a:t> and </a:t>
            </a:r>
            <a:r>
              <a:rPr lang="en-US" sz="6400" b="1" u="sng" dirty="0">
                <a:solidFill>
                  <a:srgbClr val="00B0F0"/>
                </a:solidFill>
                <a:latin typeface="Calibri" pitchFamily="34" charset="0"/>
                <a:cs typeface="Calibri" pitchFamily="34" charset="0"/>
              </a:rPr>
              <a:t>ORGANIZED</a:t>
            </a:r>
            <a:r>
              <a:rPr lang="en-US" sz="6400" b="1" dirty="0">
                <a:solidFill>
                  <a:srgbClr val="7030A0"/>
                </a:solidFill>
                <a:latin typeface="Calibri" pitchFamily="34" charset="0"/>
                <a:cs typeface="Calibri" pitchFamily="34" charset="0"/>
              </a:rPr>
              <a:t> notes in your LLN</a:t>
            </a:r>
          </a:p>
          <a:p>
            <a:pPr lvl="1">
              <a:buFont typeface="Courier New" pitchFamily="49" charset="0"/>
              <a:buChar char="o"/>
            </a:pPr>
            <a:r>
              <a:rPr lang="en-US" sz="6400" b="1" i="1" dirty="0">
                <a:solidFill>
                  <a:srgbClr val="7030A0"/>
                </a:solidFill>
                <a:latin typeface="Calibri" pitchFamily="34" charset="0"/>
                <a:cs typeface="Calibri" pitchFamily="34" charset="0"/>
              </a:rPr>
              <a:t>The Tiger Who Understood People </a:t>
            </a:r>
            <a:r>
              <a:rPr lang="en-US" sz="6400" b="1" dirty="0">
                <a:solidFill>
                  <a:srgbClr val="7030A0"/>
                </a:solidFill>
                <a:latin typeface="Calibri" pitchFamily="34" charset="0"/>
                <a:cs typeface="Calibri" pitchFamily="34" charset="0"/>
              </a:rPr>
              <a:t>by James Thurber</a:t>
            </a:r>
          </a:p>
          <a:p>
            <a:pPr lvl="1">
              <a:buFont typeface="Courier New" pitchFamily="49" charset="0"/>
              <a:buChar char="o"/>
            </a:pPr>
            <a:r>
              <a:rPr lang="en-US" sz="6400" b="1" dirty="0">
                <a:solidFill>
                  <a:srgbClr val="7030A0"/>
                </a:solidFill>
                <a:latin typeface="Calibri" pitchFamily="34" charset="0"/>
                <a:cs typeface="Calibri" pitchFamily="34" charset="0"/>
              </a:rPr>
              <a:t>Reading Check</a:t>
            </a:r>
          </a:p>
          <a:p>
            <a:pPr lvl="1">
              <a:buFont typeface="Courier New" pitchFamily="49" charset="0"/>
              <a:buChar char="o"/>
            </a:pPr>
            <a:r>
              <a:rPr lang="en-US" sz="6400" b="1" dirty="0">
                <a:solidFill>
                  <a:srgbClr val="7030A0"/>
                </a:solidFill>
                <a:latin typeface="Calibri" pitchFamily="34" charset="0"/>
                <a:cs typeface="Calibri" pitchFamily="34" charset="0"/>
              </a:rPr>
              <a:t>Partner activity</a:t>
            </a: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a:solidFill>
                  <a:srgbClr val="7030A0"/>
                </a:solidFill>
                <a:latin typeface="Calibri" pitchFamily="34" charset="0"/>
                <a:cs typeface="Calibri" pitchFamily="34" charset="0"/>
              </a:rPr>
              <a:t>away your LLN and/or writing folders in </a:t>
            </a:r>
            <a:r>
              <a:rPr lang="en-US" sz="6400" b="1" i="1" dirty="0" smtClean="0">
                <a:solidFill>
                  <a:srgbClr val="7030A0"/>
                </a:solidFill>
                <a:latin typeface="Calibri" pitchFamily="34" charset="0"/>
                <a:cs typeface="Calibri" pitchFamily="34" charset="0"/>
              </a:rPr>
              <a:t>the </a:t>
            </a:r>
            <a:r>
              <a:rPr lang="en-US" sz="6400" b="1" i="1" dirty="0">
                <a:solidFill>
                  <a:srgbClr val="7030A0"/>
                </a:solidFill>
                <a:latin typeface="Calibri" pitchFamily="34" charset="0"/>
                <a:cs typeface="Calibri" pitchFamily="34" charset="0"/>
              </a:rPr>
              <a:t>LLN Storage File 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a:solidFill>
                  <a:srgbClr val="7030A0"/>
                </a:solidFill>
                <a:latin typeface="Calibri" pitchFamily="34" charset="0"/>
                <a:cs typeface="Calibri" pitchFamily="34" charset="0"/>
              </a:rPr>
              <a:t>Get ALL LATE work in ASAP!!</a:t>
            </a:r>
            <a:endParaRPr lang="en-US" sz="72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80230308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QUIZ</a:t>
            </a:r>
            <a:endParaRPr lang="en-US" dirty="0"/>
          </a:p>
        </p:txBody>
      </p:sp>
      <p:sp>
        <p:nvSpPr>
          <p:cNvPr id="3" name="Content Placeholder 2"/>
          <p:cNvSpPr>
            <a:spLocks noGrp="1"/>
          </p:cNvSpPr>
          <p:nvPr>
            <p:ph sz="quarter" idx="1"/>
          </p:nvPr>
        </p:nvSpPr>
        <p:spPr>
          <a:xfrm>
            <a:off x="152400" y="1447800"/>
            <a:ext cx="8839200" cy="4953000"/>
          </a:xfrm>
        </p:spPr>
        <p:txBody>
          <a:bodyPr/>
          <a:lstStyle/>
          <a:p>
            <a:r>
              <a:rPr lang="en-US" sz="3200" dirty="0" smtClean="0">
                <a:solidFill>
                  <a:srgbClr val="7030A0"/>
                </a:solidFill>
              </a:rPr>
              <a:t>On a sheet of </a:t>
            </a:r>
            <a:r>
              <a:rPr lang="en-US" sz="3200" i="1" dirty="0" smtClean="0">
                <a:solidFill>
                  <a:srgbClr val="7030A0"/>
                </a:solidFill>
              </a:rPr>
              <a:t>loose leaf paper</a:t>
            </a:r>
            <a:r>
              <a:rPr lang="en-US" sz="3200" dirty="0" smtClean="0">
                <a:solidFill>
                  <a:srgbClr val="7030A0"/>
                </a:solidFill>
              </a:rPr>
              <a:t> titled “Reading Check: QUIZ,” please write your name, the date, and class period up in the right-hand corner. </a:t>
            </a:r>
            <a:endParaRPr lang="en-US" sz="3200" dirty="0">
              <a:solidFill>
                <a:srgbClr val="7030A0"/>
              </a:solidFill>
            </a:endParaRPr>
          </a:p>
          <a:p>
            <a:pPr marL="514350" indent="-514350">
              <a:buAutoNum type="arabicPeriod"/>
            </a:pPr>
            <a:r>
              <a:rPr lang="en-US" sz="3600" dirty="0" smtClean="0"/>
              <a:t>What did the tiger learn while he was in captivity?</a:t>
            </a:r>
          </a:p>
          <a:p>
            <a:pPr marL="514350" indent="-514350">
              <a:buAutoNum type="arabicPeriod"/>
            </a:pPr>
            <a:r>
              <a:rPr lang="en-US" sz="3600" dirty="0" smtClean="0"/>
              <a:t>With </a:t>
            </a:r>
            <a:r>
              <a:rPr lang="en-US" sz="3600" b="1" dirty="0" smtClean="0"/>
              <a:t>whom</a:t>
            </a:r>
            <a:r>
              <a:rPr lang="en-US" sz="3600" dirty="0" smtClean="0"/>
              <a:t> does the tiger scheme?</a:t>
            </a:r>
          </a:p>
          <a:p>
            <a:pPr marL="514350" indent="-514350">
              <a:buAutoNum type="arabicPeriod"/>
            </a:pPr>
            <a:r>
              <a:rPr lang="en-US" sz="3600" dirty="0" smtClean="0"/>
              <a:t>What fee are the animals to pay to see the fight?</a:t>
            </a:r>
            <a:endParaRPr lang="en-US" sz="3600" dirty="0"/>
          </a:p>
        </p:txBody>
      </p:sp>
    </p:spTree>
    <p:extLst>
      <p:ext uri="{BB962C8B-B14F-4D97-AF65-F5344CB8AC3E}">
        <p14:creationId xmlns:p14="http://schemas.microsoft.com/office/powerpoint/2010/main" val="554980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Check: QUIZ</a:t>
            </a:r>
          </a:p>
        </p:txBody>
      </p:sp>
      <p:sp>
        <p:nvSpPr>
          <p:cNvPr id="3" name="Content Placeholder 2"/>
          <p:cNvSpPr>
            <a:spLocks noGrp="1"/>
          </p:cNvSpPr>
          <p:nvPr>
            <p:ph sz="quarter" idx="1"/>
          </p:nvPr>
        </p:nvSpPr>
        <p:spPr>
          <a:xfrm>
            <a:off x="152400" y="1371600"/>
            <a:ext cx="8839200" cy="5334000"/>
          </a:xfrm>
        </p:spPr>
        <p:txBody>
          <a:bodyPr>
            <a:normAutofit fontScale="92500"/>
          </a:bodyPr>
          <a:lstStyle/>
          <a:p>
            <a:r>
              <a:rPr lang="en-US" dirty="0" smtClean="0"/>
              <a:t>Swap paper with a partner!</a:t>
            </a:r>
          </a:p>
          <a:p>
            <a:r>
              <a:rPr lang="en-US" dirty="0" smtClean="0"/>
              <a:t>At the top of your classmate’s paper write: “C.B. __your name__.” </a:t>
            </a:r>
          </a:p>
          <a:p>
            <a:r>
              <a:rPr lang="en-US" dirty="0" smtClean="0"/>
              <a:t>Listen carefully to the answers as we score each other’s quizzes.</a:t>
            </a:r>
          </a:p>
          <a:p>
            <a:r>
              <a:rPr lang="en-US" dirty="0" smtClean="0"/>
              <a:t>Put a “slash” or “X” through the numbers of all incorrect answers.</a:t>
            </a:r>
          </a:p>
          <a:p>
            <a:r>
              <a:rPr lang="en-US" dirty="0" smtClean="0"/>
              <a:t>When finished, write how many they got correct over “3.” (example: write “+2/3,” if they had 2 correct out of the 3 quiz questions.)</a:t>
            </a:r>
          </a:p>
          <a:p>
            <a:r>
              <a:rPr lang="en-US" dirty="0" smtClean="0"/>
              <a:t>Please turn the test back to its owner.</a:t>
            </a:r>
          </a:p>
          <a:p>
            <a:r>
              <a:rPr lang="en-US" dirty="0" smtClean="0"/>
              <a:t>Turn YOUR test into the turn-in box after you take a look at your score.</a:t>
            </a:r>
          </a:p>
          <a:p>
            <a:endParaRPr lang="en-US" dirty="0"/>
          </a:p>
        </p:txBody>
      </p:sp>
    </p:spTree>
    <p:extLst>
      <p:ext uri="{BB962C8B-B14F-4D97-AF65-F5344CB8AC3E}">
        <p14:creationId xmlns:p14="http://schemas.microsoft.com/office/powerpoint/2010/main" val="28321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i="1" dirty="0" smtClean="0">
                <a:solidFill>
                  <a:srgbClr val="7030A0"/>
                </a:solidFill>
                <a:latin typeface="Calibri" pitchFamily="34" charset="0"/>
                <a:cs typeface="Calibri" pitchFamily="34" charset="0"/>
              </a:rPr>
              <a:t>The Tiger Who Understood People    </a:t>
            </a:r>
            <a:r>
              <a:rPr lang="en-US" sz="2800" dirty="0" smtClean="0">
                <a:solidFill>
                  <a:srgbClr val="7030A0"/>
                </a:solidFill>
                <a:latin typeface="Calibri" pitchFamily="34" charset="0"/>
                <a:cs typeface="Calibri" pitchFamily="34" charset="0"/>
              </a:rPr>
              <a:t>by James Thurber</a:t>
            </a:r>
            <a:endParaRPr lang="en-US" sz="2800"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a:xfrm>
            <a:off x="152400" y="1371600"/>
            <a:ext cx="8839200" cy="5334000"/>
          </a:xfrm>
        </p:spPr>
        <p:txBody>
          <a:bodyPr>
            <a:normAutofit/>
          </a:bodyPr>
          <a:lstStyle/>
          <a:p>
            <a:pPr marL="0" indent="0" algn="ctr">
              <a:buNone/>
            </a:pPr>
            <a:r>
              <a:rPr lang="en-US" b="1" i="1" dirty="0" smtClean="0">
                <a:solidFill>
                  <a:srgbClr val="7030A0"/>
                </a:solidFill>
              </a:rPr>
              <a:t>After reading this fable please partner up with a classmate and answer these questions on a sheet of loose leaf paper (put both of your names on it). Please use complete sentences! Place it into the turn-in box when done.</a:t>
            </a:r>
          </a:p>
          <a:p>
            <a:pPr marL="514350" indent="-514350">
              <a:buAutoNum type="arabicPeriod"/>
            </a:pPr>
            <a:r>
              <a:rPr lang="en-US" sz="3000" dirty="0" smtClean="0"/>
              <a:t>Does the moral of the story strike you as true?</a:t>
            </a:r>
          </a:p>
          <a:p>
            <a:pPr marL="514350" indent="-514350">
              <a:buAutoNum type="arabicPeriod"/>
            </a:pPr>
            <a:r>
              <a:rPr lang="en-US" sz="3000" dirty="0" smtClean="0"/>
              <a:t>Explain the fox’s reasoning that kept the animals from attending the fight.</a:t>
            </a:r>
          </a:p>
          <a:p>
            <a:pPr marL="514350" indent="-514350">
              <a:buAutoNum type="arabicPeriod"/>
            </a:pPr>
            <a:r>
              <a:rPr lang="en-US" sz="3000" b="1" dirty="0" smtClean="0"/>
              <a:t>Irony</a:t>
            </a:r>
            <a:r>
              <a:rPr lang="en-US" sz="3000" dirty="0" smtClean="0"/>
              <a:t> is the discrepancy between expectation and reality. Explain how the conclusion of the fable is ironic.</a:t>
            </a:r>
          </a:p>
          <a:p>
            <a:pPr marL="514350" indent="-514350">
              <a:buAutoNum type="arabicPeriod"/>
            </a:pPr>
            <a:r>
              <a:rPr lang="en-US" sz="3000" dirty="0" smtClean="0"/>
              <a:t>What elements of this story make it a </a:t>
            </a:r>
            <a:r>
              <a:rPr lang="en-US" sz="3000" b="1" dirty="0" smtClean="0"/>
              <a:t>fable</a:t>
            </a:r>
            <a:r>
              <a:rPr lang="en-US" sz="3000" dirty="0" smtClean="0"/>
              <a:t>?</a:t>
            </a:r>
            <a:endParaRPr lang="en-US" sz="3000" dirty="0"/>
          </a:p>
        </p:txBody>
      </p:sp>
    </p:spTree>
    <p:extLst>
      <p:ext uri="{BB962C8B-B14F-4D97-AF65-F5344CB8AC3E}">
        <p14:creationId xmlns:p14="http://schemas.microsoft.com/office/powerpoint/2010/main" val="3171282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TotalTime>
  <Words>585</Words>
  <Application>Microsoft Office PowerPoint</Application>
  <PresentationFormat>On-screen Show (4:3)</PresentationFormat>
  <Paragraphs>72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Sophomore English      with Mrs. Greblo!</vt:lpstr>
      <vt:lpstr>Daily SSR Entry:</vt:lpstr>
      <vt:lpstr>Mrs. Greblo’s  2B &amp; 3B Sophomore English Agenda: 5/3/13</vt:lpstr>
      <vt:lpstr>Reading Check: QUIZ</vt:lpstr>
      <vt:lpstr>Reading Check: QUIZ</vt:lpstr>
      <vt:lpstr>The Tiger Who Understood People    by James Thurber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6</cp:revision>
  <dcterms:created xsi:type="dcterms:W3CDTF">2013-05-03T17:34:29Z</dcterms:created>
  <dcterms:modified xsi:type="dcterms:W3CDTF">2013-05-03T17:37:37Z</dcterms:modified>
</cp:coreProperties>
</file>