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32234E7-BCD9-4C05-873D-04DD8E02743E}" type="datetimeFigureOut">
              <a:rPr lang="en-US" smtClean="0"/>
              <a:t>11/13/2012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C3EE0C0-7469-4B30-877D-0C8005CD1BF4}"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2234E7-BCD9-4C05-873D-04DD8E02743E}" type="datetimeFigureOut">
              <a:rPr lang="en-US" smtClean="0"/>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3EE0C0-7469-4B30-877D-0C8005CD1BF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C3EE0C0-7469-4B30-877D-0C8005CD1BF4}"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2234E7-BCD9-4C05-873D-04DD8E02743E}" type="datetimeFigureOut">
              <a:rPr lang="en-US" smtClean="0"/>
              <a:t>11/13/2012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32234E7-BCD9-4C05-873D-04DD8E02743E}" type="datetimeFigureOut">
              <a:rPr lang="en-US" smtClean="0"/>
              <a:t>11/13/2012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FC3EE0C0-7469-4B30-877D-0C8005CD1BF4}"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32234E7-BCD9-4C05-873D-04DD8E02743E}" type="datetimeFigureOut">
              <a:rPr lang="en-US" smtClean="0"/>
              <a:t>11/13/2012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C3EE0C0-7469-4B30-877D-0C8005CD1BF4}"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32234E7-BCD9-4C05-873D-04DD8E02743E}" type="datetimeFigureOut">
              <a:rPr lang="en-US" smtClean="0"/>
              <a:t>11/13/2012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3EE0C0-7469-4B30-877D-0C8005CD1BF4}"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32234E7-BCD9-4C05-873D-04DD8E02743E}" type="datetimeFigureOut">
              <a:rPr lang="en-US" smtClean="0"/>
              <a:t>11/13/2012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C3EE0C0-7469-4B30-877D-0C8005CD1BF4}"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32234E7-BCD9-4C05-873D-04DD8E02743E}" type="datetimeFigureOut">
              <a:rPr lang="en-US" smtClean="0"/>
              <a:t>11/13/2012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C3EE0C0-7469-4B30-877D-0C8005CD1BF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32234E7-BCD9-4C05-873D-04DD8E02743E}" type="datetimeFigureOut">
              <a:rPr lang="en-US" smtClean="0"/>
              <a:t>11/13/2012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C3EE0C0-7469-4B30-877D-0C8005CD1BF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C3EE0C0-7469-4B30-877D-0C8005CD1BF4}"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32234E7-BCD9-4C05-873D-04DD8E02743E}" type="datetimeFigureOut">
              <a:rPr lang="en-US" smtClean="0"/>
              <a:t>11/13/2012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C3EE0C0-7469-4B30-877D-0C8005CD1BF4}"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32234E7-BCD9-4C05-873D-04DD8E02743E}" type="datetimeFigureOut">
              <a:rPr lang="en-US" smtClean="0"/>
              <a:t>11/13/2012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32234E7-BCD9-4C05-873D-04DD8E02743E}" type="datetimeFigureOut">
              <a:rPr lang="en-US" smtClean="0"/>
              <a:t>11/13/2012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C3EE0C0-7469-4B30-877D-0C8005CD1BF4}"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08465292"/>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206638546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Autofit/>
          </a:bodyPr>
          <a:lstStyle/>
          <a:p>
            <a:r>
              <a:rPr lang="en-US" sz="2700" b="1" dirty="0" smtClean="0">
                <a:solidFill>
                  <a:schemeClr val="accent3"/>
                </a:solidFill>
                <a:latin typeface="Calibri" pitchFamily="34" charset="0"/>
                <a:cs typeface="Calibri" pitchFamily="34" charset="0"/>
              </a:rPr>
              <a:t>Mrs. </a:t>
            </a:r>
            <a:r>
              <a:rPr lang="en-US" sz="2700" b="1" dirty="0" err="1" smtClean="0">
                <a:solidFill>
                  <a:schemeClr val="accent3"/>
                </a:solidFill>
                <a:latin typeface="Calibri" pitchFamily="34" charset="0"/>
                <a:cs typeface="Calibri" pitchFamily="34" charset="0"/>
              </a:rPr>
              <a:t>Greblo’s</a:t>
            </a:r>
            <a:r>
              <a:rPr lang="en-US" sz="2700" b="1" dirty="0" smtClean="0">
                <a:solidFill>
                  <a:schemeClr val="accent3"/>
                </a:solidFill>
                <a:latin typeface="Calibri" pitchFamily="34" charset="0"/>
                <a:cs typeface="Calibri" pitchFamily="34" charset="0"/>
              </a:rPr>
              <a:t>  2B/3B Sophomore English Agenda:   </a:t>
            </a:r>
            <a:r>
              <a:rPr lang="en-US" sz="2700" b="1" dirty="0" smtClean="0">
                <a:solidFill>
                  <a:srgbClr val="00B050"/>
                </a:solidFill>
                <a:latin typeface="Calibri" pitchFamily="34" charset="0"/>
                <a:cs typeface="Calibri" pitchFamily="34" charset="0"/>
              </a:rPr>
              <a:t>11/13/12</a:t>
            </a:r>
            <a:endParaRPr lang="en-US" sz="27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990600"/>
            <a:ext cx="8839200" cy="5867400"/>
          </a:xfrm>
        </p:spPr>
        <p:txBody>
          <a:bodyPr>
            <a:normAutofit fontScale="25000" lnSpcReduction="20000"/>
          </a:bodyPr>
          <a:lstStyle/>
          <a:p>
            <a:pPr marL="0" indent="0">
              <a:buNone/>
            </a:pPr>
            <a:endParaRPr lang="en-US" sz="5600" b="1" dirty="0" smtClean="0">
              <a:solidFill>
                <a:srgbClr val="0070C0"/>
              </a:solidFill>
              <a:latin typeface="Calibri" pitchFamily="34" charset="0"/>
              <a:cs typeface="Calibri" pitchFamily="34" charset="0"/>
            </a:endParaRPr>
          </a:p>
          <a:p>
            <a:pPr marL="0" indent="0">
              <a:buNone/>
            </a:pPr>
            <a:endParaRPr lang="en-US" sz="5600" b="1" dirty="0">
              <a:solidFill>
                <a:srgbClr val="0070C0"/>
              </a:solidFill>
              <a:latin typeface="Calibri" pitchFamily="34" charset="0"/>
              <a:cs typeface="Calibri" pitchFamily="34" charset="0"/>
            </a:endParaRPr>
          </a:p>
          <a:p>
            <a:pPr marL="0" indent="0">
              <a:buNone/>
            </a:pPr>
            <a:r>
              <a:rPr lang="en-US" sz="5600" b="1" dirty="0" smtClean="0">
                <a:solidFill>
                  <a:srgbClr val="0070C0"/>
                </a:solidFill>
                <a:latin typeface="Calibri" pitchFamily="34" charset="0"/>
                <a:cs typeface="Calibri" pitchFamily="34" charset="0"/>
              </a:rPr>
              <a:t>Please copy this agenda down into your Learning Log Notebook, you will receive credit for it!</a:t>
            </a:r>
          </a:p>
          <a:p>
            <a:pPr>
              <a:buFont typeface="Courier New" pitchFamily="49" charset="0"/>
              <a:buChar char="o"/>
            </a:pPr>
            <a:r>
              <a:rPr lang="en-US" sz="7200" b="1" dirty="0" err="1" smtClean="0">
                <a:solidFill>
                  <a:srgbClr val="7030A0"/>
                </a:solidFill>
                <a:latin typeface="Calibri" pitchFamily="34" charset="0"/>
                <a:cs typeface="Calibri" pitchFamily="34" charset="0"/>
              </a:rPr>
              <a:t>Counsleor’s</a:t>
            </a:r>
            <a:r>
              <a:rPr lang="en-US" sz="7200" b="1" dirty="0" smtClean="0">
                <a:solidFill>
                  <a:srgbClr val="7030A0"/>
                </a:solidFill>
                <a:latin typeface="Calibri" pitchFamily="34" charset="0"/>
                <a:cs typeface="Calibri" pitchFamily="34" charset="0"/>
              </a:rPr>
              <a:t> PLAN TEST talk: the test is on </a:t>
            </a:r>
            <a:r>
              <a:rPr lang="en-US" sz="7200" b="1" dirty="0">
                <a:solidFill>
                  <a:srgbClr val="7030A0"/>
                </a:solidFill>
                <a:latin typeface="Calibri" pitchFamily="34" charset="0"/>
                <a:cs typeface="Calibri" pitchFamily="34" charset="0"/>
              </a:rPr>
              <a:t>12/5</a:t>
            </a:r>
            <a:r>
              <a:rPr lang="en-US" sz="7200" b="1" dirty="0" smtClean="0">
                <a:solidFill>
                  <a:srgbClr val="7030A0"/>
                </a:solidFill>
                <a:latin typeface="Calibri" pitchFamily="34" charset="0"/>
                <a:cs typeface="Calibri" pitchFamily="34" charset="0"/>
              </a:rPr>
              <a:t>! </a:t>
            </a:r>
            <a:r>
              <a:rPr lang="en-US" sz="7200" b="1" smtClean="0">
                <a:solidFill>
                  <a:srgbClr val="7030A0"/>
                </a:solidFill>
                <a:latin typeface="Calibri" pitchFamily="34" charset="0"/>
                <a:cs typeface="Calibri" pitchFamily="34" charset="0"/>
              </a:rPr>
              <a:t>/ Attendance</a:t>
            </a:r>
            <a:endParaRPr lang="en-US" sz="7200" b="1" dirty="0" smtClean="0">
              <a:solidFill>
                <a:srgbClr val="7030A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Mrs</a:t>
            </a:r>
            <a:r>
              <a:rPr lang="en-US" sz="7200" b="1" dirty="0">
                <a:solidFill>
                  <a:srgbClr val="7030A0"/>
                </a:solidFill>
                <a:latin typeface="Calibri" pitchFamily="34" charset="0"/>
                <a:cs typeface="Calibri" pitchFamily="34" charset="0"/>
              </a:rPr>
              <a:t>. G’s Qtr. 1 </a:t>
            </a:r>
            <a:r>
              <a:rPr lang="en-US" sz="7200" b="1" dirty="0" smtClean="0">
                <a:solidFill>
                  <a:srgbClr val="7030A0"/>
                </a:solidFill>
                <a:latin typeface="Calibri" pitchFamily="34" charset="0"/>
                <a:cs typeface="Calibri" pitchFamily="34" charset="0"/>
              </a:rPr>
              <a:t>report: Grade scale handout</a:t>
            </a:r>
            <a:endParaRPr lang="en-US" sz="7200" b="1" dirty="0" smtClean="0">
              <a:solidFill>
                <a:srgbClr val="7030A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Agenda</a:t>
            </a:r>
            <a:endParaRPr lang="en-US" sz="7200" b="1" dirty="0">
              <a:solidFill>
                <a:srgbClr val="C00000"/>
              </a:solidFill>
              <a:latin typeface="Calibri" pitchFamily="34" charset="0"/>
              <a:cs typeface="Calibri" pitchFamily="34" charset="0"/>
            </a:endParaRPr>
          </a:p>
          <a:p>
            <a:pPr>
              <a:buFont typeface="Courier New" pitchFamily="49" charset="0"/>
              <a:buChar char="o"/>
            </a:pPr>
            <a:r>
              <a:rPr lang="en-US" sz="7200" u="sng" dirty="0" smtClean="0">
                <a:solidFill>
                  <a:srgbClr val="FF0000"/>
                </a:solidFill>
                <a:latin typeface="Calibri" pitchFamily="34" charset="0"/>
                <a:cs typeface="Calibri" pitchFamily="34" charset="0"/>
              </a:rPr>
              <a:t>Announcements: </a:t>
            </a:r>
            <a:endParaRPr lang="en-US" sz="7200" u="sng" dirty="0">
              <a:solidFill>
                <a:srgbClr val="FF0000"/>
              </a:solidFill>
              <a:latin typeface="Calibri" pitchFamily="34" charset="0"/>
              <a:cs typeface="Calibri" pitchFamily="34" charset="0"/>
            </a:endParaRPr>
          </a:p>
          <a:p>
            <a:pPr lvl="1">
              <a:buFont typeface="Courier New" pitchFamily="49" charset="0"/>
              <a:buChar char="o"/>
            </a:pPr>
            <a:r>
              <a:rPr lang="en-US" sz="7200" dirty="0" smtClean="0">
                <a:solidFill>
                  <a:srgbClr val="FF0000"/>
                </a:solidFill>
                <a:latin typeface="Calibri" pitchFamily="34" charset="0"/>
                <a:cs typeface="Calibri" pitchFamily="34" charset="0"/>
              </a:rPr>
              <a:t>In </a:t>
            </a:r>
            <a:r>
              <a:rPr lang="en-US" sz="7200" dirty="0">
                <a:solidFill>
                  <a:srgbClr val="FF0000"/>
                </a:solidFill>
                <a:latin typeface="Calibri" pitchFamily="34" charset="0"/>
                <a:cs typeface="Calibri" pitchFamily="34" charset="0"/>
              </a:rPr>
              <a:t>Testing Center</a:t>
            </a:r>
            <a:r>
              <a:rPr lang="en-US" sz="7200" dirty="0" smtClean="0">
                <a:solidFill>
                  <a:srgbClr val="FF0000"/>
                </a:solidFill>
                <a:latin typeface="Calibri" pitchFamily="34" charset="0"/>
                <a:cs typeface="Calibri" pitchFamily="34" charset="0"/>
              </a:rPr>
              <a:t>: </a:t>
            </a:r>
            <a:r>
              <a:rPr lang="en-US" sz="7200" b="1" dirty="0" smtClean="0">
                <a:solidFill>
                  <a:srgbClr val="FF0000"/>
                </a:solidFill>
                <a:latin typeface="Calibri" pitchFamily="34" charset="0"/>
                <a:cs typeface="Calibri" pitchFamily="34" charset="0"/>
              </a:rPr>
              <a:t>QUIZ </a:t>
            </a:r>
            <a:r>
              <a:rPr lang="en-US" sz="7200" b="1" i="1" dirty="0">
                <a:solidFill>
                  <a:srgbClr val="FF0000"/>
                </a:solidFill>
                <a:latin typeface="Calibri" pitchFamily="34" charset="0"/>
                <a:cs typeface="Calibri" pitchFamily="34" charset="0"/>
              </a:rPr>
              <a:t>Geraldo No Last Name </a:t>
            </a:r>
            <a:r>
              <a:rPr lang="en-US" sz="7200" b="1" dirty="0">
                <a:solidFill>
                  <a:srgbClr val="FF0000"/>
                </a:solidFill>
                <a:latin typeface="Calibri" pitchFamily="34" charset="0"/>
                <a:cs typeface="Calibri" pitchFamily="34" charset="0"/>
              </a:rPr>
              <a:t>by Sandra Cisneros (pgs. 112-118</a:t>
            </a:r>
            <a:r>
              <a:rPr lang="en-US" sz="7200" b="1" dirty="0" smtClean="0">
                <a:solidFill>
                  <a:srgbClr val="FF0000"/>
                </a:solidFill>
                <a:latin typeface="Calibri" pitchFamily="34" charset="0"/>
                <a:cs typeface="Calibri" pitchFamily="34" charset="0"/>
              </a:rPr>
              <a:t>), take ASAP!</a:t>
            </a:r>
            <a:endParaRPr lang="en-US" sz="7200" b="1" dirty="0">
              <a:solidFill>
                <a:srgbClr val="FF000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New </a:t>
            </a:r>
            <a:r>
              <a:rPr lang="en-US" sz="7200" b="1" dirty="0">
                <a:solidFill>
                  <a:srgbClr val="7030A0"/>
                </a:solidFill>
                <a:latin typeface="Calibri" pitchFamily="34" charset="0"/>
                <a:cs typeface="Calibri" pitchFamily="34" charset="0"/>
              </a:rPr>
              <a:t>passes (Please write your name on them in INK, label </a:t>
            </a:r>
            <a:r>
              <a:rPr lang="en-US" sz="7200" b="1" dirty="0" smtClean="0">
                <a:solidFill>
                  <a:srgbClr val="7030A0"/>
                </a:solidFill>
                <a:latin typeface="Calibri" pitchFamily="34" charset="0"/>
                <a:cs typeface="Calibri" pitchFamily="34" charset="0"/>
              </a:rPr>
              <a:t>the </a:t>
            </a:r>
            <a:r>
              <a:rPr lang="en-US" sz="7200" b="1" dirty="0">
                <a:solidFill>
                  <a:srgbClr val="7030A0"/>
                </a:solidFill>
                <a:latin typeface="Calibri" pitchFamily="34" charset="0"/>
                <a:cs typeface="Calibri" pitchFamily="34" charset="0"/>
              </a:rPr>
              <a:t>quarter “2</a:t>
            </a:r>
            <a:r>
              <a:rPr lang="en-US" sz="7200" b="1" dirty="0" smtClean="0">
                <a:solidFill>
                  <a:srgbClr val="7030A0"/>
                </a:solidFill>
                <a:latin typeface="Calibri" pitchFamily="34" charset="0"/>
                <a:cs typeface="Calibri" pitchFamily="34" charset="0"/>
              </a:rPr>
              <a:t>”)</a:t>
            </a:r>
            <a:endParaRPr lang="en-US" sz="7200" b="1" dirty="0" smtClean="0">
              <a:solidFill>
                <a:srgbClr val="7030A0"/>
              </a:solidFill>
              <a:latin typeface="Calibri" pitchFamily="34" charset="0"/>
              <a:cs typeface="Calibri" pitchFamily="34" charset="0"/>
            </a:endParaRPr>
          </a:p>
          <a:p>
            <a:pPr>
              <a:buFont typeface="Courier New" pitchFamily="49" charset="0"/>
              <a:buChar char="o"/>
            </a:pPr>
            <a:r>
              <a:rPr lang="en-US" sz="7200" b="1" dirty="0" smtClean="0">
                <a:solidFill>
                  <a:srgbClr val="7030A0"/>
                </a:solidFill>
                <a:latin typeface="Calibri" pitchFamily="34" charset="0"/>
                <a:cs typeface="Calibri" pitchFamily="34" charset="0"/>
              </a:rPr>
              <a:t>PLAN TEST Pre-administration prep</a:t>
            </a:r>
          </a:p>
          <a:p>
            <a:pPr>
              <a:buFont typeface="Courier New" pitchFamily="49" charset="0"/>
              <a:buChar char="o"/>
            </a:pPr>
            <a:r>
              <a:rPr lang="en-US" sz="7200" b="1" dirty="0" smtClean="0">
                <a:solidFill>
                  <a:srgbClr val="7030A0"/>
                </a:solidFill>
                <a:latin typeface="Calibri" pitchFamily="34" charset="0"/>
                <a:cs typeface="Calibri" pitchFamily="34" charset="0"/>
              </a:rPr>
              <a:t>Daily </a:t>
            </a:r>
            <a:r>
              <a:rPr lang="en-US" sz="7200" b="1" dirty="0">
                <a:solidFill>
                  <a:srgbClr val="7030A0"/>
                </a:solidFill>
                <a:latin typeface="Calibri" pitchFamily="34" charset="0"/>
                <a:cs typeface="Calibri" pitchFamily="34" charset="0"/>
              </a:rPr>
              <a:t>SSR </a:t>
            </a:r>
            <a:r>
              <a:rPr lang="en-US" sz="7200" b="1" dirty="0" smtClean="0">
                <a:solidFill>
                  <a:srgbClr val="7030A0"/>
                </a:solidFill>
                <a:latin typeface="Calibri" pitchFamily="34" charset="0"/>
                <a:cs typeface="Calibri" pitchFamily="34" charset="0"/>
              </a:rPr>
              <a:t>Entry </a:t>
            </a:r>
            <a:r>
              <a:rPr lang="en-US" sz="7200" b="1" dirty="0" smtClean="0">
                <a:solidFill>
                  <a:srgbClr val="FF0000"/>
                </a:solidFill>
                <a:latin typeface="Calibri" pitchFamily="34" charset="0"/>
                <a:cs typeface="Calibri" pitchFamily="34" charset="0"/>
              </a:rPr>
              <a:t>(#</a:t>
            </a:r>
            <a:r>
              <a:rPr lang="en-US" sz="7200" b="1" dirty="0">
                <a:solidFill>
                  <a:srgbClr val="FF0000"/>
                </a:solidFill>
                <a:latin typeface="Calibri" pitchFamily="34" charset="0"/>
                <a:cs typeface="Calibri" pitchFamily="34" charset="0"/>
              </a:rPr>
              <a:t>18, PLEASE NUMBER IT</a:t>
            </a:r>
            <a:r>
              <a:rPr lang="en-US" sz="7200" b="1" dirty="0" smtClean="0">
                <a:solidFill>
                  <a:srgbClr val="FF0000"/>
                </a:solidFill>
                <a:latin typeface="Calibri" pitchFamily="34" charset="0"/>
                <a:cs typeface="Calibri" pitchFamily="34" charset="0"/>
              </a:rPr>
              <a:t>!)</a:t>
            </a:r>
            <a:endParaRPr lang="en-US" sz="7200" b="1" dirty="0" smtClean="0">
              <a:solidFill>
                <a:srgbClr val="7030A0"/>
              </a:solidFill>
              <a:latin typeface="Calibri" pitchFamily="34" charset="0"/>
              <a:cs typeface="Calibri" pitchFamily="34" charset="0"/>
            </a:endParaRPr>
          </a:p>
          <a:p>
            <a:pPr>
              <a:buFont typeface="Courier New" pitchFamily="49" charset="0"/>
              <a:buChar char="o"/>
            </a:pPr>
            <a:r>
              <a:rPr lang="en-US" sz="7200" b="1" dirty="0">
                <a:solidFill>
                  <a:srgbClr val="7030A0"/>
                </a:solidFill>
                <a:latin typeface="Calibri" pitchFamily="34" charset="0"/>
                <a:cs typeface="Calibri" pitchFamily="34" charset="0"/>
              </a:rPr>
              <a:t>Posted </a:t>
            </a:r>
            <a:r>
              <a:rPr lang="en-US" sz="7200" b="1" dirty="0" smtClean="0">
                <a:solidFill>
                  <a:srgbClr val="7030A0"/>
                </a:solidFill>
                <a:latin typeface="Calibri" pitchFamily="34" charset="0"/>
                <a:cs typeface="Calibri" pitchFamily="34" charset="0"/>
              </a:rPr>
              <a:t>grades</a:t>
            </a:r>
            <a:endParaRPr lang="en-US" sz="7200" b="1" dirty="0" smtClean="0">
              <a:solidFill>
                <a:srgbClr val="7030A0"/>
              </a:solidFill>
              <a:latin typeface="Calibri" pitchFamily="34" charset="0"/>
              <a:cs typeface="Calibri" pitchFamily="34" charset="0"/>
            </a:endParaRPr>
          </a:p>
          <a:p>
            <a:pPr>
              <a:buFont typeface="Courier New" pitchFamily="49" charset="0"/>
              <a:buChar char="o"/>
            </a:pPr>
            <a:r>
              <a:rPr lang="en-US" sz="6000" b="1" dirty="0" smtClean="0">
                <a:solidFill>
                  <a:srgbClr val="00B050"/>
                </a:solidFill>
                <a:latin typeface="Calibri" pitchFamily="34" charset="0"/>
                <a:cs typeface="Calibri" pitchFamily="34" charset="0"/>
              </a:rPr>
              <a:t>Objective(s</a:t>
            </a:r>
            <a:r>
              <a:rPr lang="en-US" sz="6000" b="1" dirty="0" smtClean="0">
                <a:solidFill>
                  <a:srgbClr val="00B050"/>
                </a:solidFill>
                <a:latin typeface="Calibri" pitchFamily="34" charset="0"/>
                <a:cs typeface="Calibri" pitchFamily="34" charset="0"/>
              </a:rPr>
              <a:t>): </a:t>
            </a:r>
          </a:p>
          <a:p>
            <a:pPr lvl="1">
              <a:buFont typeface="Courier New" pitchFamily="49" charset="0"/>
              <a:buChar char="o"/>
            </a:pPr>
            <a:r>
              <a:rPr lang="en-US" sz="5600" b="1" u="sng" dirty="0">
                <a:solidFill>
                  <a:srgbClr val="00B050"/>
                </a:solidFill>
                <a:latin typeface="Calibri" pitchFamily="34" charset="0"/>
                <a:cs typeface="Calibri" pitchFamily="34" charset="0"/>
              </a:rPr>
              <a:t>Listen attentively</a:t>
            </a:r>
          </a:p>
          <a:p>
            <a:pPr lvl="1">
              <a:buFont typeface="Courier New" pitchFamily="49" charset="0"/>
              <a:buChar char="o"/>
            </a:pPr>
            <a:r>
              <a:rPr lang="en-US" sz="5600" b="1" u="sng" dirty="0">
                <a:solidFill>
                  <a:srgbClr val="00B050"/>
                </a:solidFill>
                <a:latin typeface="Calibri" pitchFamily="34" charset="0"/>
                <a:cs typeface="Calibri" pitchFamily="34" charset="0"/>
              </a:rPr>
              <a:t>Read to determine and analyze: </a:t>
            </a:r>
            <a:r>
              <a:rPr lang="en-US" sz="5600" b="1" dirty="0">
                <a:solidFill>
                  <a:srgbClr val="00B050"/>
                </a:solidFill>
                <a:latin typeface="Calibri" pitchFamily="34" charset="0"/>
                <a:cs typeface="Calibri" pitchFamily="34" charset="0"/>
              </a:rPr>
              <a:t>complex characters, the central idea of the text and its development, how the author unfolds an analysis or series of ideas or events, an author’s point of view or cultural experience, the meanings of words or phrases as they are used in a text,  author’s choices on the structure of a text and the order of events</a:t>
            </a:r>
          </a:p>
          <a:p>
            <a:pPr lvl="1">
              <a:buFont typeface="Courier New" pitchFamily="49" charset="0"/>
              <a:buChar char="o"/>
            </a:pPr>
            <a:r>
              <a:rPr lang="en-US" sz="5600" b="1" u="sng" dirty="0">
                <a:solidFill>
                  <a:srgbClr val="00B050"/>
                </a:solidFill>
                <a:latin typeface="Calibri" pitchFamily="34" charset="0"/>
                <a:cs typeface="Calibri" pitchFamily="34" charset="0"/>
              </a:rPr>
              <a:t>Write routinely over extended time frames for a range of tasks, purposes and </a:t>
            </a:r>
            <a:r>
              <a:rPr lang="en-US" sz="5600" b="1" u="sng" dirty="0" smtClean="0">
                <a:solidFill>
                  <a:srgbClr val="00B050"/>
                </a:solidFill>
                <a:latin typeface="Calibri" pitchFamily="34" charset="0"/>
                <a:cs typeface="Calibri" pitchFamily="34" charset="0"/>
              </a:rPr>
              <a:t>audiences</a:t>
            </a:r>
            <a:endParaRPr lang="en-US" sz="5600" b="1" dirty="0" smtClean="0">
              <a:solidFill>
                <a:srgbClr val="7030A0"/>
              </a:solidFill>
              <a:latin typeface="Calibri" pitchFamily="34" charset="0"/>
              <a:cs typeface="Calibri" pitchFamily="34" charset="0"/>
            </a:endParaRPr>
          </a:p>
          <a:p>
            <a:pPr>
              <a:buFont typeface="Courier New" pitchFamily="49" charset="0"/>
              <a:buChar char="o"/>
            </a:pPr>
            <a:r>
              <a:rPr lang="en-US" sz="6000" b="1" dirty="0" smtClean="0">
                <a:solidFill>
                  <a:srgbClr val="7030A0"/>
                </a:solidFill>
                <a:latin typeface="Calibri" pitchFamily="34" charset="0"/>
                <a:cs typeface="Calibri" pitchFamily="34" charset="0"/>
              </a:rPr>
              <a:t>Homework: </a:t>
            </a:r>
            <a:r>
              <a:rPr lang="en-US" sz="6000" b="1"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6400" b="1" dirty="0" smtClean="0">
                <a:solidFill>
                  <a:srgbClr val="7030A0"/>
                </a:solidFill>
                <a:latin typeface="Calibri" pitchFamily="34" charset="0"/>
                <a:cs typeface="Calibri" pitchFamily="34" charset="0"/>
              </a:rPr>
              <a:t>None – </a:t>
            </a:r>
            <a:r>
              <a:rPr lang="en-US" sz="6400" b="1" dirty="0" smtClean="0">
                <a:solidFill>
                  <a:srgbClr val="C00000"/>
                </a:solidFill>
                <a:latin typeface="Calibri" pitchFamily="34" charset="0"/>
                <a:cs typeface="Calibri" pitchFamily="34" charset="0"/>
              </a:rPr>
              <a:t>UNLESS, you need to makeup the Geraldo No Last Name QUIZ in the T.C.!</a:t>
            </a:r>
            <a:endParaRPr lang="en-US" sz="6400" b="1" dirty="0">
              <a:solidFill>
                <a:srgbClr val="C00000"/>
              </a:solidFill>
              <a:latin typeface="Calibri" pitchFamily="34" charset="0"/>
              <a:cs typeface="Calibri" pitchFamily="34" charset="0"/>
            </a:endParaRPr>
          </a:p>
        </p:txBody>
      </p:sp>
    </p:spTree>
    <p:extLst>
      <p:ext uri="{BB962C8B-B14F-4D97-AF65-F5344CB8AC3E}">
        <p14:creationId xmlns:p14="http://schemas.microsoft.com/office/powerpoint/2010/main" val="3154192672"/>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Daily SSR Entry:</a:t>
            </a:r>
            <a:endParaRPr lang="en-US" dirty="0"/>
          </a:p>
        </p:txBody>
      </p:sp>
      <p:sp>
        <p:nvSpPr>
          <p:cNvPr id="3" name="Content Placeholder 2"/>
          <p:cNvSpPr>
            <a:spLocks noGrp="1"/>
          </p:cNvSpPr>
          <p:nvPr>
            <p:ph sz="quarter" idx="1"/>
          </p:nvPr>
        </p:nvSpPr>
        <p:spPr>
          <a:xfrm>
            <a:off x="152400" y="1371600"/>
            <a:ext cx="8839200" cy="5334000"/>
          </a:xfrm>
        </p:spPr>
        <p:txBody>
          <a:bodyPr numCol="2">
            <a:noAutofit/>
          </a:bodyPr>
          <a:lstStyle/>
          <a:p>
            <a:pPr marL="0" indent="0">
              <a:buNone/>
            </a:pPr>
            <a:r>
              <a:rPr lang="en-US" sz="1800" b="1" u="sng" dirty="0" smtClean="0"/>
              <a:t>Each entry contains:</a:t>
            </a:r>
          </a:p>
          <a:p>
            <a:pPr marL="0" indent="0">
              <a:buNone/>
            </a:pPr>
            <a:r>
              <a:rPr lang="en-US" sz="1800" dirty="0"/>
              <a:t>-</a:t>
            </a:r>
            <a:r>
              <a:rPr lang="en-US" sz="1800" dirty="0" smtClean="0"/>
              <a:t>Date</a:t>
            </a:r>
          </a:p>
          <a:p>
            <a:pPr marL="0" indent="0">
              <a:buNone/>
            </a:pPr>
            <a:r>
              <a:rPr lang="en-US" sz="1800" dirty="0" smtClean="0"/>
              <a:t>-Book title &amp; author</a:t>
            </a:r>
          </a:p>
          <a:p>
            <a:pPr marL="0" indent="0">
              <a:buNone/>
            </a:pPr>
            <a:r>
              <a:rPr lang="en-US" sz="1800" dirty="0" smtClean="0"/>
              <a:t>-Starting page # (SP)</a:t>
            </a:r>
          </a:p>
          <a:p>
            <a:pPr marL="0" indent="0">
              <a:buNone/>
            </a:pPr>
            <a:r>
              <a:rPr lang="en-US" sz="1800" dirty="0" smtClean="0"/>
              <a:t>-Ending page # (EP)</a:t>
            </a:r>
            <a:br>
              <a:rPr lang="en-US" sz="1800" dirty="0" smtClean="0"/>
            </a:br>
            <a:r>
              <a:rPr lang="en-US" sz="1800" dirty="0" smtClean="0"/>
              <a:t>-Total # of pages read</a:t>
            </a:r>
          </a:p>
          <a:p>
            <a:pPr marL="0" indent="0">
              <a:buNone/>
            </a:pPr>
            <a:r>
              <a:rPr lang="en-US" sz="1800" dirty="0" smtClean="0"/>
              <a:t>-Reader’s Statement (RS):</a:t>
            </a:r>
          </a:p>
          <a:p>
            <a:pPr marL="0" indent="0">
              <a:buNone/>
            </a:pPr>
            <a:r>
              <a:rPr lang="en-US" sz="1800" i="1" dirty="0" smtClean="0"/>
              <a:t>What’s happening in the book? Summarize.</a:t>
            </a:r>
          </a:p>
          <a:p>
            <a:pPr marL="0" indent="0">
              <a:buNone/>
            </a:pPr>
            <a:r>
              <a:rPr lang="en-US" sz="1800" i="1" dirty="0" smtClean="0"/>
              <a:t>What do you predict will happen next?</a:t>
            </a:r>
          </a:p>
          <a:p>
            <a:pPr marL="0" indent="0">
              <a:buNone/>
            </a:pPr>
            <a:r>
              <a:rPr lang="en-US" sz="1800" i="1" dirty="0" smtClean="0"/>
              <a:t>What questions do you have for the author? </a:t>
            </a:r>
          </a:p>
          <a:p>
            <a:pPr marL="0" indent="0">
              <a:buNone/>
            </a:pPr>
            <a:r>
              <a:rPr lang="en-US" sz="1800" i="1" dirty="0" smtClean="0"/>
              <a:t>What character traits do you appreciate? Find frustrating?</a:t>
            </a:r>
          </a:p>
          <a:p>
            <a:pPr marL="0" indent="0">
              <a:buNone/>
            </a:pPr>
            <a:r>
              <a:rPr lang="en-US" sz="1800" i="1" dirty="0" smtClean="0"/>
              <a:t>What is your opinion of the book so far?</a:t>
            </a:r>
          </a:p>
          <a:p>
            <a:pPr marL="0" indent="0">
              <a:buNone/>
            </a:pPr>
            <a:r>
              <a:rPr lang="en-US" sz="1800" i="1" dirty="0" smtClean="0"/>
              <a:t>Other comments?</a:t>
            </a: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r>
              <a:rPr lang="en-US" sz="1800" b="1" u="sng" dirty="0" smtClean="0">
                <a:latin typeface="Bradley Hand ITC" pitchFamily="66" charset="0"/>
              </a:rPr>
              <a:t>Sample Entry:</a:t>
            </a:r>
          </a:p>
          <a:p>
            <a:pPr marL="0" indent="0">
              <a:buNone/>
            </a:pPr>
            <a:r>
              <a:rPr lang="en-US" sz="1800" b="1" dirty="0" smtClean="0">
                <a:latin typeface="Bradley Hand ITC" pitchFamily="66" charset="0"/>
              </a:rPr>
              <a:t>9/17/12</a:t>
            </a:r>
          </a:p>
          <a:p>
            <a:pPr marL="0" indent="0">
              <a:buNone/>
            </a:pPr>
            <a:r>
              <a:rPr lang="en-US" sz="1800" b="1" u="sng" dirty="0" smtClean="0">
                <a:latin typeface="Bradley Hand ITC" pitchFamily="66" charset="0"/>
              </a:rPr>
              <a:t>The Hunger Games </a:t>
            </a:r>
            <a:r>
              <a:rPr lang="en-US" sz="1800" b="1" dirty="0" smtClean="0">
                <a:latin typeface="Bradley Hand ITC" pitchFamily="66" charset="0"/>
              </a:rPr>
              <a:t>by Suzanne Collins</a:t>
            </a:r>
          </a:p>
          <a:p>
            <a:pPr marL="0" indent="0">
              <a:buNone/>
            </a:pPr>
            <a:r>
              <a:rPr lang="en-US" sz="1800" b="1" dirty="0" smtClean="0">
                <a:latin typeface="Bradley Hand ITC" pitchFamily="66" charset="0"/>
              </a:rPr>
              <a:t>SP: 1</a:t>
            </a:r>
          </a:p>
          <a:p>
            <a:pPr marL="0" indent="0">
              <a:buNone/>
            </a:pPr>
            <a:r>
              <a:rPr lang="en-US" sz="1800" b="1" dirty="0" smtClean="0">
                <a:latin typeface="Bradley Hand ITC" pitchFamily="66" charset="0"/>
              </a:rPr>
              <a:t>EP: 20</a:t>
            </a:r>
          </a:p>
          <a:p>
            <a:pPr marL="0" indent="0">
              <a:buNone/>
            </a:pPr>
            <a:r>
              <a:rPr lang="en-US" sz="1800" b="1" dirty="0" smtClean="0">
                <a:latin typeface="Bradley Hand ITC" pitchFamily="66" charset="0"/>
              </a:rPr>
              <a:t>Total: 20</a:t>
            </a:r>
          </a:p>
          <a:p>
            <a:pPr marL="0" indent="0">
              <a:buNone/>
            </a:pPr>
            <a:r>
              <a:rPr lang="en-US" sz="1800" b="1" dirty="0" smtClean="0">
                <a:latin typeface="Bradley Hand ITC" pitchFamily="66" charset="0"/>
              </a:rPr>
              <a:t>RS: </a:t>
            </a:r>
            <a:r>
              <a:rPr lang="en-US" sz="1800" b="1" dirty="0" err="1" smtClean="0">
                <a:latin typeface="Bradley Hand ITC" pitchFamily="66" charset="0"/>
              </a:rPr>
              <a:t>Katniss</a:t>
            </a:r>
            <a:r>
              <a:rPr lang="en-US" sz="1800" b="1" dirty="0" smtClean="0">
                <a:latin typeface="Bradley Hand ITC" pitchFamily="66" charset="0"/>
              </a:rPr>
              <a:t> lives in District 12 of the former U.S., now </a:t>
            </a:r>
            <a:r>
              <a:rPr lang="en-US" sz="1800" b="1" dirty="0" err="1" smtClean="0">
                <a:latin typeface="Bradley Hand ITC" pitchFamily="66" charset="0"/>
              </a:rPr>
              <a:t>Panem</a:t>
            </a:r>
            <a:r>
              <a:rPr lang="en-US" sz="1800" b="1" dirty="0">
                <a:latin typeface="Bradley Hand ITC" pitchFamily="66" charset="0"/>
              </a:rPr>
              <a:t> </a:t>
            </a:r>
            <a:r>
              <a:rPr lang="en-US" sz="1800" b="1" dirty="0" smtClean="0">
                <a:latin typeface="Bradley Hand ITC" pitchFamily="66" charset="0"/>
              </a:rPr>
              <a:t>with her sister, Prim and her Mom. She is an agile hunter and gatherer and has had to do so since her father’s tragic death in a mine explosion. The reaping is today and the tone of District 12 is very somber as children ages 12-18 could be drawn to defend themselves to their death in the Hunger Games. I predict that </a:t>
            </a:r>
            <a:r>
              <a:rPr lang="en-US" sz="1800" b="1" dirty="0" err="1" smtClean="0">
                <a:latin typeface="Bradley Hand ITC" pitchFamily="66" charset="0"/>
              </a:rPr>
              <a:t>Katniss</a:t>
            </a:r>
            <a:r>
              <a:rPr lang="en-US" sz="1800" b="1" dirty="0" smtClean="0">
                <a:latin typeface="Bradley Hand ITC" pitchFamily="66" charset="0"/>
              </a:rPr>
              <a:t> or one of her close friends or family members names will be drawn. This book is really suspenseful, I’m loving it so far!</a:t>
            </a:r>
          </a:p>
          <a:p>
            <a:pPr marL="0" indent="0">
              <a:buNone/>
            </a:pPr>
            <a:endParaRPr lang="en-US" sz="1800" dirty="0" smtClean="0"/>
          </a:p>
          <a:p>
            <a:pPr marL="0" indent="0">
              <a:buNone/>
            </a:pPr>
            <a:endParaRPr lang="en-US" sz="1800" dirty="0" smtClean="0"/>
          </a:p>
          <a:p>
            <a:pPr marL="0" indent="0">
              <a:buNone/>
            </a:pPr>
            <a:endParaRPr lang="en-US" sz="1800" dirty="0"/>
          </a:p>
        </p:txBody>
      </p:sp>
    </p:spTree>
    <p:extLst>
      <p:ext uri="{BB962C8B-B14F-4D97-AF65-F5344CB8AC3E}">
        <p14:creationId xmlns:p14="http://schemas.microsoft.com/office/powerpoint/2010/main" val="6078128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89</TotalTime>
  <Words>253</Words>
  <Application>Microsoft Office PowerPoint</Application>
  <PresentationFormat>On-screen Show (4:3)</PresentationFormat>
  <Paragraphs>49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Civic</vt:lpstr>
      <vt:lpstr>   Sophomore English      with Mrs. Greblo!</vt:lpstr>
      <vt:lpstr>Mrs. Greblo’s  2B/3B Sophomore English Agenda:   11/13/12</vt:lpstr>
      <vt:lpstr>Daily SSR Entry:</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Sophomore English      with Mrs. Greblo!</dc:title>
  <dc:creator>Kelly L.T. Greblo</dc:creator>
  <cp:lastModifiedBy>Kelly L.T. Greblo</cp:lastModifiedBy>
  <cp:revision>9</cp:revision>
  <dcterms:created xsi:type="dcterms:W3CDTF">2012-11-13T18:27:25Z</dcterms:created>
  <dcterms:modified xsi:type="dcterms:W3CDTF">2012-11-13T19:56:36Z</dcterms:modified>
</cp:coreProperties>
</file>