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CC2B92-EBA1-4929-8F24-0A07B2795119}" type="datetimeFigureOut">
              <a:rPr lang="en-US" smtClean="0"/>
              <a:t>4/15/2013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5A9B3F-D361-4CCB-A2E0-3AB8F2B63E0C}" type="slidenum">
              <a:rPr lang="en-US" smtClean="0"/>
              <a:t>‹#›</a:t>
            </a:fld>
            <a:endParaRPr lang="en-US"/>
          </a:p>
        </p:txBody>
      </p:sp>
    </p:spTree>
    <p:extLst>
      <p:ext uri="{BB962C8B-B14F-4D97-AF65-F5344CB8AC3E}">
        <p14:creationId xmlns:p14="http://schemas.microsoft.com/office/powerpoint/2010/main" val="58714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C1DDEFA-44FA-40F0-B2F5-D6EA9A1A3E0E}" type="datetimeFigureOut">
              <a:rPr lang="en-US" smtClean="0"/>
              <a:t>4/15/2013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C634B0-42AB-4B24-9BA1-200CE44DF1B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1DDEFA-44FA-40F0-B2F5-D6EA9A1A3E0E}"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634B0-42AB-4B24-9BA1-200CE44DF1B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BC634B0-42AB-4B24-9BA1-200CE44DF1B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1DDEFA-44FA-40F0-B2F5-D6EA9A1A3E0E}"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1DDEFA-44FA-40F0-B2F5-D6EA9A1A3E0E}"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BC634B0-42AB-4B24-9BA1-200CE44DF1B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C1DDEFA-44FA-40F0-B2F5-D6EA9A1A3E0E}" type="datetimeFigureOut">
              <a:rPr lang="en-US" smtClean="0"/>
              <a:t>4/15/2013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C634B0-42AB-4B24-9BA1-200CE44DF1B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C1DDEFA-44FA-40F0-B2F5-D6EA9A1A3E0E}"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634B0-42AB-4B24-9BA1-200CE44DF1B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C1DDEFA-44FA-40F0-B2F5-D6EA9A1A3E0E}" type="datetimeFigureOut">
              <a:rPr lang="en-US" smtClean="0"/>
              <a:t>4/15/2013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BC634B0-42AB-4B24-9BA1-200CE44DF1B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1DDEFA-44FA-40F0-B2F5-D6EA9A1A3E0E}" type="datetimeFigureOut">
              <a:rPr lang="en-US" smtClean="0"/>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BC634B0-42AB-4B24-9BA1-200CE44DF1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C1DDEFA-44FA-40F0-B2F5-D6EA9A1A3E0E}" type="datetimeFigureOut">
              <a:rPr lang="en-US" smtClean="0"/>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BC634B0-42AB-4B24-9BA1-200CE44DF1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BC634B0-42AB-4B24-9BA1-200CE44DF1B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C1DDEFA-44FA-40F0-B2F5-D6EA9A1A3E0E}" type="datetimeFigureOut">
              <a:rPr lang="en-US" smtClean="0"/>
              <a:t>4/15/2013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BC634B0-42AB-4B24-9BA1-200CE44DF1B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C1DDEFA-44FA-40F0-B2F5-D6EA9A1A3E0E}" type="datetimeFigureOut">
              <a:rPr lang="en-US" smtClean="0"/>
              <a:t>4/15/2013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C1DDEFA-44FA-40F0-B2F5-D6EA9A1A3E0E}" type="datetimeFigureOut">
              <a:rPr lang="en-US" smtClean="0"/>
              <a:t>4/15/2013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BC634B0-42AB-4B24-9BA1-200CE44DF1B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73037108"/>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50686338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477105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600" b="1" dirty="0" smtClean="0">
                <a:solidFill>
                  <a:schemeClr val="accent3"/>
                </a:solidFill>
                <a:latin typeface="Calibri" pitchFamily="34" charset="0"/>
                <a:cs typeface="Calibri" pitchFamily="34" charset="0"/>
              </a:rPr>
              <a:t>Mrs. </a:t>
            </a:r>
            <a:r>
              <a:rPr lang="en-US" sz="2600" b="1" dirty="0" err="1" smtClean="0">
                <a:solidFill>
                  <a:schemeClr val="accent3"/>
                </a:solidFill>
                <a:latin typeface="Calibri" pitchFamily="34" charset="0"/>
                <a:cs typeface="Calibri" pitchFamily="34" charset="0"/>
              </a:rPr>
              <a:t>Greblo’s</a:t>
            </a:r>
            <a:r>
              <a:rPr lang="en-US" sz="2600" b="1" dirty="0" smtClean="0">
                <a:solidFill>
                  <a:schemeClr val="accent3"/>
                </a:solidFill>
                <a:latin typeface="Calibri" pitchFamily="34" charset="0"/>
                <a:cs typeface="Calibri" pitchFamily="34" charset="0"/>
              </a:rPr>
              <a:t>  2B &amp; 3B Sophomore English Agenda: </a:t>
            </a:r>
            <a:r>
              <a:rPr lang="en-US" sz="2600" b="1" dirty="0" smtClean="0">
                <a:solidFill>
                  <a:srgbClr val="00B050"/>
                </a:solidFill>
                <a:latin typeface="Calibri" pitchFamily="34" charset="0"/>
                <a:cs typeface="Calibri" pitchFamily="34" charset="0"/>
              </a:rPr>
              <a:t>4/15/13</a:t>
            </a:r>
            <a:endParaRPr lang="en-US" sz="26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14400"/>
            <a:ext cx="8839200" cy="59436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800" b="1" dirty="0" smtClean="0">
                <a:solidFill>
                  <a:srgbClr val="7030A0"/>
                </a:solidFill>
                <a:latin typeface="Calibri" pitchFamily="34" charset="0"/>
                <a:cs typeface="Calibri" pitchFamily="34" charset="0"/>
              </a:rPr>
              <a:t>Attendance / SSR / </a:t>
            </a:r>
            <a:r>
              <a:rPr lang="en-US" sz="68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800" b="1" dirty="0" smtClean="0">
                <a:solidFill>
                  <a:srgbClr val="7030A0"/>
                </a:solidFill>
                <a:latin typeface="Calibri" pitchFamily="34" charset="0"/>
                <a:cs typeface="Calibri" pitchFamily="34" charset="0"/>
              </a:rPr>
              <a:t>Daily SSR Entry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12</a:t>
            </a:r>
            <a:endParaRPr lang="en-US" sz="6800" b="1" dirty="0" smtClean="0">
              <a:solidFill>
                <a:srgbClr val="FF000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Agenda</a:t>
            </a:r>
            <a:r>
              <a:rPr lang="en-US" sz="7200" b="1" dirty="0">
                <a:solidFill>
                  <a:srgbClr val="7030A0"/>
                </a:solidFill>
                <a:latin typeface="Calibri" pitchFamily="34" charset="0"/>
                <a:cs typeface="Calibri" pitchFamily="34" charset="0"/>
              </a:rPr>
              <a:t>: (2B) </a:t>
            </a:r>
            <a:r>
              <a:rPr lang="en-US" sz="7200" b="1" dirty="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12 </a:t>
            </a:r>
            <a:r>
              <a:rPr lang="en-US" sz="7200" b="1" dirty="0" smtClean="0">
                <a:solidFill>
                  <a:srgbClr val="7030A0"/>
                </a:solidFill>
                <a:latin typeface="Calibri" pitchFamily="34" charset="0"/>
                <a:cs typeface="Calibri" pitchFamily="34" charset="0"/>
              </a:rPr>
              <a:t>/ </a:t>
            </a:r>
            <a:r>
              <a:rPr lang="en-US" sz="7200" b="1" dirty="0">
                <a:solidFill>
                  <a:srgbClr val="7030A0"/>
                </a:solidFill>
                <a:latin typeface="Calibri" pitchFamily="34" charset="0"/>
                <a:cs typeface="Calibri" pitchFamily="34" charset="0"/>
              </a:rPr>
              <a:t>(3B) </a:t>
            </a:r>
            <a:r>
              <a:rPr lang="en-US" sz="7200" b="1" dirty="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13</a:t>
            </a:r>
            <a:endParaRPr lang="en-US" sz="7200" b="1" dirty="0">
              <a:solidFill>
                <a:srgbClr val="FF0000"/>
              </a:solidFill>
              <a:latin typeface="Calibri" pitchFamily="34" charset="0"/>
              <a:cs typeface="Calibri" pitchFamily="34" charset="0"/>
            </a:endParaRPr>
          </a:p>
          <a:p>
            <a:pPr>
              <a:buFont typeface="Courier New" pitchFamily="49" charset="0"/>
              <a:buChar char="o"/>
            </a:pPr>
            <a:r>
              <a:rPr lang="en-US" sz="6800" b="1" i="1"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800" b="1" dirty="0" smtClean="0">
                <a:solidFill>
                  <a:srgbClr val="FF0000"/>
                </a:solidFill>
                <a:latin typeface="Calibri" pitchFamily="34" charset="0"/>
                <a:cs typeface="Calibri" pitchFamily="34" charset="0"/>
              </a:rPr>
              <a:t>Please turn in you’re </a:t>
            </a:r>
            <a:r>
              <a:rPr lang="en-US" sz="6800" b="1" u="sng" dirty="0" smtClean="0">
                <a:solidFill>
                  <a:srgbClr val="FF0000"/>
                </a:solidFill>
                <a:latin typeface="Calibri" pitchFamily="34" charset="0"/>
                <a:cs typeface="Calibri" pitchFamily="34" charset="0"/>
              </a:rPr>
              <a:t>The Lowest Animal </a:t>
            </a:r>
            <a:r>
              <a:rPr lang="en-US" sz="6800" b="1" dirty="0" smtClean="0">
                <a:solidFill>
                  <a:srgbClr val="FF0000"/>
                </a:solidFill>
                <a:latin typeface="Calibri" pitchFamily="34" charset="0"/>
                <a:cs typeface="Calibri" pitchFamily="34" charset="0"/>
              </a:rPr>
              <a:t>assignment in ASAP (ignore quest. #8)!</a:t>
            </a:r>
            <a:endParaRPr lang="en-US" sz="6800" b="1" dirty="0">
              <a:solidFill>
                <a:srgbClr val="FF0000"/>
              </a:solidFill>
              <a:latin typeface="Calibri" pitchFamily="34" charset="0"/>
              <a:cs typeface="Calibri" pitchFamily="34" charset="0"/>
            </a:endParaRPr>
          </a:p>
          <a:p>
            <a:pPr>
              <a:buFont typeface="Courier New" pitchFamily="49" charset="0"/>
              <a:buChar char="o"/>
            </a:pPr>
            <a:r>
              <a:rPr lang="en-US" sz="7200" b="1" dirty="0">
                <a:solidFill>
                  <a:srgbClr val="7030A0"/>
                </a:solidFill>
                <a:latin typeface="Calibri" pitchFamily="34" charset="0"/>
                <a:cs typeface="Calibri" pitchFamily="34" charset="0"/>
              </a:rPr>
              <a:t>Read </a:t>
            </a:r>
            <a:r>
              <a:rPr lang="en-US" sz="7200" b="1" u="sng" dirty="0">
                <a:solidFill>
                  <a:srgbClr val="7030A0"/>
                </a:solidFill>
                <a:latin typeface="Calibri" pitchFamily="34" charset="0"/>
                <a:cs typeface="Calibri" pitchFamily="34" charset="0"/>
              </a:rPr>
              <a:t>Hair</a:t>
            </a:r>
            <a:r>
              <a:rPr lang="en-US" sz="7200" b="1" dirty="0">
                <a:solidFill>
                  <a:srgbClr val="7030A0"/>
                </a:solidFill>
                <a:latin typeface="Calibri" pitchFamily="34" charset="0"/>
                <a:cs typeface="Calibri" pitchFamily="34" charset="0"/>
              </a:rPr>
              <a:t> by Malcolm X, pgs. 344-349 ; Answer Q’s 1-6 on pg. 350 on loose leaf paper </a:t>
            </a:r>
          </a:p>
          <a:p>
            <a:pPr>
              <a:buFont typeface="Courier New" pitchFamily="49" charset="0"/>
              <a:buChar char="o"/>
            </a:pPr>
            <a:r>
              <a:rPr lang="en-US" sz="7200" b="1" dirty="0">
                <a:solidFill>
                  <a:srgbClr val="7030A0"/>
                </a:solidFill>
                <a:latin typeface="Calibri" pitchFamily="34" charset="0"/>
                <a:cs typeface="Calibri" pitchFamily="34" charset="0"/>
              </a:rPr>
              <a:t>On the same page complete: “Language Link: mini-lesson” and “Vocabulary: how to own a word” activities on page 352.</a:t>
            </a:r>
          </a:p>
          <a:p>
            <a:pPr>
              <a:buFont typeface="Courier New" pitchFamily="49" charset="0"/>
              <a:buChar char="o"/>
            </a:pPr>
            <a:r>
              <a:rPr lang="en-US" sz="6800" b="1" i="1" dirty="0" smtClean="0">
                <a:solidFill>
                  <a:srgbClr val="7030A0"/>
                </a:solidFill>
                <a:latin typeface="Calibri" pitchFamily="34" charset="0"/>
                <a:cs typeface="Calibri" pitchFamily="34" charset="0"/>
              </a:rPr>
              <a:t>Put </a:t>
            </a:r>
            <a:r>
              <a:rPr lang="en-US" sz="6800" b="1" i="1" dirty="0" smtClean="0">
                <a:solidFill>
                  <a:srgbClr val="7030A0"/>
                </a:solidFill>
                <a:latin typeface="Calibri" pitchFamily="34" charset="0"/>
                <a:cs typeface="Calibri" pitchFamily="34" charset="0"/>
              </a:rPr>
              <a:t>away your LLN and/or writing folders in the LLN Storage File Cabinet </a:t>
            </a:r>
            <a:r>
              <a:rPr lang="en-US" sz="6800" b="1" i="1" u="sng" dirty="0" smtClean="0">
                <a:solidFill>
                  <a:srgbClr val="7030A0"/>
                </a:solidFill>
                <a:latin typeface="Calibri" pitchFamily="34" charset="0"/>
                <a:cs typeface="Calibri" pitchFamily="34" charset="0"/>
              </a:rPr>
              <a:t>NEATLY</a:t>
            </a:r>
            <a:r>
              <a:rPr lang="en-US" sz="6800" b="1" i="1" dirty="0" smtClean="0">
                <a:solidFill>
                  <a:srgbClr val="7030A0"/>
                </a:solidFill>
                <a:latin typeface="Calibri" pitchFamily="34" charset="0"/>
                <a:cs typeface="Calibri" pitchFamily="34" charset="0"/>
              </a:rPr>
              <a:t>, please!</a:t>
            </a:r>
          </a:p>
          <a:p>
            <a:pPr>
              <a:buFont typeface="Courier New" pitchFamily="49" charset="0"/>
              <a:buChar char="o"/>
            </a:pPr>
            <a:r>
              <a:rPr lang="en-US" sz="6800" b="1" i="1" dirty="0" smtClean="0">
                <a:solidFill>
                  <a:schemeClr val="accent3">
                    <a:lumMod val="75000"/>
                  </a:schemeClr>
                </a:solidFill>
                <a:latin typeface="Calibri" pitchFamily="34" charset="0"/>
                <a:cs typeface="Calibri" pitchFamily="34" charset="0"/>
              </a:rPr>
              <a:t>3B ONLY: Stack chairs carefully, thank you!</a:t>
            </a:r>
          </a:p>
          <a:p>
            <a:pPr>
              <a:buFont typeface="Courier New" pitchFamily="49" charset="0"/>
              <a:buChar char="o"/>
            </a:pPr>
            <a:r>
              <a:rPr lang="en-US" sz="80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8000" b="1" dirty="0" smtClean="0">
                <a:solidFill>
                  <a:srgbClr val="7030A0"/>
                </a:solidFill>
                <a:latin typeface="Calibri" pitchFamily="34" charset="0"/>
                <a:cs typeface="Calibri" pitchFamily="34" charset="0"/>
              </a:rPr>
              <a:t>Homework: </a:t>
            </a:r>
            <a:r>
              <a:rPr lang="en-US" sz="80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Finish your textbook assignment </a:t>
            </a:r>
            <a:r>
              <a:rPr lang="en-US" sz="7200" b="1" dirty="0" smtClean="0">
                <a:solidFill>
                  <a:srgbClr val="7030A0"/>
                </a:solidFill>
                <a:latin typeface="Calibri" pitchFamily="34" charset="0"/>
                <a:cs typeface="Calibri" pitchFamily="34" charset="0"/>
              </a:rPr>
              <a:t>(</a:t>
            </a:r>
            <a:r>
              <a:rPr lang="en-US" sz="7200" b="1" u="sng" dirty="0" smtClean="0">
                <a:solidFill>
                  <a:srgbClr val="7030A0"/>
                </a:solidFill>
                <a:latin typeface="Calibri" pitchFamily="34" charset="0"/>
                <a:cs typeface="Calibri" pitchFamily="34" charset="0"/>
              </a:rPr>
              <a:t>Hair</a:t>
            </a:r>
            <a:r>
              <a:rPr lang="en-US" sz="7200" b="1" dirty="0" smtClean="0">
                <a:solidFill>
                  <a:srgbClr val="7030A0"/>
                </a:solidFill>
                <a:latin typeface="Calibri" pitchFamily="34" charset="0"/>
                <a:cs typeface="Calibri" pitchFamily="34" charset="0"/>
              </a:rPr>
              <a:t>) at </a:t>
            </a:r>
            <a:r>
              <a:rPr lang="en-US" sz="7200" b="1" dirty="0" smtClean="0">
                <a:solidFill>
                  <a:srgbClr val="7030A0"/>
                </a:solidFill>
                <a:latin typeface="Calibri" pitchFamily="34" charset="0"/>
                <a:cs typeface="Calibri" pitchFamily="34" charset="0"/>
              </a:rPr>
              <a:t>home if you didn’t in class. Have it ready for </a:t>
            </a:r>
            <a:r>
              <a:rPr lang="en-US" sz="7200" b="1" dirty="0" smtClean="0">
                <a:solidFill>
                  <a:srgbClr val="7030A0"/>
                </a:solidFill>
                <a:latin typeface="Calibri" pitchFamily="34" charset="0"/>
                <a:cs typeface="Calibri" pitchFamily="34" charset="0"/>
              </a:rPr>
              <a:t>our next </a:t>
            </a:r>
            <a:r>
              <a:rPr lang="en-US" sz="7200" b="1" dirty="0" smtClean="0">
                <a:solidFill>
                  <a:srgbClr val="7030A0"/>
                </a:solidFill>
                <a:latin typeface="Calibri" pitchFamily="34" charset="0"/>
                <a:cs typeface="Calibri" pitchFamily="34" charset="0"/>
              </a:rPr>
              <a:t>class!</a:t>
            </a:r>
            <a:endParaRPr lang="en-US" sz="7200" b="1" u="sng" dirty="0" smtClean="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4064064829"/>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Literature Assignment: </a:t>
            </a:r>
            <a:r>
              <a:rPr lang="en-US" i="1" dirty="0" smtClean="0"/>
              <a:t>Nonfiction</a:t>
            </a:r>
            <a:endParaRPr lang="en-US" i="1" dirty="0"/>
          </a:p>
        </p:txBody>
      </p:sp>
      <p:sp>
        <p:nvSpPr>
          <p:cNvPr id="3" name="Content Placeholder 2"/>
          <p:cNvSpPr>
            <a:spLocks noGrp="1"/>
          </p:cNvSpPr>
          <p:nvPr>
            <p:ph sz="quarter" idx="1"/>
          </p:nvPr>
        </p:nvSpPr>
        <p:spPr>
          <a:xfrm>
            <a:off x="152400" y="1371600"/>
            <a:ext cx="8839200" cy="5334000"/>
          </a:xfrm>
        </p:spPr>
        <p:txBody>
          <a:bodyPr>
            <a:normAutofit fontScale="77500" lnSpcReduction="20000"/>
          </a:bodyPr>
          <a:lstStyle/>
          <a:p>
            <a:pPr>
              <a:lnSpc>
                <a:spcPct val="120000"/>
              </a:lnSpc>
            </a:pPr>
            <a:r>
              <a:rPr lang="en-US" sz="2800" b="1" dirty="0">
                <a:solidFill>
                  <a:srgbClr val="7030A0"/>
                </a:solidFill>
                <a:latin typeface="+mj-lt"/>
              </a:rPr>
              <a:t>Read the short story, </a:t>
            </a:r>
            <a:r>
              <a:rPr lang="en-US" sz="2800" b="1" u="sng" dirty="0" smtClean="0">
                <a:solidFill>
                  <a:srgbClr val="7030A0"/>
                </a:solidFill>
                <a:latin typeface="+mj-lt"/>
                <a:cs typeface="Calibri" pitchFamily="34" charset="0"/>
              </a:rPr>
              <a:t>Hair</a:t>
            </a:r>
            <a:r>
              <a:rPr lang="en-US" sz="2800" b="1" dirty="0" smtClean="0">
                <a:solidFill>
                  <a:srgbClr val="7030A0"/>
                </a:solidFill>
                <a:latin typeface="+mj-lt"/>
                <a:cs typeface="Calibri" pitchFamily="34" charset="0"/>
              </a:rPr>
              <a:t> </a:t>
            </a:r>
            <a:r>
              <a:rPr lang="en-US" sz="2800" b="1" dirty="0">
                <a:solidFill>
                  <a:srgbClr val="7030A0"/>
                </a:solidFill>
                <a:latin typeface="+mj-lt"/>
                <a:cs typeface="Calibri" pitchFamily="34" charset="0"/>
              </a:rPr>
              <a:t>by Malcolm </a:t>
            </a:r>
            <a:r>
              <a:rPr lang="en-US" sz="2800" b="1" dirty="0" smtClean="0">
                <a:solidFill>
                  <a:srgbClr val="7030A0"/>
                </a:solidFill>
                <a:latin typeface="+mj-lt"/>
                <a:cs typeface="Calibri" pitchFamily="34" charset="0"/>
              </a:rPr>
              <a:t>X and complete the corresponding assignment:</a:t>
            </a:r>
          </a:p>
          <a:p>
            <a:pPr lvl="1">
              <a:lnSpc>
                <a:spcPct val="120000"/>
              </a:lnSpc>
            </a:pPr>
            <a:r>
              <a:rPr lang="en-US" sz="2300" u="sng" dirty="0" smtClean="0">
                <a:solidFill>
                  <a:schemeClr val="tx1"/>
                </a:solidFill>
              </a:rPr>
              <a:t>Tools</a:t>
            </a:r>
            <a:r>
              <a:rPr lang="en-US" sz="2300" u="sng" dirty="0">
                <a:solidFill>
                  <a:schemeClr val="tx1"/>
                </a:solidFill>
              </a:rPr>
              <a:t>:</a:t>
            </a:r>
            <a:r>
              <a:rPr lang="en-US" sz="2300" dirty="0">
                <a:solidFill>
                  <a:schemeClr val="tx1"/>
                </a:solidFill>
              </a:rPr>
              <a:t> 10</a:t>
            </a:r>
            <a:r>
              <a:rPr lang="en-US" sz="2300" baseline="30000" dirty="0">
                <a:solidFill>
                  <a:schemeClr val="tx1"/>
                </a:solidFill>
              </a:rPr>
              <a:t>th</a:t>
            </a:r>
            <a:r>
              <a:rPr lang="en-US" sz="2300" dirty="0">
                <a:solidFill>
                  <a:schemeClr val="tx1"/>
                </a:solidFill>
              </a:rPr>
              <a:t> grade Elements of Lit. textbook, loose leaf paper, black/blue pen or pencil </a:t>
            </a:r>
          </a:p>
          <a:p>
            <a:pPr lvl="1">
              <a:lnSpc>
                <a:spcPct val="120000"/>
              </a:lnSpc>
            </a:pPr>
            <a:r>
              <a:rPr lang="en-US" sz="2300" u="sng" dirty="0" smtClean="0">
                <a:solidFill>
                  <a:schemeClr val="tx1"/>
                </a:solidFill>
              </a:rPr>
              <a:t>Directions:</a:t>
            </a:r>
            <a:r>
              <a:rPr lang="en-US" sz="2300" dirty="0">
                <a:solidFill>
                  <a:schemeClr val="tx1"/>
                </a:solidFill>
              </a:rPr>
              <a:t> </a:t>
            </a:r>
            <a:r>
              <a:rPr lang="en-US" sz="2300" dirty="0" smtClean="0">
                <a:solidFill>
                  <a:schemeClr val="tx1"/>
                </a:solidFill>
              </a:rPr>
              <a:t>Begin by titling your paper “</a:t>
            </a:r>
            <a:r>
              <a:rPr lang="en-US" sz="2300" u="sng" dirty="0" smtClean="0">
                <a:solidFill>
                  <a:schemeClr val="tx1"/>
                </a:solidFill>
              </a:rPr>
              <a:t>Hair</a:t>
            </a:r>
            <a:r>
              <a:rPr lang="en-US" sz="2300" dirty="0" smtClean="0">
                <a:solidFill>
                  <a:schemeClr val="tx1"/>
                </a:solidFill>
              </a:rPr>
              <a:t> by </a:t>
            </a:r>
            <a:r>
              <a:rPr lang="en-US" sz="2300" dirty="0" err="1" smtClean="0">
                <a:solidFill>
                  <a:schemeClr val="tx1"/>
                </a:solidFill>
              </a:rPr>
              <a:t>Malcom</a:t>
            </a:r>
            <a:r>
              <a:rPr lang="en-US" sz="2300" dirty="0" smtClean="0">
                <a:solidFill>
                  <a:schemeClr val="tx1"/>
                </a:solidFill>
              </a:rPr>
              <a:t> X.”</a:t>
            </a:r>
          </a:p>
          <a:p>
            <a:pPr lvl="1">
              <a:lnSpc>
                <a:spcPct val="120000"/>
              </a:lnSpc>
            </a:pPr>
            <a:r>
              <a:rPr lang="en-US" sz="2300" dirty="0" smtClean="0">
                <a:solidFill>
                  <a:schemeClr val="tx1"/>
                </a:solidFill>
              </a:rPr>
              <a:t>Then turn to the "Before You Read” reading on pg. 344 and start by writing the definition of TONE at the top of your paper.</a:t>
            </a:r>
          </a:p>
          <a:p>
            <a:pPr lvl="1">
              <a:lnSpc>
                <a:spcPct val="120000"/>
              </a:lnSpc>
            </a:pPr>
            <a:r>
              <a:rPr lang="en-US" sz="2300" dirty="0" smtClean="0">
                <a:solidFill>
                  <a:schemeClr val="tx1"/>
                </a:solidFill>
              </a:rPr>
              <a:t>Next, please </a:t>
            </a:r>
            <a:r>
              <a:rPr lang="en-US" sz="2300" dirty="0">
                <a:solidFill>
                  <a:schemeClr val="tx1"/>
                </a:solidFill>
              </a:rPr>
              <a:t>carefully read </a:t>
            </a:r>
            <a:r>
              <a:rPr lang="en-US" sz="2300" u="sng" dirty="0" smtClean="0">
                <a:solidFill>
                  <a:schemeClr val="tx1"/>
                </a:solidFill>
                <a:cs typeface="Calibri" pitchFamily="34" charset="0"/>
              </a:rPr>
              <a:t>Hair</a:t>
            </a:r>
            <a:r>
              <a:rPr lang="en-US" sz="2300" dirty="0" smtClean="0">
                <a:solidFill>
                  <a:schemeClr val="tx1"/>
                </a:solidFill>
                <a:cs typeface="Calibri" pitchFamily="34" charset="0"/>
              </a:rPr>
              <a:t> </a:t>
            </a:r>
            <a:r>
              <a:rPr lang="en-US" sz="2300" dirty="0">
                <a:solidFill>
                  <a:schemeClr val="tx1"/>
                </a:solidFill>
                <a:cs typeface="Calibri" pitchFamily="34" charset="0"/>
              </a:rPr>
              <a:t>by Malcolm X, pgs. </a:t>
            </a:r>
            <a:r>
              <a:rPr lang="en-US" sz="2300" dirty="0" smtClean="0">
                <a:solidFill>
                  <a:schemeClr val="tx1"/>
                </a:solidFill>
                <a:cs typeface="Calibri" pitchFamily="34" charset="0"/>
              </a:rPr>
              <a:t>345-349</a:t>
            </a:r>
            <a:r>
              <a:rPr lang="en-US" sz="2300" dirty="0" smtClean="0">
                <a:solidFill>
                  <a:schemeClr val="tx1"/>
                </a:solidFill>
              </a:rPr>
              <a:t> </a:t>
            </a:r>
            <a:r>
              <a:rPr lang="en-US" sz="2300" dirty="0">
                <a:solidFill>
                  <a:schemeClr val="tx1"/>
                </a:solidFill>
              </a:rPr>
              <a:t>(this includes a bio of </a:t>
            </a:r>
            <a:r>
              <a:rPr lang="en-US" sz="2300" dirty="0" smtClean="0">
                <a:solidFill>
                  <a:schemeClr val="tx1"/>
                </a:solidFill>
              </a:rPr>
              <a:t>Malcolm X and a short student essay called “A ‘Piercing’ Issue”).</a:t>
            </a:r>
          </a:p>
          <a:p>
            <a:pPr lvl="1">
              <a:lnSpc>
                <a:spcPct val="120000"/>
              </a:lnSpc>
            </a:pPr>
            <a:r>
              <a:rPr lang="en-US" sz="2300" dirty="0" smtClean="0">
                <a:solidFill>
                  <a:schemeClr val="tx1"/>
                </a:solidFill>
              </a:rPr>
              <a:t>Then </a:t>
            </a:r>
            <a:r>
              <a:rPr lang="en-US" sz="2300" dirty="0">
                <a:solidFill>
                  <a:schemeClr val="tx1"/>
                </a:solidFill>
              </a:rPr>
              <a:t>answer questions </a:t>
            </a:r>
            <a:r>
              <a:rPr lang="en-US" sz="2300" dirty="0" smtClean="0">
                <a:solidFill>
                  <a:schemeClr val="tx1"/>
                </a:solidFill>
              </a:rPr>
              <a:t>1-6, on loose leaf paper </a:t>
            </a:r>
            <a:r>
              <a:rPr lang="en-US" sz="2300" dirty="0">
                <a:solidFill>
                  <a:schemeClr val="tx1"/>
                </a:solidFill>
              </a:rPr>
              <a:t>in COMPLETE SENTENCES on pg. </a:t>
            </a:r>
            <a:r>
              <a:rPr lang="en-US" sz="2300" dirty="0" smtClean="0">
                <a:solidFill>
                  <a:schemeClr val="tx1"/>
                </a:solidFill>
              </a:rPr>
              <a:t>350.</a:t>
            </a:r>
            <a:endParaRPr lang="en-US" sz="2300" dirty="0">
              <a:solidFill>
                <a:schemeClr val="tx1"/>
              </a:solidFill>
            </a:endParaRPr>
          </a:p>
          <a:p>
            <a:pPr lvl="0">
              <a:lnSpc>
                <a:spcPct val="120000"/>
              </a:lnSpc>
            </a:pPr>
            <a:r>
              <a:rPr lang="en-US" sz="2800" b="1" dirty="0" smtClean="0">
                <a:solidFill>
                  <a:srgbClr val="7030A0"/>
                </a:solidFill>
                <a:latin typeface="+mj-lt"/>
              </a:rPr>
              <a:t>Complete the </a:t>
            </a:r>
            <a:r>
              <a:rPr lang="en-US" sz="2800" b="1" dirty="0">
                <a:solidFill>
                  <a:srgbClr val="7030A0"/>
                </a:solidFill>
                <a:latin typeface="+mj-lt"/>
                <a:cs typeface="Calibri" pitchFamily="34" charset="0"/>
              </a:rPr>
              <a:t>“Language Link: mini-lesson” and “Vocabulary: how to own a word” </a:t>
            </a:r>
            <a:r>
              <a:rPr lang="en-US" sz="2800" b="1" dirty="0" smtClean="0">
                <a:solidFill>
                  <a:srgbClr val="7030A0"/>
                </a:solidFill>
                <a:latin typeface="+mj-lt"/>
                <a:cs typeface="Calibri" pitchFamily="34" charset="0"/>
              </a:rPr>
              <a:t>activities </a:t>
            </a:r>
            <a:r>
              <a:rPr lang="en-US" sz="2800" b="1" dirty="0" smtClean="0">
                <a:solidFill>
                  <a:srgbClr val="7030A0"/>
                </a:solidFill>
                <a:latin typeface="+mj-lt"/>
              </a:rPr>
              <a:t>on </a:t>
            </a:r>
            <a:r>
              <a:rPr lang="en-US" sz="2800" b="1" dirty="0">
                <a:solidFill>
                  <a:srgbClr val="7030A0"/>
                </a:solidFill>
                <a:latin typeface="+mj-lt"/>
              </a:rPr>
              <a:t>pg. </a:t>
            </a:r>
            <a:r>
              <a:rPr lang="en-US" sz="2800" b="1" dirty="0" smtClean="0">
                <a:solidFill>
                  <a:srgbClr val="7030A0"/>
                </a:solidFill>
                <a:latin typeface="+mj-lt"/>
              </a:rPr>
              <a:t>352:</a:t>
            </a:r>
            <a:endParaRPr lang="en-US" sz="2400" dirty="0">
              <a:solidFill>
                <a:srgbClr val="7030A0"/>
              </a:solidFill>
              <a:latin typeface="+mj-lt"/>
            </a:endParaRPr>
          </a:p>
          <a:p>
            <a:pPr lvl="1">
              <a:lnSpc>
                <a:spcPct val="120000"/>
              </a:lnSpc>
            </a:pPr>
            <a:r>
              <a:rPr lang="en-US" sz="2300" u="sng" dirty="0">
                <a:solidFill>
                  <a:schemeClr val="tx1"/>
                </a:solidFill>
              </a:rPr>
              <a:t>Tools:</a:t>
            </a:r>
            <a:r>
              <a:rPr lang="en-US" sz="2300" dirty="0">
                <a:solidFill>
                  <a:schemeClr val="tx1"/>
                </a:solidFill>
              </a:rPr>
              <a:t> 10</a:t>
            </a:r>
            <a:r>
              <a:rPr lang="en-US" sz="2300" baseline="30000" dirty="0">
                <a:solidFill>
                  <a:schemeClr val="tx1"/>
                </a:solidFill>
              </a:rPr>
              <a:t>th</a:t>
            </a:r>
            <a:r>
              <a:rPr lang="en-US" sz="2300" dirty="0">
                <a:solidFill>
                  <a:schemeClr val="tx1"/>
                </a:solidFill>
              </a:rPr>
              <a:t> grade Elements of Lit. textbook, </a:t>
            </a:r>
            <a:r>
              <a:rPr lang="en-US" sz="2300" dirty="0" smtClean="0">
                <a:solidFill>
                  <a:schemeClr val="tx1"/>
                </a:solidFill>
              </a:rPr>
              <a:t>the same sheet of loose </a:t>
            </a:r>
            <a:r>
              <a:rPr lang="en-US" sz="2300" dirty="0">
                <a:solidFill>
                  <a:schemeClr val="tx1"/>
                </a:solidFill>
              </a:rPr>
              <a:t>leaf </a:t>
            </a:r>
            <a:r>
              <a:rPr lang="en-US" sz="2300" dirty="0" smtClean="0">
                <a:solidFill>
                  <a:schemeClr val="tx1"/>
                </a:solidFill>
              </a:rPr>
              <a:t>paper that you’re </a:t>
            </a:r>
            <a:r>
              <a:rPr lang="en-US" sz="2300" u="sng" dirty="0" smtClean="0">
                <a:solidFill>
                  <a:schemeClr val="tx1"/>
                </a:solidFill>
              </a:rPr>
              <a:t>Hair</a:t>
            </a:r>
            <a:r>
              <a:rPr lang="en-US" sz="2300" dirty="0" smtClean="0">
                <a:solidFill>
                  <a:schemeClr val="tx1"/>
                </a:solidFill>
              </a:rPr>
              <a:t> questions are on, </a:t>
            </a:r>
            <a:r>
              <a:rPr lang="en-US" sz="2300" dirty="0">
                <a:solidFill>
                  <a:schemeClr val="tx1"/>
                </a:solidFill>
              </a:rPr>
              <a:t>black/blue pen or pencil </a:t>
            </a:r>
          </a:p>
          <a:p>
            <a:pPr lvl="1">
              <a:lnSpc>
                <a:spcPct val="120000"/>
              </a:lnSpc>
            </a:pPr>
            <a:r>
              <a:rPr lang="en-US" sz="2300" u="sng" dirty="0">
                <a:solidFill>
                  <a:schemeClr val="tx1"/>
                </a:solidFill>
              </a:rPr>
              <a:t>Directions:</a:t>
            </a:r>
            <a:r>
              <a:rPr lang="en-US" sz="2300" dirty="0">
                <a:solidFill>
                  <a:schemeClr val="tx1"/>
                </a:solidFill>
              </a:rPr>
              <a:t> On page </a:t>
            </a:r>
            <a:r>
              <a:rPr lang="en-US" sz="2300" dirty="0" smtClean="0">
                <a:solidFill>
                  <a:schemeClr val="tx1"/>
                </a:solidFill>
              </a:rPr>
              <a:t>352,  </a:t>
            </a:r>
            <a:r>
              <a:rPr lang="en-US" sz="2300" dirty="0">
                <a:solidFill>
                  <a:schemeClr val="tx1"/>
                </a:solidFill>
              </a:rPr>
              <a:t>please carefully read the directions and complete </a:t>
            </a:r>
            <a:r>
              <a:rPr lang="en-US" sz="2300" dirty="0" smtClean="0">
                <a:solidFill>
                  <a:schemeClr val="tx1"/>
                </a:solidFill>
              </a:rPr>
              <a:t>BOTH activities on the same sheet of loose leaf paper (or add more if you need it, just </a:t>
            </a:r>
            <a:r>
              <a:rPr lang="en-US" sz="2300" dirty="0" err="1" smtClean="0">
                <a:solidFill>
                  <a:schemeClr val="tx1"/>
                </a:solidFill>
              </a:rPr>
              <a:t>stple</a:t>
            </a:r>
            <a:r>
              <a:rPr lang="en-US" sz="2300" dirty="0" smtClean="0">
                <a:solidFill>
                  <a:schemeClr val="tx1"/>
                </a:solidFill>
              </a:rPr>
              <a:t> them together) that your story questions are on. </a:t>
            </a:r>
            <a:endParaRPr lang="en-US" sz="2300" dirty="0">
              <a:solidFill>
                <a:schemeClr val="tx1"/>
              </a:solidFill>
            </a:endParaRPr>
          </a:p>
        </p:txBody>
      </p:sp>
    </p:spTree>
    <p:extLst>
      <p:ext uri="{BB962C8B-B14F-4D97-AF65-F5344CB8AC3E}">
        <p14:creationId xmlns:p14="http://schemas.microsoft.com/office/powerpoint/2010/main" val="1783403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TotalTime>
  <Words>534</Words>
  <Application>Microsoft Office PowerPoint</Application>
  <PresentationFormat>On-screen Show (4:3)</PresentationFormat>
  <Paragraphs>59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Daily SSR Entry:</vt:lpstr>
      <vt:lpstr>Mrs. Greblo’s  2B &amp; 3B Sophomore English Agenda: 4/15/13</vt:lpstr>
      <vt:lpstr>Elements of Literature Assignment: Nonfiction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4</cp:revision>
  <dcterms:created xsi:type="dcterms:W3CDTF">2013-04-15T17:37:08Z</dcterms:created>
  <dcterms:modified xsi:type="dcterms:W3CDTF">2013-04-15T17:58:32Z</dcterms:modified>
</cp:coreProperties>
</file>