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58" r:id="rId3"/>
    <p:sldId id="259" r:id="rId4"/>
    <p:sldId id="261"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89CE33-BAEF-4E26-AB94-15F031A96D0B}" type="datetimeFigureOut">
              <a:rPr lang="en-US" smtClean="0"/>
              <a:t>10/18/2011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C02640-C3F7-4D75-A20D-01AD8396ADCC}"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E09B2E1-55C2-4BD5-8A0D-7F99A6F9BFAF}"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44B5B22-5BBD-407C-BFE2-D19D7B64FFCA}" type="datetimeFigureOut">
              <a:rPr lang="en-US" smtClean="0"/>
              <a:t>10/18/2011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20A385B-7BA7-4320-BEF1-89741FBFDFFB}"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4B5B22-5BBD-407C-BFE2-D19D7B64FFCA}" type="datetimeFigureOut">
              <a:rPr lang="en-US" smtClean="0"/>
              <a:t>10/18/2011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0A385B-7BA7-4320-BEF1-89741FBFDFF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20A385B-7BA7-4320-BEF1-89741FBFDFFB}"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4B5B22-5BBD-407C-BFE2-D19D7B64FFCA}" type="datetimeFigureOut">
              <a:rPr lang="en-US" smtClean="0"/>
              <a:t>10/18/2011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44B5B22-5BBD-407C-BFE2-D19D7B64FFCA}" type="datetimeFigureOut">
              <a:rPr lang="en-US" smtClean="0"/>
              <a:t>10/18/2011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20A385B-7BA7-4320-BEF1-89741FBFDFFB}"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544B5B22-5BBD-407C-BFE2-D19D7B64FFCA}" type="datetimeFigureOut">
              <a:rPr lang="en-US" smtClean="0"/>
              <a:t>10/18/2011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20A385B-7BA7-4320-BEF1-89741FBFDFFB}"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44B5B22-5BBD-407C-BFE2-D19D7B64FFCA}" type="datetimeFigureOut">
              <a:rPr lang="en-US" smtClean="0"/>
              <a:t>10/18/2011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0A385B-7BA7-4320-BEF1-89741FBFDFFB}"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44B5B22-5BBD-407C-BFE2-D19D7B64FFCA}" type="datetimeFigureOut">
              <a:rPr lang="en-US" smtClean="0"/>
              <a:t>10/18/2011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20A385B-7BA7-4320-BEF1-89741FBFDFFB}"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44B5B22-5BBD-407C-BFE2-D19D7B64FFCA}" type="datetimeFigureOut">
              <a:rPr lang="en-US" smtClean="0"/>
              <a:t>10/18/2011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20A385B-7BA7-4320-BEF1-89741FBFDFF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44B5B22-5BBD-407C-BFE2-D19D7B64FFCA}" type="datetimeFigureOut">
              <a:rPr lang="en-US" smtClean="0"/>
              <a:t>10/18/2011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20A385B-7BA7-4320-BEF1-89741FBFDFF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20A385B-7BA7-4320-BEF1-89741FBFDFFB}"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44B5B22-5BBD-407C-BFE2-D19D7B64FFCA}" type="datetimeFigureOut">
              <a:rPr lang="en-US" smtClean="0"/>
              <a:t>10/18/2011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20A385B-7BA7-4320-BEF1-89741FBFDFFB}"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44B5B22-5BBD-407C-BFE2-D19D7B64FFCA}" type="datetimeFigureOut">
              <a:rPr lang="en-US" smtClean="0"/>
              <a:t>10/18/2011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44B5B22-5BBD-407C-BFE2-D19D7B64FFCA}" type="datetimeFigureOut">
              <a:rPr lang="en-US" smtClean="0"/>
              <a:t>10/18/2011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20A385B-7BA7-4320-BEF1-89741FBFDFFB}"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4024"/>
            <a:ext cx="8839200" cy="4739759"/>
          </a:xfrm>
          <a:prstGeom prst="rect">
            <a:avLst/>
          </a:prstGeom>
        </p:spPr>
        <p:txBody>
          <a:bodyPr wrap="square">
            <a:spAutoFit/>
          </a:bodyPr>
          <a:lstStyle/>
          <a:p>
            <a:pPr>
              <a:buNone/>
            </a:pPr>
            <a:r>
              <a:rPr lang="en-US" sz="4400" b="1" u="sng" dirty="0" smtClean="0">
                <a:solidFill>
                  <a:schemeClr val="accent5">
                    <a:lumMod val="75000"/>
                  </a:schemeClr>
                </a:solidFill>
                <a:latin typeface="Calibri" pitchFamily="34" charset="0"/>
                <a:cs typeface="Calibri" pitchFamily="34" charset="0"/>
              </a:rPr>
              <a:t>1B DUE TODAY:</a:t>
            </a:r>
          </a:p>
          <a:p>
            <a:pPr>
              <a:buNone/>
            </a:pPr>
            <a:r>
              <a:rPr lang="en-US" sz="4400" dirty="0" smtClean="0">
                <a:solidFill>
                  <a:schemeClr val="tx1">
                    <a:lumMod val="95000"/>
                    <a:lumOff val="5000"/>
                  </a:schemeClr>
                </a:solidFill>
                <a:latin typeface="+mj-lt"/>
                <a:cs typeface="Calibri" pitchFamily="34" charset="0"/>
              </a:rPr>
              <a:t>- none</a:t>
            </a:r>
          </a:p>
          <a:p>
            <a:pPr>
              <a:buNone/>
            </a:pPr>
            <a:endParaRPr lang="en-US" sz="4400" b="1" u="sng" dirty="0" smtClean="0">
              <a:solidFill>
                <a:schemeClr val="tx1">
                  <a:lumMod val="95000"/>
                  <a:lumOff val="5000"/>
                </a:schemeClr>
              </a:solidFill>
              <a:latin typeface="+mj-lt"/>
              <a:cs typeface="Calibri" pitchFamily="34" charset="0"/>
            </a:endParaRPr>
          </a:p>
          <a:p>
            <a:pPr>
              <a:buNone/>
            </a:pPr>
            <a:endParaRPr lang="en-US" sz="4400" b="1" u="sng" dirty="0">
              <a:solidFill>
                <a:schemeClr val="tx1">
                  <a:lumMod val="95000"/>
                  <a:lumOff val="5000"/>
                </a:schemeClr>
              </a:solidFill>
              <a:latin typeface="+mj-lt"/>
              <a:cs typeface="Calibri" pitchFamily="34" charset="0"/>
            </a:endParaRPr>
          </a:p>
          <a:p>
            <a:pPr>
              <a:buNone/>
            </a:pPr>
            <a:endParaRPr lang="en-US" sz="4400" b="1" u="sng" dirty="0" smtClean="0">
              <a:solidFill>
                <a:schemeClr val="tx1">
                  <a:lumMod val="95000"/>
                  <a:lumOff val="5000"/>
                </a:schemeClr>
              </a:solidFill>
              <a:latin typeface="+mj-lt"/>
              <a:cs typeface="Calibri" pitchFamily="34" charset="0"/>
            </a:endParaRPr>
          </a:p>
          <a:p>
            <a:pPr>
              <a:buNone/>
            </a:pPr>
            <a:r>
              <a:rPr lang="en-US" sz="4400" b="1" u="sng" dirty="0" smtClean="0">
                <a:solidFill>
                  <a:schemeClr val="tx1">
                    <a:lumMod val="95000"/>
                    <a:lumOff val="5000"/>
                  </a:schemeClr>
                </a:solidFill>
                <a:latin typeface="+mj-lt"/>
                <a:cs typeface="Calibri" pitchFamily="34" charset="0"/>
              </a:rPr>
              <a:t>1B Due Last Class:</a:t>
            </a:r>
          </a:p>
          <a:p>
            <a:pPr>
              <a:buNone/>
            </a:pPr>
            <a:endParaRPr lang="en-US" sz="3800" dirty="0" smtClean="0">
              <a:latin typeface="Calibri" pitchFamily="34" charset="0"/>
              <a:cs typeface="Calibri" pitchFamily="34" charset="0"/>
            </a:endParaRPr>
          </a:p>
        </p:txBody>
      </p:sp>
      <p:sp>
        <p:nvSpPr>
          <p:cNvPr id="4" name="Rectangle 3"/>
          <p:cNvSpPr/>
          <p:nvPr/>
        </p:nvSpPr>
        <p:spPr>
          <a:xfrm>
            <a:off x="133939" y="4800600"/>
            <a:ext cx="1386918" cy="646331"/>
          </a:xfrm>
          <a:prstGeom prst="rect">
            <a:avLst/>
          </a:prstGeom>
        </p:spPr>
        <p:txBody>
          <a:bodyPr wrap="none">
            <a:spAutoFit/>
          </a:bodyPr>
          <a:lstStyle/>
          <a:p>
            <a:pPr>
              <a:buNone/>
            </a:pPr>
            <a:r>
              <a:rPr lang="en-US" sz="3600" dirty="0">
                <a:solidFill>
                  <a:schemeClr val="tx1">
                    <a:lumMod val="95000"/>
                    <a:lumOff val="5000"/>
                  </a:schemeClr>
                </a:solidFill>
                <a:cs typeface="Calibri" pitchFamily="34" charset="0"/>
              </a:rPr>
              <a:t>- none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rmAutofit/>
          </a:bodyPr>
          <a:lstStyle/>
          <a:p>
            <a:r>
              <a:rPr lang="en-US" sz="2800" b="1" dirty="0" smtClean="0">
                <a:latin typeface="Calibri" pitchFamily="34" charset="0"/>
                <a:cs typeface="Calibri" pitchFamily="34" charset="0"/>
              </a:rPr>
              <a:t>Mrs. </a:t>
            </a:r>
            <a:r>
              <a:rPr lang="en-US" sz="2800" b="1" dirty="0" err="1" smtClean="0">
                <a:latin typeface="Calibri" pitchFamily="34" charset="0"/>
                <a:cs typeface="Calibri" pitchFamily="34" charset="0"/>
              </a:rPr>
              <a:t>Greblo’s</a:t>
            </a:r>
            <a:r>
              <a:rPr lang="en-US" sz="2800" b="1" dirty="0" smtClean="0">
                <a:latin typeface="Calibri" pitchFamily="34" charset="0"/>
                <a:cs typeface="Calibri" pitchFamily="34" charset="0"/>
              </a:rPr>
              <a:t>  1B Junior English Agenda:   </a:t>
            </a:r>
            <a:r>
              <a:rPr lang="en-US" sz="2800" b="1" dirty="0" smtClean="0">
                <a:solidFill>
                  <a:srgbClr val="00B050"/>
                </a:solidFill>
                <a:latin typeface="Calibri" pitchFamily="34" charset="0"/>
                <a:cs typeface="Calibri" pitchFamily="34" charset="0"/>
              </a:rPr>
              <a:t>10/18/11</a:t>
            </a:r>
            <a:endParaRPr lang="en-US" sz="28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301752" y="1371600"/>
            <a:ext cx="8503920" cy="5486400"/>
          </a:xfrm>
        </p:spPr>
        <p:txBody>
          <a:bodyPr>
            <a:normAutofit fontScale="92500" lnSpcReduction="10000"/>
          </a:bodyPr>
          <a:lstStyle/>
          <a:p>
            <a:pPr>
              <a:buNone/>
            </a:pPr>
            <a:r>
              <a:rPr lang="en-US" sz="2200" i="1" dirty="0" smtClean="0">
                <a:solidFill>
                  <a:srgbClr val="FF0000"/>
                </a:solidFill>
                <a:latin typeface="Calibri" pitchFamily="34" charset="0"/>
                <a:cs typeface="Calibri" pitchFamily="34" charset="0"/>
              </a:rPr>
              <a:t>Copy the agenda </a:t>
            </a:r>
            <a:r>
              <a:rPr lang="en-US" sz="2200" i="1" dirty="0" smtClean="0">
                <a:solidFill>
                  <a:srgbClr val="FF0000"/>
                </a:solidFill>
                <a:latin typeface="Calibri" pitchFamily="34" charset="0"/>
                <a:cs typeface="Calibri" pitchFamily="34" charset="0"/>
              </a:rPr>
              <a:t>and objectives into your R.L.N.-</a:t>
            </a:r>
            <a:endParaRPr lang="en-US" sz="2200" i="1" dirty="0" smtClean="0">
              <a:solidFill>
                <a:srgbClr val="FF0000"/>
              </a:solidFill>
              <a:latin typeface="Calibri" pitchFamily="34" charset="0"/>
              <a:cs typeface="Calibri" pitchFamily="34" charset="0"/>
            </a:endParaRPr>
          </a:p>
          <a:p>
            <a:pPr>
              <a:buFont typeface="Courier New" pitchFamily="49" charset="0"/>
              <a:buChar char="o"/>
            </a:pPr>
            <a:r>
              <a:rPr lang="en-US" sz="2400" dirty="0" smtClean="0">
                <a:solidFill>
                  <a:srgbClr val="7030A0"/>
                </a:solidFill>
                <a:latin typeface="Calibri" pitchFamily="34" charset="0"/>
                <a:cs typeface="Calibri" pitchFamily="34" charset="0"/>
              </a:rPr>
              <a:t>SSR/Attendance</a:t>
            </a:r>
          </a:p>
          <a:p>
            <a:pPr>
              <a:buFont typeface="Courier New" pitchFamily="49" charset="0"/>
              <a:buChar char="o"/>
            </a:pPr>
            <a:r>
              <a:rPr lang="en-US" sz="2400" dirty="0" smtClean="0">
                <a:solidFill>
                  <a:srgbClr val="7030A0"/>
                </a:solidFill>
                <a:latin typeface="Calibri" pitchFamily="34" charset="0"/>
                <a:cs typeface="Calibri" pitchFamily="34" charset="0"/>
              </a:rPr>
              <a:t>Agenda</a:t>
            </a:r>
            <a:endParaRPr lang="en-US" sz="2400" i="1" dirty="0" smtClean="0">
              <a:solidFill>
                <a:srgbClr val="C00000"/>
              </a:solidFill>
              <a:latin typeface="Calibri" pitchFamily="34" charset="0"/>
              <a:cs typeface="Calibri" pitchFamily="34" charset="0"/>
            </a:endParaRPr>
          </a:p>
          <a:p>
            <a:pPr>
              <a:buFont typeface="Courier New" pitchFamily="49" charset="0"/>
              <a:buChar char="o"/>
            </a:pPr>
            <a:r>
              <a:rPr lang="en-US" sz="2400" dirty="0" smtClean="0">
                <a:solidFill>
                  <a:srgbClr val="7030A0"/>
                </a:solidFill>
                <a:latin typeface="Calibri" pitchFamily="34" charset="0"/>
                <a:cs typeface="Calibri" pitchFamily="34" charset="0"/>
              </a:rPr>
              <a:t>Warm-up</a:t>
            </a:r>
          </a:p>
          <a:p>
            <a:pPr>
              <a:buFont typeface="Courier New" pitchFamily="49" charset="0"/>
              <a:buChar char="o"/>
            </a:pPr>
            <a:r>
              <a:rPr lang="en-US" sz="2400" dirty="0" smtClean="0">
                <a:solidFill>
                  <a:srgbClr val="7030A0"/>
                </a:solidFill>
                <a:latin typeface="Calibri" pitchFamily="34" charset="0"/>
                <a:cs typeface="Calibri" pitchFamily="34" charset="0"/>
              </a:rPr>
              <a:t>Vocabulary List #2</a:t>
            </a:r>
            <a:endParaRPr lang="en-US" sz="2400" dirty="0" smtClean="0">
              <a:solidFill>
                <a:srgbClr val="00B0F0"/>
              </a:solidFill>
              <a:latin typeface="Calibri" pitchFamily="34" charset="0"/>
              <a:cs typeface="Calibri" pitchFamily="34" charset="0"/>
            </a:endParaRPr>
          </a:p>
          <a:p>
            <a:pPr>
              <a:buFont typeface="Courier New" pitchFamily="49" charset="0"/>
              <a:buChar char="o"/>
            </a:pPr>
            <a:r>
              <a:rPr lang="en-US" sz="2400" dirty="0" smtClean="0">
                <a:solidFill>
                  <a:srgbClr val="7030A0"/>
                </a:solidFill>
                <a:latin typeface="Calibri" pitchFamily="34" charset="0"/>
                <a:cs typeface="Calibri" pitchFamily="34" charset="0"/>
              </a:rPr>
              <a:t>Teen Ink Reading </a:t>
            </a:r>
            <a:r>
              <a:rPr lang="en-US" sz="2400" dirty="0" smtClean="0">
                <a:solidFill>
                  <a:srgbClr val="7030A0"/>
                </a:solidFill>
                <a:latin typeface="Calibri" pitchFamily="34" charset="0"/>
                <a:cs typeface="Calibri" pitchFamily="34" charset="0"/>
              </a:rPr>
              <a:t>Activity, part 2</a:t>
            </a:r>
            <a:endParaRPr lang="en-US" sz="2400" dirty="0" smtClean="0">
              <a:solidFill>
                <a:srgbClr val="00B050"/>
              </a:solidFill>
              <a:latin typeface="Calibri" pitchFamily="34" charset="0"/>
              <a:cs typeface="Calibri" pitchFamily="34" charset="0"/>
            </a:endParaRPr>
          </a:p>
          <a:p>
            <a:pPr>
              <a:buFont typeface="Courier New" pitchFamily="49" charset="0"/>
              <a:buChar char="o"/>
            </a:pPr>
            <a:r>
              <a:rPr lang="en-US" b="1" dirty="0" smtClean="0">
                <a:solidFill>
                  <a:srgbClr val="00B050"/>
                </a:solidFill>
                <a:latin typeface="Calibri" pitchFamily="34" charset="0"/>
                <a:cs typeface="Calibri" pitchFamily="34" charset="0"/>
              </a:rPr>
              <a:t>Objective(s): </a:t>
            </a:r>
          </a:p>
          <a:p>
            <a:pPr lvl="1">
              <a:buFont typeface="Courier New" pitchFamily="49" charset="0"/>
              <a:buChar char="o"/>
            </a:pPr>
            <a:r>
              <a:rPr lang="en-US" sz="1800" b="1" dirty="0" smtClean="0">
                <a:solidFill>
                  <a:srgbClr val="00B050"/>
                </a:solidFill>
                <a:latin typeface="Calibri" pitchFamily="34" charset="0"/>
                <a:cs typeface="Calibri" pitchFamily="34" charset="0"/>
              </a:rPr>
              <a:t>Listen</a:t>
            </a:r>
            <a:r>
              <a:rPr lang="en-US" sz="1800" dirty="0" smtClean="0">
                <a:solidFill>
                  <a:srgbClr val="00B050"/>
                </a:solidFill>
                <a:latin typeface="Calibri" pitchFamily="34" charset="0"/>
                <a:cs typeface="Calibri" pitchFamily="34" charset="0"/>
              </a:rPr>
              <a:t> Attentively</a:t>
            </a:r>
          </a:p>
          <a:p>
            <a:pPr lvl="1">
              <a:buFont typeface="Courier New" pitchFamily="49" charset="0"/>
              <a:buChar char="o"/>
            </a:pPr>
            <a:r>
              <a:rPr lang="en-US" sz="1800" dirty="0" smtClean="0">
                <a:solidFill>
                  <a:srgbClr val="00B050"/>
                </a:solidFill>
                <a:latin typeface="Calibri" pitchFamily="34" charset="0"/>
                <a:cs typeface="Calibri" pitchFamily="34" charset="0"/>
              </a:rPr>
              <a:t>Organize </a:t>
            </a:r>
            <a:r>
              <a:rPr lang="en-US" sz="1800" b="1" dirty="0" smtClean="0">
                <a:solidFill>
                  <a:srgbClr val="00B050"/>
                </a:solidFill>
                <a:latin typeface="Calibri" pitchFamily="34" charset="0"/>
                <a:cs typeface="Calibri" pitchFamily="34" charset="0"/>
              </a:rPr>
              <a:t>vocabulary words </a:t>
            </a:r>
            <a:r>
              <a:rPr lang="en-US" sz="1800" dirty="0" smtClean="0">
                <a:solidFill>
                  <a:srgbClr val="00B050"/>
                </a:solidFill>
                <a:latin typeface="Calibri" pitchFamily="34" charset="0"/>
                <a:cs typeface="Calibri" pitchFamily="34" charset="0"/>
              </a:rPr>
              <a:t>into a format that can benefit lifelong vocabulary learning</a:t>
            </a:r>
          </a:p>
          <a:p>
            <a:pPr lvl="1">
              <a:buFont typeface="Courier New" pitchFamily="49" charset="0"/>
              <a:buChar char="o"/>
            </a:pPr>
            <a:r>
              <a:rPr lang="en-US" sz="1800" b="1" dirty="0" smtClean="0">
                <a:solidFill>
                  <a:srgbClr val="00B050"/>
                </a:solidFill>
                <a:latin typeface="Calibri" pitchFamily="34" charset="0"/>
                <a:cs typeface="Calibri" pitchFamily="34" charset="0"/>
              </a:rPr>
              <a:t>Engage in and practice personal reading </a:t>
            </a:r>
            <a:r>
              <a:rPr lang="en-US" sz="1800" dirty="0" smtClean="0">
                <a:solidFill>
                  <a:srgbClr val="00B050"/>
                </a:solidFill>
                <a:latin typeface="Calibri" pitchFamily="34" charset="0"/>
                <a:cs typeface="Calibri" pitchFamily="34" charset="0"/>
              </a:rPr>
              <a:t>in a silent and sustained fashion while utilizing reading strategies </a:t>
            </a:r>
          </a:p>
          <a:p>
            <a:pPr lvl="1">
              <a:buFont typeface="Courier New" pitchFamily="49" charset="0"/>
              <a:buChar char="o"/>
            </a:pPr>
            <a:r>
              <a:rPr lang="en-US" sz="1800" b="1" dirty="0" smtClean="0">
                <a:solidFill>
                  <a:srgbClr val="00B050"/>
                </a:solidFill>
                <a:cs typeface="Calibri" pitchFamily="34" charset="0"/>
              </a:rPr>
              <a:t>Analyze the </a:t>
            </a:r>
            <a:r>
              <a:rPr lang="en-US" sz="1800" b="1" dirty="0" smtClean="0">
                <a:solidFill>
                  <a:srgbClr val="00B050"/>
                </a:solidFill>
                <a:cs typeface="Calibri" pitchFamily="34" charset="0"/>
              </a:rPr>
              <a:t>theme, craft and style </a:t>
            </a:r>
            <a:r>
              <a:rPr lang="en-US" sz="1800" dirty="0" smtClean="0">
                <a:solidFill>
                  <a:srgbClr val="00B050"/>
                </a:solidFill>
                <a:cs typeface="Calibri" pitchFamily="34" charset="0"/>
              </a:rPr>
              <a:t>of published high school student writing</a:t>
            </a:r>
          </a:p>
          <a:p>
            <a:pPr>
              <a:buFont typeface="Courier New" pitchFamily="49" charset="0"/>
              <a:buChar char="o"/>
            </a:pPr>
            <a:r>
              <a:rPr lang="en-US" dirty="0" smtClean="0">
                <a:solidFill>
                  <a:srgbClr val="7030A0"/>
                </a:solidFill>
                <a:latin typeface="Calibri" pitchFamily="34" charset="0"/>
                <a:cs typeface="Calibri" pitchFamily="34" charset="0"/>
              </a:rPr>
              <a:t>Homework:</a:t>
            </a:r>
            <a:r>
              <a:rPr lang="en-US" sz="2400" i="1" dirty="0" smtClean="0">
                <a:solidFill>
                  <a:srgbClr val="7030A0"/>
                </a:solidFill>
                <a:latin typeface="Calibri" pitchFamily="34" charset="0"/>
                <a:cs typeface="Calibri" pitchFamily="34" charset="0"/>
              </a:rPr>
              <a:t> </a:t>
            </a:r>
            <a:r>
              <a:rPr lang="en-US" sz="2000" i="1" dirty="0" smtClean="0">
                <a:solidFill>
                  <a:schemeClr val="accent4">
                    <a:lumMod val="50000"/>
                  </a:schemeClr>
                </a:solidFill>
                <a:latin typeface="Calibri" pitchFamily="34" charset="0"/>
                <a:cs typeface="Calibri" pitchFamily="34" charset="0"/>
              </a:rPr>
              <a:t>Copy the HW into your homework calendar/day planner-</a:t>
            </a:r>
          </a:p>
          <a:p>
            <a:pPr>
              <a:buNone/>
            </a:pPr>
            <a:r>
              <a:rPr lang="en-US" sz="2000" i="1" dirty="0" smtClean="0">
                <a:solidFill>
                  <a:schemeClr val="accent4">
                    <a:lumMod val="50000"/>
                  </a:schemeClr>
                </a:solidFill>
                <a:latin typeface="Calibri" pitchFamily="34" charset="0"/>
                <a:cs typeface="Calibri" pitchFamily="34" charset="0"/>
              </a:rPr>
              <a:t>	</a:t>
            </a:r>
            <a:r>
              <a:rPr lang="en-US" sz="1800" dirty="0" smtClean="0">
                <a:solidFill>
                  <a:srgbClr val="FF0000"/>
                </a:solidFill>
                <a:latin typeface="Calibri" pitchFamily="34" charset="0"/>
                <a:cs typeface="Calibri" pitchFamily="34" charset="0"/>
              </a:rPr>
              <a:t>- Finish your </a:t>
            </a:r>
            <a:r>
              <a:rPr lang="en-US" sz="1800" u="sng" dirty="0" smtClean="0">
                <a:solidFill>
                  <a:srgbClr val="FF0000"/>
                </a:solidFill>
                <a:latin typeface="Calibri" pitchFamily="34" charset="0"/>
                <a:cs typeface="Calibri" pitchFamily="34" charset="0"/>
              </a:rPr>
              <a:t>Teen Ink</a:t>
            </a:r>
            <a:r>
              <a:rPr lang="en-US" sz="1800" dirty="0" smtClean="0">
                <a:solidFill>
                  <a:srgbClr val="FF0000"/>
                </a:solidFill>
                <a:latin typeface="Calibri" pitchFamily="34" charset="0"/>
                <a:cs typeface="Calibri" pitchFamily="34" charset="0"/>
              </a:rPr>
              <a:t> writing assignment at home if you didn’t in class, DUE: ASAP</a:t>
            </a:r>
          </a:p>
          <a:p>
            <a:pPr lvl="1">
              <a:buNone/>
            </a:pPr>
            <a:r>
              <a:rPr lang="en-US" sz="1900" i="1" dirty="0" smtClean="0">
                <a:solidFill>
                  <a:srgbClr val="7030A0"/>
                </a:solidFill>
              </a:rPr>
              <a:t>- Bring your </a:t>
            </a:r>
            <a:r>
              <a:rPr lang="en-US" sz="1900" b="1" i="1" dirty="0" smtClean="0">
                <a:solidFill>
                  <a:srgbClr val="7030A0"/>
                </a:solidFill>
              </a:rPr>
              <a:t>textbook</a:t>
            </a:r>
            <a:r>
              <a:rPr lang="en-US" sz="1900" i="1" dirty="0" smtClean="0">
                <a:solidFill>
                  <a:srgbClr val="7030A0"/>
                </a:solidFill>
              </a:rPr>
              <a:t> and </a:t>
            </a:r>
            <a:r>
              <a:rPr lang="en-US" sz="1900" b="1" i="1" dirty="0" smtClean="0">
                <a:solidFill>
                  <a:srgbClr val="7030A0"/>
                </a:solidFill>
              </a:rPr>
              <a:t>VOCAB BOOKLETS </a:t>
            </a:r>
            <a:r>
              <a:rPr lang="en-US" sz="1900" i="1" dirty="0" smtClean="0">
                <a:solidFill>
                  <a:srgbClr val="7030A0"/>
                </a:solidFill>
              </a:rPr>
              <a:t>to class </a:t>
            </a:r>
            <a:r>
              <a:rPr lang="en-US" sz="1900" i="1" u="sng" dirty="0" smtClean="0">
                <a:solidFill>
                  <a:srgbClr val="7030A0"/>
                </a:solidFill>
              </a:rPr>
              <a:t>every day</a:t>
            </a:r>
            <a:r>
              <a:rPr lang="en-US" sz="1900" i="1" dirty="0" smtClean="0">
                <a:solidFill>
                  <a:srgbClr val="7030A0"/>
                </a:solidFill>
              </a:rPr>
              <a:t>!</a:t>
            </a:r>
          </a:p>
          <a:p>
            <a:pPr lvl="1">
              <a:buFontTx/>
              <a:buChar char="-"/>
            </a:pPr>
            <a:endParaRPr lang="en-US" sz="1900" i="1" dirty="0" smtClean="0">
              <a:solidFill>
                <a:srgbClr val="7030A0"/>
              </a:solidFill>
            </a:endParaRPr>
          </a:p>
          <a:p>
            <a:pPr lvl="1">
              <a:buFont typeface="Courier New" pitchFamily="49" charset="0"/>
              <a:buChar char="o"/>
            </a:pPr>
            <a:endParaRPr lang="en-US" i="1" dirty="0" smtClean="0">
              <a:solidFill>
                <a:srgbClr val="7030A0"/>
              </a:solidFill>
            </a:endParaRPr>
          </a:p>
          <a:p>
            <a:pPr lvl="1">
              <a:buNone/>
            </a:pPr>
            <a:endParaRPr lang="en-US" dirty="0" smtClean="0">
              <a:solidFill>
                <a:srgbClr val="7030A0"/>
              </a:solidFill>
              <a:latin typeface="Calibri" pitchFamily="34" charset="0"/>
              <a:cs typeface="Calibri" pitchFamily="34" charset="0"/>
            </a:endParaRPr>
          </a:p>
          <a:p>
            <a:pPr>
              <a:buFont typeface="Courier New" pitchFamily="49" charset="0"/>
              <a:buChar char="o"/>
            </a:pPr>
            <a:endParaRPr lang="en-US" dirty="0" smtClean="0">
              <a:solidFill>
                <a:srgbClr val="FFC000"/>
              </a:solidFill>
              <a:latin typeface="Calibri" pitchFamily="34" charset="0"/>
              <a:cs typeface="Calibri" pitchFamily="34" charset="0"/>
            </a:endParaRPr>
          </a:p>
          <a:p>
            <a:pPr>
              <a:buFont typeface="Courier New" pitchFamily="49" charset="0"/>
              <a:buChar char="o"/>
            </a:pPr>
            <a:endParaRPr lang="en-US" dirty="0" smtClean="0">
              <a:solidFill>
                <a:srgbClr val="FFC000"/>
              </a:solidFill>
              <a:latin typeface="Calibri" pitchFamily="34" charset="0"/>
              <a:cs typeface="Calibri" pitchFamily="34" charset="0"/>
            </a:endParaRPr>
          </a:p>
          <a:p>
            <a:pPr>
              <a:buFont typeface="Courier New" pitchFamily="49" charset="0"/>
              <a:buChar char="o"/>
            </a:pPr>
            <a:endParaRPr lang="en-US" dirty="0" smtClean="0">
              <a:solidFill>
                <a:srgbClr val="FFC000"/>
              </a:solidFill>
              <a:latin typeface="Calibri" pitchFamily="34" charset="0"/>
              <a:cs typeface="Calibri" pitchFamily="34" charset="0"/>
            </a:endParaRPr>
          </a:p>
          <a:p>
            <a:pPr>
              <a:buFont typeface="Courier New" pitchFamily="49" charset="0"/>
              <a:buChar char="o"/>
            </a:pPr>
            <a:endParaRPr lang="en-US" dirty="0" smtClean="0">
              <a:solidFill>
                <a:srgbClr val="FFC000"/>
              </a:solidFill>
            </a:endParaRPr>
          </a:p>
          <a:p>
            <a:pPr>
              <a:buNone/>
            </a:pPr>
            <a:endParaRPr lang="en-US" dirty="0" smtClean="0">
              <a:solidFill>
                <a:srgbClr val="FFC000"/>
              </a:solidFill>
            </a:endParaRPr>
          </a:p>
          <a:p>
            <a:pPr>
              <a:buNone/>
            </a:pPr>
            <a:endParaRPr lang="en-US" dirty="0" smtClean="0">
              <a:solidFill>
                <a:srgbClr val="FFC000"/>
              </a:solidFill>
            </a:endParaRPr>
          </a:p>
          <a:p>
            <a:endParaRPr lang="en-US" dirty="0">
              <a:solidFill>
                <a:srgbClr val="FFC000"/>
              </a:solidFill>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latin typeface="Calibri" pitchFamily="34" charset="0"/>
                <a:cs typeface="Calibri" pitchFamily="34" charset="0"/>
              </a:rPr>
              <a:t>1B Junior English </a:t>
            </a:r>
            <a:r>
              <a:rPr lang="en-US" b="1" dirty="0" smtClean="0">
                <a:latin typeface="Calibri" pitchFamily="34" charset="0"/>
                <a:cs typeface="Calibri" pitchFamily="34" charset="0"/>
              </a:rPr>
              <a:t>Warm-up</a:t>
            </a:r>
            <a:r>
              <a:rPr lang="en-US" dirty="0" smtClean="0">
                <a:latin typeface="Calibri" pitchFamily="34" charset="0"/>
                <a:cs typeface="Calibri" pitchFamily="34" charset="0"/>
              </a:rPr>
              <a:t>:</a:t>
            </a:r>
            <a:r>
              <a:rPr lang="en-US" sz="3600" b="1" dirty="0" smtClean="0">
                <a:solidFill>
                  <a:srgbClr val="00B050"/>
                </a:solidFill>
                <a:latin typeface="Calibri" pitchFamily="34" charset="0"/>
                <a:cs typeface="Calibri" pitchFamily="34" charset="0"/>
              </a:rPr>
              <a:t> </a:t>
            </a:r>
            <a:r>
              <a:rPr lang="en-US" sz="3600" b="1" dirty="0" smtClean="0">
                <a:solidFill>
                  <a:srgbClr val="00B050"/>
                </a:solidFill>
                <a:latin typeface="Calibri" pitchFamily="34" charset="0"/>
                <a:cs typeface="Calibri" pitchFamily="34" charset="0"/>
              </a:rPr>
              <a:t>10/18/11</a:t>
            </a:r>
            <a:endParaRPr lang="en-US" b="1" dirty="0">
              <a:latin typeface="Calibri" pitchFamily="34" charset="0"/>
              <a:cs typeface="Calibri" pitchFamily="34" charset="0"/>
            </a:endParaRPr>
          </a:p>
        </p:txBody>
      </p:sp>
      <p:sp>
        <p:nvSpPr>
          <p:cNvPr id="3" name="Content Placeholder 2"/>
          <p:cNvSpPr>
            <a:spLocks noGrp="1"/>
          </p:cNvSpPr>
          <p:nvPr>
            <p:ph sz="quarter" idx="1"/>
          </p:nvPr>
        </p:nvSpPr>
        <p:spPr>
          <a:xfrm>
            <a:off x="301752" y="1524000"/>
            <a:ext cx="8503920" cy="5181600"/>
          </a:xfrm>
        </p:spPr>
        <p:txBody>
          <a:bodyPr>
            <a:normAutofit fontScale="62500" lnSpcReduction="20000"/>
          </a:bodyPr>
          <a:lstStyle/>
          <a:p>
            <a:pPr algn="ctr">
              <a:buNone/>
            </a:pPr>
            <a:r>
              <a:rPr lang="en-US" sz="6000" dirty="0" smtClean="0">
                <a:solidFill>
                  <a:srgbClr val="C00000"/>
                </a:solidFill>
              </a:rPr>
              <a:t>Please copy the prompt below onto loose leaf paper and then respond below…</a:t>
            </a:r>
            <a:endParaRPr lang="en-US" sz="9600" dirty="0" smtClean="0">
              <a:solidFill>
                <a:srgbClr val="C00000"/>
              </a:solidFill>
            </a:endParaRPr>
          </a:p>
          <a:p>
            <a:pPr lvl="1" algn="ctr">
              <a:buNone/>
            </a:pPr>
            <a:r>
              <a:rPr lang="en-US" sz="7000" b="1" dirty="0" smtClean="0">
                <a:latin typeface="Calibri" pitchFamily="34" charset="0"/>
                <a:cs typeface="Calibri" pitchFamily="34" charset="0"/>
              </a:rPr>
              <a:t>If you knew that in one year you would die suddenly, would you change anything about the way you are living now?</a:t>
            </a:r>
            <a:endParaRPr lang="en-US" sz="7000" b="1" dirty="0" smtClean="0">
              <a:latin typeface="Calibri" pitchFamily="34" charset="0"/>
              <a:cs typeface="Calibri" pitchFamily="34" charset="0"/>
            </a:endParaRPr>
          </a:p>
          <a:p>
            <a:pPr lvl="1">
              <a:buNone/>
            </a:pPr>
            <a:endParaRPr lang="en-US" sz="4900" b="1" dirty="0" smtClean="0">
              <a:latin typeface="Calibri" pitchFamily="34" charset="0"/>
              <a:cs typeface="Calibri" pitchFamily="34" charset="0"/>
            </a:endParaRPr>
          </a:p>
          <a:p>
            <a:pPr lvl="1">
              <a:buNone/>
            </a:pPr>
            <a:r>
              <a:rPr lang="en-US" sz="4900" b="1" dirty="0" smtClean="0">
                <a:solidFill>
                  <a:srgbClr val="7030A0"/>
                </a:solidFill>
                <a:latin typeface="Calibri" pitchFamily="34" charset="0"/>
                <a:cs typeface="Calibri" pitchFamily="34" charset="0"/>
              </a:rPr>
              <a:t>Time: </a:t>
            </a:r>
            <a:r>
              <a:rPr lang="en-US" sz="4900" i="1" dirty="0" smtClean="0">
                <a:solidFill>
                  <a:srgbClr val="7030A0"/>
                </a:solidFill>
                <a:latin typeface="Calibri" pitchFamily="34" charset="0"/>
                <a:cs typeface="Calibri" pitchFamily="34" charset="0"/>
              </a:rPr>
              <a:t>8 minutes</a:t>
            </a:r>
          </a:p>
          <a:p>
            <a:pPr lvl="1">
              <a:buNone/>
            </a:pPr>
            <a:r>
              <a:rPr lang="en-US" sz="4900" b="1" dirty="0" smtClean="0">
                <a:solidFill>
                  <a:srgbClr val="7030A0"/>
                </a:solidFill>
                <a:latin typeface="Calibri" pitchFamily="34" charset="0"/>
                <a:cs typeface="Calibri" pitchFamily="34" charset="0"/>
              </a:rPr>
              <a:t>Turning it in: </a:t>
            </a:r>
            <a:r>
              <a:rPr lang="en-US" sz="4900" i="1" dirty="0" smtClean="0">
                <a:solidFill>
                  <a:srgbClr val="7030A0"/>
                </a:solidFill>
                <a:latin typeface="Calibri" pitchFamily="34" charset="0"/>
                <a:cs typeface="Calibri" pitchFamily="34" charset="0"/>
              </a:rPr>
              <a:t>N/A</a:t>
            </a:r>
            <a:endParaRPr lang="en-US" sz="4900" i="1" dirty="0">
              <a:solidFill>
                <a:srgbClr val="7030A0"/>
              </a:solidFill>
              <a:latin typeface="Calibri" pitchFamily="34" charset="0"/>
              <a:cs typeface="Calibri" pitchFamily="34" charset="0"/>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 Test Retakes: Q &amp; A</a:t>
            </a:r>
            <a:endParaRPr lang="en-US" dirty="0"/>
          </a:p>
        </p:txBody>
      </p:sp>
      <p:sp>
        <p:nvSpPr>
          <p:cNvPr id="3" name="Content Placeholder 2"/>
          <p:cNvSpPr>
            <a:spLocks noGrp="1"/>
          </p:cNvSpPr>
          <p:nvPr>
            <p:ph sz="quarter" idx="1"/>
          </p:nvPr>
        </p:nvSpPr>
        <p:spPr>
          <a:xfrm>
            <a:off x="152400" y="1371600"/>
            <a:ext cx="8839200" cy="5334000"/>
          </a:xfrm>
        </p:spPr>
        <p:txBody>
          <a:bodyPr>
            <a:normAutofit fontScale="92500" lnSpcReduction="10000"/>
          </a:bodyPr>
          <a:lstStyle/>
          <a:p>
            <a:r>
              <a:rPr lang="en-US" dirty="0" smtClean="0"/>
              <a:t>Who is eligible for a vocab. test retake? </a:t>
            </a:r>
            <a:r>
              <a:rPr lang="en-US" dirty="0" smtClean="0">
                <a:solidFill>
                  <a:srgbClr val="7030A0"/>
                </a:solidFill>
              </a:rPr>
              <a:t>Any student who received a +12/20 or LOWER</a:t>
            </a:r>
          </a:p>
          <a:p>
            <a:r>
              <a:rPr lang="en-US" dirty="0" smtClean="0">
                <a:solidFill>
                  <a:schemeClr val="tx1">
                    <a:lumMod val="95000"/>
                    <a:lumOff val="5000"/>
                  </a:schemeClr>
                </a:solidFill>
              </a:rPr>
              <a:t>How long do I have to retake the test? </a:t>
            </a:r>
            <a:r>
              <a:rPr lang="en-US" dirty="0" smtClean="0">
                <a:solidFill>
                  <a:srgbClr val="7030A0"/>
                </a:solidFill>
              </a:rPr>
              <a:t>You have one week from the day you see/receive your test score to schedule and take the retake.</a:t>
            </a:r>
          </a:p>
          <a:p>
            <a:r>
              <a:rPr lang="en-US" dirty="0" smtClean="0">
                <a:solidFill>
                  <a:schemeClr val="tx1">
                    <a:lumMod val="95000"/>
                    <a:lumOff val="5000"/>
                  </a:schemeClr>
                </a:solidFill>
              </a:rPr>
              <a:t>How many times can I retake the test? </a:t>
            </a:r>
            <a:r>
              <a:rPr lang="en-US" dirty="0" smtClean="0">
                <a:solidFill>
                  <a:srgbClr val="7030A0"/>
                </a:solidFill>
              </a:rPr>
              <a:t>ONCE.</a:t>
            </a:r>
          </a:p>
          <a:p>
            <a:r>
              <a:rPr lang="en-US" dirty="0" smtClean="0">
                <a:solidFill>
                  <a:schemeClr val="tx1">
                    <a:lumMod val="95000"/>
                    <a:lumOff val="5000"/>
                  </a:schemeClr>
                </a:solidFill>
              </a:rPr>
              <a:t>When can I retake the test?</a:t>
            </a:r>
            <a:r>
              <a:rPr lang="en-US" dirty="0" smtClean="0">
                <a:solidFill>
                  <a:srgbClr val="7030A0"/>
                </a:solidFill>
              </a:rPr>
              <a:t> You need to schedule a time w/ Mrs. Greblo DURING: SSR, or after class is over. Mrs. Greblo will tell you when she is available to administer the test retake.</a:t>
            </a:r>
          </a:p>
          <a:p>
            <a:r>
              <a:rPr lang="en-US" dirty="0" smtClean="0">
                <a:solidFill>
                  <a:schemeClr val="tx1">
                    <a:lumMod val="95000"/>
                    <a:lumOff val="5000"/>
                  </a:schemeClr>
                </a:solidFill>
              </a:rPr>
              <a:t>What is the highest score I can receive on a test retake? </a:t>
            </a:r>
            <a:r>
              <a:rPr lang="en-US" dirty="0" smtClean="0">
                <a:solidFill>
                  <a:srgbClr val="7030A0"/>
                </a:solidFill>
              </a:rPr>
              <a:t>A “C”</a:t>
            </a:r>
          </a:p>
          <a:p>
            <a:r>
              <a:rPr lang="en-US" dirty="0" smtClean="0">
                <a:solidFill>
                  <a:schemeClr val="tx1">
                    <a:lumMod val="95000"/>
                    <a:lumOff val="5000"/>
                  </a:schemeClr>
                </a:solidFill>
              </a:rPr>
              <a:t>Why is a “C” the highest score I can get? </a:t>
            </a:r>
            <a:r>
              <a:rPr lang="en-US" dirty="0" smtClean="0">
                <a:solidFill>
                  <a:srgbClr val="7030A0"/>
                </a:solidFill>
              </a:rPr>
              <a:t>This course honors the students who came on the original test day prepared. If you didn’t come prepared that day then this retake is a “one-shot” second chance</a:t>
            </a:r>
            <a:r>
              <a:rPr lang="en-US" u="sng" dirty="0" smtClean="0">
                <a:solidFill>
                  <a:srgbClr val="7030A0"/>
                </a:solidFill>
              </a:rPr>
              <a:t> privilege </a:t>
            </a:r>
            <a:r>
              <a:rPr lang="en-US" dirty="0" smtClean="0">
                <a:solidFill>
                  <a:srgbClr val="7030A0"/>
                </a:solidFill>
              </a:rPr>
              <a:t>Mrs. G is affording </a:t>
            </a:r>
            <a:r>
              <a:rPr lang="en-US" smtClean="0">
                <a:solidFill>
                  <a:srgbClr val="7030A0"/>
                </a:solidFill>
              </a:rPr>
              <a:t>you.</a:t>
            </a:r>
            <a:endParaRPr lang="en-US" dirty="0" smtClean="0">
              <a:solidFill>
                <a:srgbClr val="7030A0"/>
              </a:solidFill>
            </a:endParaRPr>
          </a:p>
          <a:p>
            <a:endParaRPr lang="en-US" dirty="0" smtClean="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Teen Ink Reading Activity</a:t>
            </a:r>
            <a:endParaRPr lang="en-US" dirty="0"/>
          </a:p>
        </p:txBody>
      </p:sp>
      <p:sp>
        <p:nvSpPr>
          <p:cNvPr id="3" name="Content Placeholder 2"/>
          <p:cNvSpPr>
            <a:spLocks noGrp="1"/>
          </p:cNvSpPr>
          <p:nvPr>
            <p:ph sz="quarter" idx="1"/>
          </p:nvPr>
        </p:nvSpPr>
        <p:spPr>
          <a:xfrm>
            <a:off x="301752" y="1527048"/>
            <a:ext cx="8689848" cy="5178552"/>
          </a:xfrm>
        </p:spPr>
        <p:txBody>
          <a:bodyPr>
            <a:normAutofit fontScale="62500" lnSpcReduction="20000"/>
          </a:bodyPr>
          <a:lstStyle/>
          <a:p>
            <a:pPr>
              <a:buNone/>
            </a:pPr>
            <a:r>
              <a:rPr lang="en-US" sz="3800" b="1" dirty="0" smtClean="0"/>
              <a:t>Teen Ink Reading Activity</a:t>
            </a:r>
            <a:r>
              <a:rPr lang="en-US" sz="3800" dirty="0" smtClean="0"/>
              <a:t>		</a:t>
            </a:r>
            <a:r>
              <a:rPr lang="en-US" sz="3800" u="sng" dirty="0" smtClean="0"/>
              <a:t>Due:</a:t>
            </a:r>
            <a:r>
              <a:rPr lang="en-US" sz="3800" dirty="0" smtClean="0"/>
              <a:t> at the end of the period</a:t>
            </a:r>
          </a:p>
          <a:p>
            <a:pPr lvl="0">
              <a:buNone/>
            </a:pPr>
            <a:r>
              <a:rPr lang="en-US" sz="2900" dirty="0" smtClean="0"/>
              <a:t>1. In your copy of Teen Ink, locate the Table of Contents. Once there, find the “Cover Features,” then look under the “Focus on Parents” header. There are twelve articles under this header, select SIX that you will </a:t>
            </a:r>
            <a:r>
              <a:rPr lang="en-US" sz="2900" b="1" dirty="0" smtClean="0"/>
              <a:t>read</a:t>
            </a:r>
            <a:r>
              <a:rPr lang="en-US" sz="2900" dirty="0" smtClean="0"/>
              <a:t> this period. </a:t>
            </a:r>
          </a:p>
          <a:p>
            <a:pPr lvl="0">
              <a:buNone/>
            </a:pPr>
            <a:r>
              <a:rPr lang="en-US" sz="2900" dirty="0" smtClean="0"/>
              <a:t>2. </a:t>
            </a:r>
            <a:r>
              <a:rPr lang="en-US" sz="2900" b="1" dirty="0" smtClean="0"/>
              <a:t>Read</a:t>
            </a:r>
            <a:r>
              <a:rPr lang="en-US" sz="2900" dirty="0" smtClean="0"/>
              <a:t> your SIX selections.</a:t>
            </a:r>
          </a:p>
          <a:p>
            <a:pPr lvl="0">
              <a:buNone/>
            </a:pPr>
            <a:r>
              <a:rPr lang="en-US" sz="2900" dirty="0" smtClean="0"/>
              <a:t>3. After reading, select three of the six articles that you read to analyze. Now, ask yourself these questions:</a:t>
            </a:r>
          </a:p>
          <a:p>
            <a:pPr lvl="1">
              <a:buNone/>
            </a:pPr>
            <a:r>
              <a:rPr lang="en-US" sz="2900" dirty="0" smtClean="0"/>
              <a:t>a. What genre is each of your three selections? (EX. personal narrative, persuasive, expository, etc.) What do you like about this genre?</a:t>
            </a:r>
          </a:p>
          <a:p>
            <a:pPr lvl="1">
              <a:buNone/>
            </a:pPr>
            <a:r>
              <a:rPr lang="en-US" sz="2900" dirty="0" smtClean="0"/>
              <a:t>b. What is the common theme these articles share? How is the theme in each article presented and written about by each student author?</a:t>
            </a:r>
          </a:p>
          <a:p>
            <a:pPr lvl="1">
              <a:buNone/>
            </a:pPr>
            <a:r>
              <a:rPr lang="en-US" sz="2900" dirty="0" smtClean="0"/>
              <a:t>c. What struck you about the student author’s writing? Any particular phrasing, word choice or style choices pop out at you? Why? </a:t>
            </a:r>
          </a:p>
          <a:p>
            <a:pPr lvl="1">
              <a:buNone/>
            </a:pPr>
            <a:r>
              <a:rPr lang="en-US" sz="2900" dirty="0" smtClean="0"/>
              <a:t>d. Why do you think Teen Ink editors selected these pieces for publication? </a:t>
            </a:r>
          </a:p>
          <a:p>
            <a:pPr lvl="1">
              <a:buNone/>
            </a:pPr>
            <a:r>
              <a:rPr lang="en-US" sz="2900" dirty="0" smtClean="0"/>
              <a:t>e. What </a:t>
            </a:r>
            <a:r>
              <a:rPr lang="en-US" sz="2900" b="1" dirty="0" smtClean="0"/>
              <a:t>components</a:t>
            </a:r>
            <a:r>
              <a:rPr lang="en-US" sz="2900" dirty="0" smtClean="0"/>
              <a:t> do these pieces of student writing have that make them good?</a:t>
            </a:r>
          </a:p>
          <a:p>
            <a:pPr lvl="0">
              <a:buNone/>
            </a:pPr>
            <a:r>
              <a:rPr lang="en-US" sz="2900" dirty="0" smtClean="0"/>
              <a:t>4. Now for the </a:t>
            </a:r>
            <a:r>
              <a:rPr lang="en-US" sz="2900" b="1" dirty="0" smtClean="0"/>
              <a:t>writing</a:t>
            </a:r>
            <a:r>
              <a:rPr lang="en-US" sz="2900" dirty="0" smtClean="0"/>
              <a:t>: You need to write a 2 paragraph analysis response on each of the three articles you have selected. </a:t>
            </a:r>
            <a:r>
              <a:rPr lang="en-US" sz="2900" u="sng" dirty="0" smtClean="0"/>
              <a:t>In each response you need to address questions </a:t>
            </a:r>
            <a:r>
              <a:rPr lang="en-US" sz="2900" b="1" u="sng" dirty="0" smtClean="0"/>
              <a:t>a</a:t>
            </a:r>
            <a:r>
              <a:rPr lang="en-US" sz="2900" u="sng" dirty="0" smtClean="0"/>
              <a:t> through </a:t>
            </a:r>
            <a:r>
              <a:rPr lang="en-US" sz="2900" b="1" u="sng" dirty="0" smtClean="0"/>
              <a:t>e</a:t>
            </a:r>
            <a:r>
              <a:rPr lang="en-US" sz="2900" u="sng" dirty="0" smtClean="0"/>
              <a:t> above.</a:t>
            </a:r>
            <a:r>
              <a:rPr lang="en-US" sz="2900" dirty="0" smtClean="0"/>
              <a:t> Remember that you are analyzing, NOT SUMMARIZING. </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106</TotalTime>
  <Words>342</Words>
  <Application>Microsoft Office PowerPoint</Application>
  <PresentationFormat>On-screen Show (4:3)</PresentationFormat>
  <Paragraphs>55</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Civic</vt:lpstr>
      <vt:lpstr>Slide 1</vt:lpstr>
      <vt:lpstr>Mrs. Greblo’s  1B Junior English Agenda:   10/18/11</vt:lpstr>
      <vt:lpstr>1B Junior English Warm-up: 10/18/11</vt:lpstr>
      <vt:lpstr>Vocab. Test Retakes: Q &amp; A</vt:lpstr>
      <vt:lpstr>Teen Ink Reading Activity</vt:lpstr>
    </vt:vector>
  </TitlesOfParts>
  <Company>Hillsboro School Distreict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Kelly Greblo</dc:creator>
  <cp:lastModifiedBy>Kelly Greblo</cp:lastModifiedBy>
  <cp:revision>4</cp:revision>
  <dcterms:created xsi:type="dcterms:W3CDTF">2011-10-18T15:20:19Z</dcterms:created>
  <dcterms:modified xsi:type="dcterms:W3CDTF">2011-10-18T17:07:01Z</dcterms:modified>
</cp:coreProperties>
</file>