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0" r:id="rId3"/>
    <p:sldId id="258" r:id="rId4"/>
    <p:sldId id="262"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4E7DD-FFE0-403F-A3DA-E1394D72DA34}" type="datetimeFigureOut">
              <a:rPr lang="en-US" smtClean="0"/>
              <a:t>10/6/2011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B89BC6-A861-4A7D-ACF4-0FA43211C9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09B2E1-55C2-4BD5-8A0D-7F99A6F9BFA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E8565A-E1B6-4DAE-A76A-AFBF5E08FC5F}" type="datetimeFigureOut">
              <a:rPr lang="en-US" smtClean="0"/>
              <a:t>10/6/2011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0D492C-97F8-4A8D-A8A7-2D35C0E5710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E8565A-E1B6-4DAE-A76A-AFBF5E08FC5F}"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492C-97F8-4A8D-A8A7-2D35C0E571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E0D492C-97F8-4A8D-A8A7-2D35C0E5710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E8565A-E1B6-4DAE-A76A-AFBF5E08FC5F}"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E8565A-E1B6-4DAE-A76A-AFBF5E08FC5F}"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E0D492C-97F8-4A8D-A8A7-2D35C0E5710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1E8565A-E1B6-4DAE-A76A-AFBF5E08FC5F}" type="datetimeFigureOut">
              <a:rPr lang="en-US" smtClean="0"/>
              <a:t>10/6/2011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0D492C-97F8-4A8D-A8A7-2D35C0E5710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1E8565A-E1B6-4DAE-A76A-AFBF5E08FC5F}" type="datetimeFigureOut">
              <a:rPr lang="en-US" smtClean="0"/>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492C-97F8-4A8D-A8A7-2D35C0E5710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E8565A-E1B6-4DAE-A76A-AFBF5E08FC5F}" type="datetimeFigureOut">
              <a:rPr lang="en-US" smtClean="0"/>
              <a:t>10/6/2011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E0D492C-97F8-4A8D-A8A7-2D35C0E5710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E8565A-E1B6-4DAE-A76A-AFBF5E08FC5F}" type="datetimeFigureOut">
              <a:rPr lang="en-US" smtClean="0"/>
              <a:t>10/6/2011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E0D492C-97F8-4A8D-A8A7-2D35C0E571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1E8565A-E1B6-4DAE-A76A-AFBF5E08FC5F}" type="datetimeFigureOut">
              <a:rPr lang="en-US" smtClean="0"/>
              <a:t>10/6/2011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E0D492C-97F8-4A8D-A8A7-2D35C0E571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E0D492C-97F8-4A8D-A8A7-2D35C0E5710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1E8565A-E1B6-4DAE-A76A-AFBF5E08FC5F}" type="datetimeFigureOut">
              <a:rPr lang="en-US" smtClean="0"/>
              <a:t>10/6/2011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E0D492C-97F8-4A8D-A8A7-2D35C0E5710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1E8565A-E1B6-4DAE-A76A-AFBF5E08FC5F}" type="datetimeFigureOut">
              <a:rPr lang="en-US" smtClean="0"/>
              <a:t>10/6/2011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1E8565A-E1B6-4DAE-A76A-AFBF5E08FC5F}" type="datetimeFigureOut">
              <a:rPr lang="en-US" smtClean="0"/>
              <a:t>10/6/2011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E0D492C-97F8-4A8D-A8A7-2D35C0E5710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839200" cy="5416868"/>
          </a:xfrm>
          <a:prstGeom prst="rect">
            <a:avLst/>
          </a:prstGeom>
        </p:spPr>
        <p:txBody>
          <a:bodyPr wrap="square">
            <a:spAutoFit/>
          </a:bodyPr>
          <a:lstStyle/>
          <a:p>
            <a:pPr algn="ctr">
              <a:buNone/>
            </a:pPr>
            <a:r>
              <a:rPr lang="en-US" sz="4400" b="1" u="sng" dirty="0" smtClean="0">
                <a:solidFill>
                  <a:schemeClr val="accent5">
                    <a:lumMod val="75000"/>
                  </a:schemeClr>
                </a:solidFill>
                <a:latin typeface="Calibri" pitchFamily="34" charset="0"/>
                <a:cs typeface="Calibri" pitchFamily="34" charset="0"/>
              </a:rPr>
              <a:t>1B DUE TODAY</a:t>
            </a:r>
            <a:r>
              <a:rPr lang="en-US" sz="4400" b="1" u="sng" dirty="0" smtClean="0">
                <a:solidFill>
                  <a:schemeClr val="accent5">
                    <a:lumMod val="75000"/>
                  </a:schemeClr>
                </a:solidFill>
                <a:latin typeface="Calibri" pitchFamily="34" charset="0"/>
                <a:cs typeface="Calibri" pitchFamily="34" charset="0"/>
              </a:rPr>
              <a:t>:</a:t>
            </a:r>
          </a:p>
          <a:p>
            <a:pPr>
              <a:buNone/>
            </a:pPr>
            <a:r>
              <a:rPr lang="en-US" sz="4400" dirty="0">
                <a:solidFill>
                  <a:srgbClr val="7030A0"/>
                </a:solidFill>
                <a:latin typeface="Calibri" pitchFamily="34" charset="0"/>
                <a:cs typeface="Calibri" pitchFamily="34" charset="0"/>
              </a:rPr>
              <a:t>-</a:t>
            </a:r>
            <a:r>
              <a:rPr lang="en-US" sz="4400" dirty="0" smtClean="0">
                <a:solidFill>
                  <a:srgbClr val="7030A0"/>
                </a:solidFill>
                <a:latin typeface="Calibri" pitchFamily="34" charset="0"/>
                <a:cs typeface="Calibri" pitchFamily="34" charset="0"/>
              </a:rPr>
              <a:t>Textbook Assignment: Read pages 811-824, and respond to the “</a:t>
            </a:r>
            <a:r>
              <a:rPr lang="en-US" sz="4400" dirty="0" err="1" smtClean="0">
                <a:solidFill>
                  <a:srgbClr val="7030A0"/>
                </a:solidFill>
                <a:latin typeface="Calibri" pitchFamily="34" charset="0"/>
                <a:cs typeface="Calibri" pitchFamily="34" charset="0"/>
              </a:rPr>
              <a:t>Quickwrite</a:t>
            </a:r>
            <a:r>
              <a:rPr lang="en-US" sz="4400" dirty="0" smtClean="0">
                <a:solidFill>
                  <a:srgbClr val="7030A0"/>
                </a:solidFill>
                <a:latin typeface="Calibri" pitchFamily="34" charset="0"/>
                <a:cs typeface="Calibri" pitchFamily="34" charset="0"/>
              </a:rPr>
              <a:t>” on pg. 824</a:t>
            </a:r>
            <a:endParaRPr lang="en-US" sz="4400" b="1" u="sng" dirty="0" smtClean="0">
              <a:solidFill>
                <a:srgbClr val="7030A0"/>
              </a:solidFill>
              <a:latin typeface="Calibri" pitchFamily="34" charset="0"/>
              <a:cs typeface="Calibri" pitchFamily="34" charset="0"/>
            </a:endParaRPr>
          </a:p>
          <a:p>
            <a:pPr>
              <a:buNone/>
            </a:pPr>
            <a:endParaRPr lang="en-US" sz="4400" b="1" u="sng" dirty="0" smtClean="0">
              <a:solidFill>
                <a:schemeClr val="tx1">
                  <a:lumMod val="95000"/>
                  <a:lumOff val="5000"/>
                </a:schemeClr>
              </a:solidFill>
              <a:latin typeface="+mj-lt"/>
              <a:cs typeface="Calibri" pitchFamily="34" charset="0"/>
            </a:endParaRPr>
          </a:p>
          <a:p>
            <a:pPr>
              <a:buNone/>
            </a:pPr>
            <a:endParaRPr lang="en-US" sz="4400" b="1" u="sng" dirty="0">
              <a:solidFill>
                <a:schemeClr val="tx1">
                  <a:lumMod val="95000"/>
                  <a:lumOff val="5000"/>
                </a:schemeClr>
              </a:solidFill>
              <a:latin typeface="+mj-lt"/>
              <a:cs typeface="Calibri" pitchFamily="34" charset="0"/>
            </a:endParaRPr>
          </a:p>
          <a:p>
            <a:pPr>
              <a:buNone/>
            </a:pPr>
            <a:r>
              <a:rPr lang="en-US" sz="4400" b="1" u="sng" dirty="0" smtClean="0">
                <a:solidFill>
                  <a:schemeClr val="tx1">
                    <a:lumMod val="95000"/>
                    <a:lumOff val="5000"/>
                  </a:schemeClr>
                </a:solidFill>
                <a:latin typeface="+mj-lt"/>
                <a:cs typeface="Calibri" pitchFamily="34" charset="0"/>
              </a:rPr>
              <a:t>1B Due Last Class</a:t>
            </a:r>
            <a:r>
              <a:rPr lang="en-US" sz="4400" b="1" u="sng" dirty="0" smtClean="0">
                <a:solidFill>
                  <a:schemeClr val="tx1">
                    <a:lumMod val="95000"/>
                    <a:lumOff val="5000"/>
                  </a:schemeClr>
                </a:solidFill>
                <a:latin typeface="+mj-lt"/>
                <a:cs typeface="Calibri" pitchFamily="34" charset="0"/>
              </a:rPr>
              <a:t>:</a:t>
            </a:r>
          </a:p>
          <a:p>
            <a:pPr>
              <a:buNone/>
            </a:pPr>
            <a:endParaRPr lang="en-US" sz="3800" dirty="0" smtClean="0">
              <a:latin typeface="Calibri" pitchFamily="34" charset="0"/>
              <a:cs typeface="Calibri" pitchFamily="34" charset="0"/>
            </a:endParaRPr>
          </a:p>
        </p:txBody>
      </p:sp>
      <p:sp>
        <p:nvSpPr>
          <p:cNvPr id="4" name="Rectangle 3"/>
          <p:cNvSpPr/>
          <p:nvPr/>
        </p:nvSpPr>
        <p:spPr>
          <a:xfrm>
            <a:off x="381000" y="5562600"/>
            <a:ext cx="7765011" cy="769441"/>
          </a:xfrm>
          <a:prstGeom prst="rect">
            <a:avLst/>
          </a:prstGeom>
        </p:spPr>
        <p:txBody>
          <a:bodyPr wrap="none">
            <a:spAutoFit/>
          </a:bodyPr>
          <a:lstStyle/>
          <a:p>
            <a:pPr>
              <a:buNone/>
            </a:pPr>
            <a:r>
              <a:rPr lang="en-US" sz="4400" dirty="0">
                <a:solidFill>
                  <a:schemeClr val="tx1">
                    <a:lumMod val="95000"/>
                    <a:lumOff val="5000"/>
                  </a:schemeClr>
                </a:solidFill>
                <a:cs typeface="Calibri" pitchFamily="34" charset="0"/>
              </a:rPr>
              <a:t>-</a:t>
            </a:r>
            <a:r>
              <a:rPr lang="en-US" sz="4400" dirty="0">
                <a:solidFill>
                  <a:schemeClr val="tx1">
                    <a:lumMod val="95000"/>
                    <a:lumOff val="5000"/>
                  </a:schemeClr>
                </a:solidFill>
              </a:rPr>
              <a:t>“Agreement: subj.-verb” packets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cs typeface="Calibri" pitchFamily="34" charset="0"/>
              </a:rPr>
              <a:t>VOCAB. TEST TODAY</a:t>
            </a:r>
            <a:endParaRPr lang="en-US" dirty="0"/>
          </a:p>
        </p:txBody>
      </p:sp>
      <p:sp>
        <p:nvSpPr>
          <p:cNvPr id="3" name="Content Placeholder 2"/>
          <p:cNvSpPr>
            <a:spLocks noGrp="1"/>
          </p:cNvSpPr>
          <p:nvPr>
            <p:ph sz="quarter" idx="1"/>
          </p:nvPr>
        </p:nvSpPr>
        <p:spPr/>
        <p:txBody>
          <a:bodyPr>
            <a:normAutofit/>
          </a:bodyPr>
          <a:lstStyle/>
          <a:p>
            <a:pPr>
              <a:buNone/>
            </a:pPr>
            <a:r>
              <a:rPr lang="en-US" sz="3200" u="sng" dirty="0" smtClean="0"/>
              <a:t>Your </a:t>
            </a:r>
            <a:r>
              <a:rPr lang="en-US" sz="3200" u="sng" dirty="0" smtClean="0"/>
              <a:t>VOCABULARY test is TODAY:</a:t>
            </a:r>
            <a:endParaRPr lang="en-US" sz="3200" u="sng" dirty="0" smtClean="0"/>
          </a:p>
          <a:p>
            <a:pPr>
              <a:buNone/>
            </a:pPr>
            <a:r>
              <a:rPr lang="en-US" sz="4000" dirty="0" smtClean="0">
                <a:solidFill>
                  <a:srgbClr val="FF0000"/>
                </a:solidFill>
              </a:rPr>
              <a:t>Friday</a:t>
            </a:r>
            <a:r>
              <a:rPr lang="en-US" sz="4000" dirty="0" smtClean="0">
                <a:solidFill>
                  <a:srgbClr val="7030A0"/>
                </a:solidFill>
              </a:rPr>
              <a:t>,</a:t>
            </a:r>
            <a:r>
              <a:rPr lang="en-US" sz="4000" dirty="0" smtClean="0">
                <a:solidFill>
                  <a:srgbClr val="FF0000"/>
                </a:solidFill>
              </a:rPr>
              <a:t> October 7</a:t>
            </a:r>
            <a:r>
              <a:rPr lang="en-US" sz="4000" baseline="30000" dirty="0" smtClean="0">
                <a:solidFill>
                  <a:srgbClr val="FF0000"/>
                </a:solidFill>
              </a:rPr>
              <a:t>th</a:t>
            </a:r>
            <a:endParaRPr lang="en-US" sz="4000" dirty="0" smtClean="0">
              <a:solidFill>
                <a:srgbClr val="FF0000"/>
              </a:solidFill>
            </a:endParaRPr>
          </a:p>
          <a:p>
            <a:pPr>
              <a:buNone/>
            </a:pPr>
            <a:endParaRPr lang="en-US" sz="4000" dirty="0" smtClean="0"/>
          </a:p>
          <a:p>
            <a:pPr>
              <a:buNone/>
            </a:pPr>
            <a:r>
              <a:rPr lang="en-US" sz="3200" u="sng" dirty="0" smtClean="0"/>
              <a:t>You are expected to know:</a:t>
            </a:r>
          </a:p>
          <a:p>
            <a:pPr>
              <a:buNone/>
            </a:pPr>
            <a:r>
              <a:rPr lang="en-US" sz="4000" dirty="0" smtClean="0">
                <a:solidFill>
                  <a:srgbClr val="7030A0"/>
                </a:solidFill>
              </a:rPr>
              <a:t>Vocabulary Cartoons, Set #</a:t>
            </a:r>
            <a:r>
              <a:rPr lang="en-US" sz="4000" dirty="0" smtClean="0">
                <a:solidFill>
                  <a:srgbClr val="FF0000"/>
                </a:solidFill>
              </a:rPr>
              <a:t>1</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Junior English Agenda:   </a:t>
            </a:r>
            <a:r>
              <a:rPr lang="en-US" sz="2800" b="1" dirty="0" smtClean="0">
                <a:solidFill>
                  <a:srgbClr val="00B050"/>
                </a:solidFill>
                <a:latin typeface="Calibri" pitchFamily="34" charset="0"/>
                <a:cs typeface="Calibri" pitchFamily="34" charset="0"/>
              </a:rPr>
              <a:t>10/7/11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486400"/>
          </a:xfrm>
        </p:spPr>
        <p:txBody>
          <a:bodyPr>
            <a:normAutofit fontScale="92500" lnSpcReduction="20000"/>
          </a:bodyPr>
          <a:lstStyle/>
          <a:p>
            <a:pPr>
              <a:buNone/>
            </a:pPr>
            <a:r>
              <a:rPr lang="en-US" sz="2200" i="1" dirty="0" smtClean="0">
                <a:solidFill>
                  <a:srgbClr val="FF0000"/>
                </a:solidFill>
                <a:latin typeface="Calibri" pitchFamily="34" charset="0"/>
                <a:cs typeface="Calibri" pitchFamily="34" charset="0"/>
              </a:rPr>
              <a:t>Copy the agenda onto LOOSE LEAF PAPER -</a:t>
            </a:r>
          </a:p>
          <a:p>
            <a:pPr>
              <a:buFont typeface="Courier New" pitchFamily="49" charset="0"/>
              <a:buChar char="o"/>
            </a:pPr>
            <a:r>
              <a:rPr lang="en-US" sz="2400" dirty="0" smtClean="0">
                <a:solidFill>
                  <a:srgbClr val="7030A0"/>
                </a:solidFill>
                <a:latin typeface="Calibri" pitchFamily="34" charset="0"/>
                <a:cs typeface="Calibri" pitchFamily="34" charset="0"/>
              </a:rPr>
              <a:t>SSR/Attendance</a:t>
            </a:r>
          </a:p>
          <a:p>
            <a:pPr>
              <a:buFont typeface="Courier New" pitchFamily="49" charset="0"/>
              <a:buChar char="o"/>
            </a:pPr>
            <a:r>
              <a:rPr lang="en-US" sz="2200" dirty="0" smtClean="0">
                <a:solidFill>
                  <a:srgbClr val="7030A0"/>
                </a:solidFill>
                <a:latin typeface="Calibri" pitchFamily="34" charset="0"/>
                <a:cs typeface="Calibri" pitchFamily="34" charset="0"/>
              </a:rPr>
              <a:t>Agenda/Reminders: </a:t>
            </a:r>
            <a:r>
              <a:rPr lang="en-US" sz="2000" i="1" dirty="0" smtClean="0">
                <a:solidFill>
                  <a:srgbClr val="C00000"/>
                </a:solidFill>
                <a:latin typeface="Calibri" pitchFamily="34" charset="0"/>
                <a:cs typeface="Calibri" pitchFamily="34" charset="0"/>
              </a:rPr>
              <a:t>all late work must be in by NEXT Monday, 10/10/11; PSAT is available on Wednesday for just $15 (sign up @ the Counseling Center)</a:t>
            </a:r>
          </a:p>
          <a:p>
            <a:pPr>
              <a:buFont typeface="Courier New" pitchFamily="49" charset="0"/>
              <a:buChar char="o"/>
            </a:pPr>
            <a:r>
              <a:rPr lang="en-US" sz="2000" dirty="0" smtClean="0">
                <a:solidFill>
                  <a:srgbClr val="7030A0"/>
                </a:solidFill>
                <a:latin typeface="Calibri" pitchFamily="34" charset="0"/>
                <a:cs typeface="Calibri" pitchFamily="34" charset="0"/>
              </a:rPr>
              <a:t>W</a:t>
            </a:r>
            <a:r>
              <a:rPr lang="en-US" sz="2000" smtClean="0">
                <a:solidFill>
                  <a:srgbClr val="7030A0"/>
                </a:solidFill>
                <a:latin typeface="Calibri" pitchFamily="34" charset="0"/>
                <a:cs typeface="Calibri" pitchFamily="34" charset="0"/>
              </a:rPr>
              <a:t>arm-up</a:t>
            </a:r>
            <a:endParaRPr lang="en-US" sz="2000" dirty="0" smtClean="0">
              <a:solidFill>
                <a:srgbClr val="7030A0"/>
              </a:solidFill>
              <a:latin typeface="Calibri" pitchFamily="34" charset="0"/>
              <a:cs typeface="Calibri" pitchFamily="34" charset="0"/>
            </a:endParaRPr>
          </a:p>
          <a:p>
            <a:pPr>
              <a:buFont typeface="Courier New" pitchFamily="49" charset="0"/>
              <a:buChar char="o"/>
            </a:pPr>
            <a:r>
              <a:rPr lang="en-US" sz="2000" dirty="0" smtClean="0">
                <a:solidFill>
                  <a:srgbClr val="7030A0"/>
                </a:solidFill>
                <a:latin typeface="Calibri" pitchFamily="34" charset="0"/>
                <a:cs typeface="Calibri" pitchFamily="34" charset="0"/>
              </a:rPr>
              <a:t>Turn-in HW</a:t>
            </a:r>
            <a:endParaRPr lang="en-US" sz="2000" dirty="0" smtClean="0">
              <a:solidFill>
                <a:srgbClr val="7030A0"/>
              </a:solidFill>
              <a:latin typeface="Calibri" pitchFamily="34" charset="0"/>
              <a:cs typeface="Calibri" pitchFamily="34" charset="0"/>
            </a:endParaRPr>
          </a:p>
          <a:p>
            <a:pPr>
              <a:buFont typeface="Courier New" pitchFamily="49" charset="0"/>
              <a:buChar char="o"/>
            </a:pPr>
            <a:r>
              <a:rPr lang="en-US" sz="2200" dirty="0" smtClean="0">
                <a:solidFill>
                  <a:srgbClr val="7030A0"/>
                </a:solidFill>
                <a:latin typeface="Calibri" pitchFamily="34" charset="0"/>
                <a:cs typeface="Calibri" pitchFamily="34" charset="0"/>
              </a:rPr>
              <a:t>VOCAB</a:t>
            </a:r>
            <a:r>
              <a:rPr lang="en-US" sz="2200" dirty="0" smtClean="0">
                <a:solidFill>
                  <a:srgbClr val="7030A0"/>
                </a:solidFill>
                <a:latin typeface="Calibri" pitchFamily="34" charset="0"/>
                <a:cs typeface="Calibri" pitchFamily="34" charset="0"/>
              </a:rPr>
              <a:t>ULARY</a:t>
            </a:r>
            <a:r>
              <a:rPr lang="en-US" sz="2200" dirty="0" smtClean="0">
                <a:solidFill>
                  <a:srgbClr val="7030A0"/>
                </a:solidFill>
                <a:latin typeface="Calibri" pitchFamily="34" charset="0"/>
                <a:cs typeface="Calibri" pitchFamily="34" charset="0"/>
              </a:rPr>
              <a:t> TEST</a:t>
            </a:r>
          </a:p>
          <a:p>
            <a:pPr>
              <a:buFont typeface="Courier New" pitchFamily="49" charset="0"/>
              <a:buChar char="o"/>
            </a:pPr>
            <a:r>
              <a:rPr lang="en-US" sz="2200" dirty="0" smtClean="0">
                <a:solidFill>
                  <a:srgbClr val="7030A0"/>
                </a:solidFill>
                <a:latin typeface="Calibri" pitchFamily="34" charset="0"/>
                <a:cs typeface="Calibri" pitchFamily="34" charset="0"/>
              </a:rPr>
              <a:t>Excerpts from the Textbook: Pgs. 825-827 w/ writing assignment</a:t>
            </a:r>
            <a:endParaRPr lang="en-US" dirty="0" smtClean="0">
              <a:solidFill>
                <a:srgbClr val="00B05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1800" dirty="0" smtClean="0">
                <a:solidFill>
                  <a:srgbClr val="00B050"/>
                </a:solidFill>
                <a:latin typeface="Calibri" pitchFamily="34" charset="0"/>
                <a:cs typeface="Calibri" pitchFamily="34" charset="0"/>
              </a:rPr>
              <a:t>Organize </a:t>
            </a:r>
            <a:r>
              <a:rPr lang="en-US" sz="1800" b="1" dirty="0" smtClean="0">
                <a:solidFill>
                  <a:srgbClr val="00B050"/>
                </a:solidFill>
                <a:latin typeface="Calibri" pitchFamily="34" charset="0"/>
                <a:cs typeface="Calibri" pitchFamily="34" charset="0"/>
              </a:rPr>
              <a:t>vocabulary words </a:t>
            </a:r>
            <a:r>
              <a:rPr lang="en-US" sz="1800" dirty="0" smtClean="0">
                <a:solidFill>
                  <a:srgbClr val="00B050"/>
                </a:solidFill>
                <a:latin typeface="Calibri" pitchFamily="34" charset="0"/>
                <a:cs typeface="Calibri" pitchFamily="34" charset="0"/>
              </a:rPr>
              <a:t>into a format that can benefit lifelong vocabulary </a:t>
            </a:r>
            <a:r>
              <a:rPr lang="en-US" sz="1800" dirty="0" smtClean="0">
                <a:solidFill>
                  <a:srgbClr val="00B050"/>
                </a:solidFill>
                <a:latin typeface="Calibri" pitchFamily="34" charset="0"/>
                <a:cs typeface="Calibri" pitchFamily="34" charset="0"/>
              </a:rPr>
              <a:t>learning</a:t>
            </a:r>
            <a:endParaRPr lang="en-US" sz="1800" dirty="0" smtClean="0">
              <a:solidFill>
                <a:srgbClr val="00B050"/>
              </a:solidFill>
              <a:cs typeface="Calibri" pitchFamily="34" charset="0"/>
            </a:endParaRPr>
          </a:p>
          <a:p>
            <a:pPr lvl="1">
              <a:buFont typeface="Courier New" pitchFamily="49" charset="0"/>
              <a:buChar char="o"/>
            </a:pPr>
            <a:r>
              <a:rPr lang="en-US" sz="1800" dirty="0" smtClean="0">
                <a:solidFill>
                  <a:srgbClr val="00B050"/>
                </a:solidFill>
                <a:cs typeface="Calibri" pitchFamily="34" charset="0"/>
              </a:rPr>
              <a:t>Show knowledge of </a:t>
            </a:r>
            <a:r>
              <a:rPr lang="en-US" sz="1800" b="1" dirty="0" smtClean="0">
                <a:solidFill>
                  <a:srgbClr val="00B050"/>
                </a:solidFill>
                <a:cs typeface="Calibri" pitchFamily="34" charset="0"/>
              </a:rPr>
              <a:t>list #1 vocabulary </a:t>
            </a:r>
            <a:r>
              <a:rPr lang="en-US" sz="1800" dirty="0" smtClean="0">
                <a:solidFill>
                  <a:srgbClr val="00B050"/>
                </a:solidFill>
                <a:cs typeface="Calibri" pitchFamily="34" charset="0"/>
              </a:rPr>
              <a:t>when </a:t>
            </a:r>
            <a:r>
              <a:rPr lang="en-US" sz="1800" b="1" dirty="0" smtClean="0">
                <a:solidFill>
                  <a:srgbClr val="00B050"/>
                </a:solidFill>
                <a:cs typeface="Calibri" pitchFamily="34" charset="0"/>
              </a:rPr>
              <a:t>assessed</a:t>
            </a:r>
          </a:p>
          <a:p>
            <a:pPr lvl="1">
              <a:buFont typeface="Courier New" pitchFamily="49" charset="0"/>
              <a:buChar char="o"/>
            </a:pPr>
            <a:r>
              <a:rPr lang="en-US" sz="1800" b="1" dirty="0" smtClean="0">
                <a:solidFill>
                  <a:srgbClr val="00B050"/>
                </a:solidFill>
                <a:cs typeface="Calibri" pitchFamily="34" charset="0"/>
              </a:rPr>
              <a:t>Read a modern American drama </a:t>
            </a:r>
            <a:r>
              <a:rPr lang="en-US" sz="1800" dirty="0" smtClean="0">
                <a:solidFill>
                  <a:srgbClr val="00B050"/>
                </a:solidFill>
                <a:cs typeface="Calibri" pitchFamily="34" charset="0"/>
              </a:rPr>
              <a:t>on the theme “The Breaking of Charity”</a:t>
            </a:r>
          </a:p>
          <a:p>
            <a:pPr lvl="1">
              <a:buFont typeface="Courier New" pitchFamily="49" charset="0"/>
              <a:buChar char="o"/>
            </a:pPr>
            <a:r>
              <a:rPr lang="en-US" sz="1800" dirty="0" smtClean="0">
                <a:solidFill>
                  <a:srgbClr val="00B050"/>
                </a:solidFill>
                <a:cs typeface="Calibri" pitchFamily="34" charset="0"/>
              </a:rPr>
              <a:t>Learn about the </a:t>
            </a:r>
            <a:r>
              <a:rPr lang="en-US" sz="1800" b="1" dirty="0" smtClean="0">
                <a:solidFill>
                  <a:srgbClr val="00B050"/>
                </a:solidFill>
                <a:cs typeface="Calibri" pitchFamily="34" charset="0"/>
              </a:rPr>
              <a:t>development of modern American drama</a:t>
            </a:r>
          </a:p>
          <a:p>
            <a:pPr lvl="1">
              <a:buFont typeface="Courier New" pitchFamily="49" charset="0"/>
              <a:buChar char="o"/>
            </a:pPr>
            <a:r>
              <a:rPr lang="en-US" sz="1800" b="1" dirty="0" smtClean="0">
                <a:solidFill>
                  <a:srgbClr val="00B050"/>
                </a:solidFill>
                <a:cs typeface="Calibri" pitchFamily="34" charset="0"/>
              </a:rPr>
              <a:t>Learn and synthesize the life of playwright</a:t>
            </a:r>
            <a:r>
              <a:rPr lang="en-US" sz="1800" dirty="0" smtClean="0">
                <a:solidFill>
                  <a:srgbClr val="00B050"/>
                </a:solidFill>
                <a:cs typeface="Calibri" pitchFamily="34" charset="0"/>
              </a:rPr>
              <a:t>, </a:t>
            </a:r>
            <a:r>
              <a:rPr lang="en-US" sz="1800" b="1" dirty="0" smtClean="0">
                <a:solidFill>
                  <a:srgbClr val="00B050"/>
                </a:solidFill>
                <a:cs typeface="Calibri" pitchFamily="34" charset="0"/>
              </a:rPr>
              <a:t>Arthur Miller </a:t>
            </a:r>
            <a:r>
              <a:rPr lang="en-US" sz="1800" dirty="0" smtClean="0">
                <a:solidFill>
                  <a:srgbClr val="00B050"/>
                </a:solidFill>
                <a:cs typeface="Calibri" pitchFamily="34" charset="0"/>
              </a:rPr>
              <a:t>and </a:t>
            </a:r>
            <a:r>
              <a:rPr lang="en-US" sz="1800" b="1" dirty="0" smtClean="0">
                <a:solidFill>
                  <a:srgbClr val="00B050"/>
                </a:solidFill>
                <a:cs typeface="Calibri" pitchFamily="34" charset="0"/>
              </a:rPr>
              <a:t>his reason for writing </a:t>
            </a:r>
            <a:r>
              <a:rPr lang="en-US" sz="1800" i="1" dirty="0" smtClean="0">
                <a:solidFill>
                  <a:srgbClr val="00B050"/>
                </a:solidFill>
                <a:cs typeface="Calibri" pitchFamily="34" charset="0"/>
              </a:rPr>
              <a:t>The Crucible</a:t>
            </a:r>
            <a:endParaRPr lang="en-US" sz="1800" i="1" dirty="0" smtClean="0">
              <a:solidFill>
                <a:srgbClr val="00B050"/>
              </a:solidFill>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a:t>
            </a:r>
            <a:r>
              <a:rPr lang="en-US" sz="2400" i="1" dirty="0" smtClean="0">
                <a:solidFill>
                  <a:srgbClr val="7030A0"/>
                </a:solidFill>
                <a:latin typeface="Calibri" pitchFamily="34" charset="0"/>
                <a:cs typeface="Calibri" pitchFamily="34" charset="0"/>
              </a:rPr>
              <a:t> </a:t>
            </a:r>
            <a:r>
              <a:rPr lang="en-US" sz="2000" i="1" dirty="0" smtClean="0">
                <a:solidFill>
                  <a:schemeClr val="accent4">
                    <a:lumMod val="50000"/>
                  </a:schemeClr>
                </a:solidFill>
                <a:latin typeface="Calibri" pitchFamily="34" charset="0"/>
                <a:cs typeface="Calibri" pitchFamily="34" charset="0"/>
              </a:rPr>
              <a:t>Copy the HW into your homework calendar/day </a:t>
            </a:r>
            <a:r>
              <a:rPr lang="en-US" sz="2000" i="1" dirty="0" smtClean="0">
                <a:solidFill>
                  <a:schemeClr val="accent4">
                    <a:lumMod val="50000"/>
                  </a:schemeClr>
                </a:solidFill>
                <a:latin typeface="Calibri" pitchFamily="34" charset="0"/>
                <a:cs typeface="Calibri" pitchFamily="34" charset="0"/>
              </a:rPr>
              <a:t>planner-</a:t>
            </a:r>
            <a:endParaRPr lang="en-US" sz="2000" i="1" dirty="0" smtClean="0">
              <a:solidFill>
                <a:schemeClr val="accent4">
                  <a:lumMod val="50000"/>
                </a:schemeClr>
              </a:solidFill>
              <a:latin typeface="Calibri" pitchFamily="34" charset="0"/>
              <a:cs typeface="Calibri" pitchFamily="34" charset="0"/>
            </a:endParaRPr>
          </a:p>
          <a:p>
            <a:pPr lvl="1">
              <a:buNone/>
            </a:pPr>
            <a:r>
              <a:rPr lang="en-US" sz="1900" i="1" dirty="0" smtClean="0">
                <a:solidFill>
                  <a:srgbClr val="7030A0"/>
                </a:solidFill>
              </a:rPr>
              <a:t>- Bring your </a:t>
            </a:r>
            <a:r>
              <a:rPr lang="en-US" sz="1900" b="1" i="1" dirty="0" smtClean="0">
                <a:solidFill>
                  <a:srgbClr val="7030A0"/>
                </a:solidFill>
              </a:rPr>
              <a:t>textbook</a:t>
            </a:r>
            <a:r>
              <a:rPr lang="en-US" sz="1900" i="1" dirty="0" smtClean="0">
                <a:solidFill>
                  <a:srgbClr val="7030A0"/>
                </a:solidFill>
              </a:rPr>
              <a:t> to class </a:t>
            </a:r>
            <a:r>
              <a:rPr lang="en-US" sz="1900" i="1" u="sng" dirty="0" smtClean="0">
                <a:solidFill>
                  <a:srgbClr val="7030A0"/>
                </a:solidFill>
              </a:rPr>
              <a:t>every day</a:t>
            </a:r>
            <a:r>
              <a:rPr lang="en-US" sz="1900" i="1" dirty="0" smtClean="0">
                <a:solidFill>
                  <a:srgbClr val="7030A0"/>
                </a:solidFill>
              </a:rPr>
              <a:t> from now on</a:t>
            </a:r>
          </a:p>
          <a:p>
            <a:pPr lvl="1">
              <a:buNone/>
            </a:pPr>
            <a:r>
              <a:rPr lang="en-US" sz="1900" i="1" dirty="0" smtClean="0">
                <a:solidFill>
                  <a:srgbClr val="7030A0"/>
                </a:solidFill>
              </a:rPr>
              <a:t>- Bring your </a:t>
            </a:r>
            <a:r>
              <a:rPr lang="en-US" sz="1900" b="1" i="1" dirty="0" smtClean="0">
                <a:solidFill>
                  <a:srgbClr val="7030A0"/>
                </a:solidFill>
              </a:rPr>
              <a:t>VOCAB BOOKLETS </a:t>
            </a:r>
            <a:r>
              <a:rPr lang="en-US" sz="1900" i="1" dirty="0" smtClean="0">
                <a:solidFill>
                  <a:srgbClr val="7030A0"/>
                </a:solidFill>
              </a:rPr>
              <a:t>to class every day from now on too!</a:t>
            </a:r>
          </a:p>
          <a:p>
            <a:pPr lvl="1">
              <a:buFontTx/>
              <a:buChar char="-"/>
            </a:pPr>
            <a:endParaRPr lang="en-US" sz="1900" i="1" dirty="0" smtClean="0">
              <a:solidFill>
                <a:srgbClr val="7030A0"/>
              </a:solidFill>
            </a:endParaRPr>
          </a:p>
          <a:p>
            <a:pPr lvl="1">
              <a:buFont typeface="Courier New" pitchFamily="49" charset="0"/>
              <a:buChar char="o"/>
            </a:pPr>
            <a:endParaRPr lang="en-US" i="1" dirty="0" smtClean="0">
              <a:solidFill>
                <a:srgbClr val="7030A0"/>
              </a:solidFill>
            </a:endParaRPr>
          </a:p>
          <a:p>
            <a:pPr lvl="1">
              <a:buNone/>
            </a:pPr>
            <a:endParaRPr lang="en-US" dirty="0" smtClean="0">
              <a:solidFill>
                <a:srgbClr val="7030A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10/7/11</a:t>
            </a:r>
            <a:endParaRPr lang="en-US" dirty="0"/>
          </a:p>
        </p:txBody>
      </p:sp>
      <p:sp>
        <p:nvSpPr>
          <p:cNvPr id="3" name="Content Placeholder 2"/>
          <p:cNvSpPr>
            <a:spLocks noGrp="1"/>
          </p:cNvSpPr>
          <p:nvPr>
            <p:ph sz="quarter" idx="1"/>
          </p:nvPr>
        </p:nvSpPr>
        <p:spPr/>
        <p:txBody>
          <a:bodyPr>
            <a:normAutofit/>
          </a:bodyPr>
          <a:lstStyle/>
          <a:p>
            <a:pPr algn="ctr">
              <a:buNone/>
            </a:pPr>
            <a:endParaRPr lang="en-US" sz="4400" dirty="0" smtClean="0"/>
          </a:p>
          <a:p>
            <a:pPr algn="ctr">
              <a:buNone/>
            </a:pPr>
            <a:r>
              <a:rPr lang="en-US" sz="4400" dirty="0" smtClean="0"/>
              <a:t>POP QUIZ on homework reading</a:t>
            </a:r>
          </a:p>
          <a:p>
            <a:pPr algn="ctr">
              <a:buNone/>
            </a:pPr>
            <a:endParaRPr lang="en-US" sz="4400" dirty="0" smtClean="0"/>
          </a:p>
          <a:p>
            <a:pPr algn="ctr">
              <a:buNone/>
            </a:pPr>
            <a:r>
              <a:rPr lang="en-US" sz="2400" dirty="0" smtClean="0"/>
              <a:t>(…make sure you always do your homework…)</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530352"/>
          </a:xfrm>
        </p:spPr>
        <p:txBody>
          <a:bodyPr>
            <a:normAutofit fontScale="90000"/>
          </a:bodyPr>
          <a:lstStyle/>
          <a:p>
            <a:r>
              <a:rPr lang="en-US" sz="2000" dirty="0" smtClean="0">
                <a:solidFill>
                  <a:srgbClr val="7030A0"/>
                </a:solidFill>
                <a:latin typeface="Calibri" pitchFamily="34" charset="0"/>
                <a:cs typeface="Calibri" pitchFamily="34" charset="0"/>
              </a:rPr>
              <a:t/>
            </a:r>
            <a:br>
              <a:rPr lang="en-US" sz="2000" dirty="0" smtClean="0">
                <a:solidFill>
                  <a:srgbClr val="7030A0"/>
                </a:solidFill>
                <a:latin typeface="Calibri" pitchFamily="34" charset="0"/>
                <a:cs typeface="Calibri" pitchFamily="34" charset="0"/>
              </a:rPr>
            </a:br>
            <a:r>
              <a:rPr lang="en-US" sz="2000" dirty="0" smtClean="0">
                <a:solidFill>
                  <a:srgbClr val="7030A0"/>
                </a:solidFill>
                <a:latin typeface="Calibri" pitchFamily="34" charset="0"/>
                <a:cs typeface="Calibri" pitchFamily="34" charset="0"/>
              </a:rPr>
              <a:t/>
            </a:r>
            <a:br>
              <a:rPr lang="en-US" sz="2000" dirty="0" smtClean="0">
                <a:solidFill>
                  <a:srgbClr val="7030A0"/>
                </a:solidFill>
                <a:latin typeface="Calibri" pitchFamily="34" charset="0"/>
                <a:cs typeface="Calibri" pitchFamily="34" charset="0"/>
              </a:rPr>
            </a:br>
            <a:r>
              <a:rPr lang="en-US" dirty="0" smtClean="0">
                <a:solidFill>
                  <a:srgbClr val="00B050"/>
                </a:solidFill>
                <a:latin typeface="Calibri" pitchFamily="34" charset="0"/>
                <a:cs typeface="Calibri" pitchFamily="34" charset="0"/>
              </a:rPr>
              <a:t/>
            </a:r>
            <a:br>
              <a:rPr lang="en-US" dirty="0" smtClean="0">
                <a:solidFill>
                  <a:srgbClr val="00B050"/>
                </a:solidFill>
                <a:latin typeface="Calibri" pitchFamily="34" charset="0"/>
                <a:cs typeface="Calibri" pitchFamily="34" charset="0"/>
              </a:rPr>
            </a:br>
            <a:r>
              <a:rPr lang="en-US" sz="3600" dirty="0" smtClean="0">
                <a:solidFill>
                  <a:srgbClr val="7030A0"/>
                </a:solidFill>
                <a:latin typeface="Calibri" pitchFamily="34" charset="0"/>
                <a:cs typeface="Calibri" pitchFamily="34" charset="0"/>
              </a:rPr>
              <a:t> Excerpts from the Textbook: Pgs. 825-827 </a:t>
            </a:r>
            <a:endParaRPr lang="en-US" dirty="0"/>
          </a:p>
        </p:txBody>
      </p:sp>
      <p:sp>
        <p:nvSpPr>
          <p:cNvPr id="3" name="Content Placeholder 2"/>
          <p:cNvSpPr>
            <a:spLocks noGrp="1"/>
          </p:cNvSpPr>
          <p:nvPr>
            <p:ph sz="quarter" idx="1"/>
          </p:nvPr>
        </p:nvSpPr>
        <p:spPr>
          <a:xfrm>
            <a:off x="301752" y="1527048"/>
            <a:ext cx="8689848" cy="5178552"/>
          </a:xfrm>
        </p:spPr>
        <p:txBody>
          <a:bodyPr>
            <a:normAutofit lnSpcReduction="10000"/>
          </a:bodyPr>
          <a:lstStyle/>
          <a:p>
            <a:r>
              <a:rPr lang="en-US" dirty="0" smtClean="0"/>
              <a:t>Read these </a:t>
            </a:r>
            <a:r>
              <a:rPr lang="en-US" b="1" dirty="0" smtClean="0"/>
              <a:t>pages</a:t>
            </a:r>
            <a:r>
              <a:rPr lang="en-US" dirty="0" smtClean="0"/>
              <a:t> and do the writing activities, this is due at the end of the period:</a:t>
            </a:r>
          </a:p>
          <a:p>
            <a:pPr lvl="1"/>
            <a:r>
              <a:rPr lang="en-US" dirty="0" smtClean="0"/>
              <a:t>825</a:t>
            </a:r>
          </a:p>
          <a:p>
            <a:pPr lvl="2"/>
            <a:r>
              <a:rPr lang="en-US" dirty="0" smtClean="0">
                <a:solidFill>
                  <a:schemeClr val="tx1">
                    <a:lumMod val="50000"/>
                    <a:lumOff val="50000"/>
                  </a:schemeClr>
                </a:solidFill>
              </a:rPr>
              <a:t>ON LOOSE LEAF PAPER respond to: </a:t>
            </a:r>
            <a:r>
              <a:rPr lang="en-US" dirty="0" smtClean="0"/>
              <a:t>What do you think it means to “break charity?” Do you agree with Arthur Miller that it is “the most common experience of humanity?” Why or why not?</a:t>
            </a:r>
          </a:p>
          <a:p>
            <a:pPr lvl="1"/>
            <a:r>
              <a:rPr lang="en-US" dirty="0" smtClean="0"/>
              <a:t>826</a:t>
            </a:r>
          </a:p>
          <a:p>
            <a:pPr lvl="2"/>
            <a:r>
              <a:rPr lang="en-US" dirty="0" smtClean="0">
                <a:solidFill>
                  <a:schemeClr val="tx1">
                    <a:lumMod val="50000"/>
                    <a:lumOff val="50000"/>
                  </a:schemeClr>
                </a:solidFill>
              </a:rPr>
              <a:t>ON </a:t>
            </a:r>
            <a:r>
              <a:rPr lang="en-US" dirty="0" smtClean="0">
                <a:solidFill>
                  <a:schemeClr val="tx1">
                    <a:lumMod val="50000"/>
                    <a:lumOff val="50000"/>
                  </a:schemeClr>
                </a:solidFill>
              </a:rPr>
              <a:t>(the same sheet of) LOOSE </a:t>
            </a:r>
            <a:r>
              <a:rPr lang="en-US" dirty="0" smtClean="0">
                <a:solidFill>
                  <a:schemeClr val="tx1">
                    <a:lumMod val="50000"/>
                    <a:lumOff val="50000"/>
                  </a:schemeClr>
                </a:solidFill>
              </a:rPr>
              <a:t>LEAF PAPER respond to</a:t>
            </a:r>
            <a:r>
              <a:rPr lang="en-US" dirty="0" smtClean="0">
                <a:solidFill>
                  <a:schemeClr val="tx1">
                    <a:lumMod val="50000"/>
                    <a:lumOff val="50000"/>
                  </a:schemeClr>
                </a:solidFill>
              </a:rPr>
              <a:t>: </a:t>
            </a:r>
            <a:r>
              <a:rPr lang="en-US" dirty="0" smtClean="0"/>
              <a:t>After reading about Arthur Miller’s life what accomplishments stick out to you? Why do you think that is? What can you benefit from reading the author’s biography before and during your reading experience of the play?</a:t>
            </a:r>
          </a:p>
          <a:p>
            <a:pPr lvl="1"/>
            <a:r>
              <a:rPr lang="en-US" dirty="0" smtClean="0"/>
              <a:t>827</a:t>
            </a:r>
          </a:p>
          <a:p>
            <a:pPr lvl="2"/>
            <a:r>
              <a:rPr lang="en-US" dirty="0" smtClean="0">
                <a:solidFill>
                  <a:schemeClr val="tx1">
                    <a:lumMod val="50000"/>
                    <a:lumOff val="50000"/>
                  </a:schemeClr>
                </a:solidFill>
              </a:rPr>
              <a:t>ON (the same sheet of) LOOSE LEAF PAPER respond to</a:t>
            </a:r>
            <a:r>
              <a:rPr lang="en-US" dirty="0" smtClean="0">
                <a:solidFill>
                  <a:schemeClr val="tx1">
                    <a:lumMod val="50000"/>
                    <a:lumOff val="50000"/>
                  </a:schemeClr>
                </a:solidFill>
              </a:rPr>
              <a:t>: </a:t>
            </a:r>
            <a:r>
              <a:rPr lang="en-US" dirty="0" smtClean="0"/>
              <a:t>Why did Arthur Miller write The Crucible? What did he gain from writing </a:t>
            </a:r>
            <a:r>
              <a:rPr lang="en-US" i="1" dirty="0" smtClean="0"/>
              <a:t>The Crucible</a:t>
            </a:r>
            <a:r>
              <a:rPr lang="en-US" dirty="0" smtClean="0"/>
              <a:t>? What did modern American drama gain from Miller’s </a:t>
            </a:r>
            <a:r>
              <a:rPr lang="en-US" i="1" dirty="0" smtClean="0"/>
              <a:t>The Crucible</a:t>
            </a:r>
            <a:r>
              <a:rPr lang="en-US" dirty="0" smtClean="0"/>
              <a:t>?</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852</TotalTime>
  <Words>398</Words>
  <Application>Microsoft Office PowerPoint</Application>
  <PresentationFormat>On-screen Show (4:3)</PresentationFormat>
  <Paragraphs>51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Slide 1</vt:lpstr>
      <vt:lpstr>VOCAB. TEST TODAY</vt:lpstr>
      <vt:lpstr>Mrs. Greblo’s  1B Junior English Agenda:   10/7/11</vt:lpstr>
      <vt:lpstr>Warm-up: 10/7/11</vt:lpstr>
      <vt:lpstr>    Excerpts from the Textbook: Pgs. 825-827 </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Greblo</dc:creator>
  <cp:lastModifiedBy>Kelly Greblo</cp:lastModifiedBy>
  <cp:revision>26</cp:revision>
  <dcterms:created xsi:type="dcterms:W3CDTF">2011-10-07T01:35:34Z</dcterms:created>
  <dcterms:modified xsi:type="dcterms:W3CDTF">2011-10-07T15:48:27Z</dcterms:modified>
</cp:coreProperties>
</file>