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32C3A6A-5930-4B29-9E69-A2ABB31F766B}" type="datetimeFigureOut">
              <a:rPr lang="en-US" smtClean="0"/>
              <a:pPr/>
              <a:t>9/9/2011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25B1321-804B-49EF-A74A-E43128A60F1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2C3A6A-5930-4B29-9E69-A2ABB31F766B}"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B1321-804B-49EF-A74A-E43128A60F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25B1321-804B-49EF-A74A-E43128A60F1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2C3A6A-5930-4B29-9E69-A2ABB31F766B}"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32C3A6A-5930-4B29-9E69-A2ABB31F766B}"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25B1321-804B-49EF-A74A-E43128A60F1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32C3A6A-5930-4B29-9E69-A2ABB31F766B}" type="datetimeFigureOut">
              <a:rPr lang="en-US" smtClean="0"/>
              <a:pPr/>
              <a:t>9/9/2011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25B1321-804B-49EF-A74A-E43128A60F1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32C3A6A-5930-4B29-9E69-A2ABB31F766B}" type="datetimeFigureOut">
              <a:rPr lang="en-US" smtClean="0"/>
              <a:pPr/>
              <a:t>9/9/2011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B1321-804B-49EF-A74A-E43128A60F1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32C3A6A-5930-4B29-9E69-A2ABB31F766B}" type="datetimeFigureOut">
              <a:rPr lang="en-US" smtClean="0"/>
              <a:pPr/>
              <a:t>9/9/2011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25B1321-804B-49EF-A74A-E43128A60F1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2C3A6A-5930-4B29-9E69-A2ABB31F766B}" type="datetimeFigureOut">
              <a:rPr lang="en-US" smtClean="0"/>
              <a:pPr/>
              <a:t>9/9/2011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25B1321-804B-49EF-A74A-E43128A60F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32C3A6A-5930-4B29-9E69-A2ABB31F766B}" type="datetimeFigureOut">
              <a:rPr lang="en-US" smtClean="0"/>
              <a:pPr/>
              <a:t>9/9/2011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25B1321-804B-49EF-A74A-E43128A60F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25B1321-804B-49EF-A74A-E43128A60F1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32C3A6A-5930-4B29-9E69-A2ABB31F766B}" type="datetimeFigureOut">
              <a:rPr lang="en-US" smtClean="0"/>
              <a:pPr/>
              <a:t>9/9/2011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25B1321-804B-49EF-A74A-E43128A60F1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32C3A6A-5930-4B29-9E69-A2ABB31F766B}" type="datetimeFigureOut">
              <a:rPr lang="en-US" smtClean="0"/>
              <a:pPr/>
              <a:t>9/9/2011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32C3A6A-5930-4B29-9E69-A2ABB31F766B}" type="datetimeFigureOut">
              <a:rPr lang="en-US" smtClean="0"/>
              <a:pPr/>
              <a:t>9/9/2011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25B1321-804B-49EF-A74A-E43128A60F1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rsgreblosclass.weebl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2011-2012</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Jun</a:t>
            </a:r>
            <a:r>
              <a:rPr lang="en-US" sz="6600" dirty="0" smtClean="0">
                <a:solidFill>
                  <a:srgbClr val="7030A0"/>
                </a:solidFill>
                <a:latin typeface="Calibri" pitchFamily="34" charset="0"/>
                <a:cs typeface="Calibri" pitchFamily="34" charset="0"/>
              </a:rPr>
              <a:t>ior </a:t>
            </a:r>
            <a:r>
              <a:rPr lang="en-US" sz="6600" dirty="0" smtClean="0">
                <a:solidFill>
                  <a:srgbClr val="7030A0"/>
                </a:solidFill>
                <a:latin typeface="Calibri" pitchFamily="34" charset="0"/>
                <a:cs typeface="Calibri" pitchFamily="34" charset="0"/>
              </a:rPr>
              <a:t>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to…</a:t>
                      </a:r>
                      <a:endParaRPr lang="en-US" sz="4800" dirty="0">
                        <a:solidFill>
                          <a:srgbClr val="7030A0"/>
                        </a:solidFill>
                        <a:latin typeface="Calibri" pitchFamily="34" charset="0"/>
                        <a:cs typeface="Calibri" pitchFamily="34" charset="0"/>
                      </a:endParaRPr>
                    </a:p>
                  </a:txBody>
                  <a:tcPr/>
                </a:tc>
              </a:tr>
            </a:tbl>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fontScale="25000" lnSpcReduction="20000"/>
          </a:bodyPr>
          <a:lstStyle/>
          <a:p>
            <a:pPr lvl="0">
              <a:buNone/>
            </a:pPr>
            <a:r>
              <a:rPr lang="en-US" sz="8000" b="1" dirty="0" smtClean="0"/>
              <a:t>9. Bathroom Passes: </a:t>
            </a:r>
            <a:r>
              <a:rPr lang="en-US" sz="8000" b="1" u="sng" dirty="0" smtClean="0"/>
              <a:t>You are given 5 hallway passes each quarter</a:t>
            </a:r>
            <a:r>
              <a:rPr lang="en-US" sz="8000" dirty="0" smtClean="0"/>
              <a:t>. You have plenty of time to use the restroom during passing time. Save your passes and turn them in at the end of the quarter for extra credit points! Those points can help you BIG TIME if your grade is suffering. If you lose these I WILL NOT REPLACE THEM. Write your name on them in ink, and tuck them somewhere safe. </a:t>
            </a:r>
            <a:r>
              <a:rPr lang="en-US" sz="8000" b="1" dirty="0" smtClean="0"/>
              <a:t> </a:t>
            </a:r>
            <a:endParaRPr lang="en-US" sz="8000" dirty="0" smtClean="0"/>
          </a:p>
          <a:p>
            <a:pPr lvl="0">
              <a:buNone/>
            </a:pPr>
            <a:r>
              <a:rPr lang="en-US" sz="8000" b="1" dirty="0" smtClean="0"/>
              <a:t>10. Discipline/Behavior Problems: </a:t>
            </a:r>
            <a:endParaRPr lang="en-US" sz="8000" dirty="0" smtClean="0"/>
          </a:p>
          <a:p>
            <a:pPr lvl="1"/>
            <a:r>
              <a:rPr lang="en-US" sz="7500" dirty="0" smtClean="0"/>
              <a:t>If you choose </a:t>
            </a:r>
            <a:r>
              <a:rPr lang="en-US" sz="7500" b="1" u="sng" dirty="0" smtClean="0"/>
              <a:t>not</a:t>
            </a:r>
            <a:r>
              <a:rPr lang="en-US" sz="7500" dirty="0" smtClean="0"/>
              <a:t> to follow school rules/classroom rules and procedures there will be consequences. </a:t>
            </a:r>
          </a:p>
          <a:p>
            <a:pPr lvl="1"/>
            <a:r>
              <a:rPr lang="en-US" sz="7500" dirty="0" smtClean="0"/>
              <a:t>I will </a:t>
            </a:r>
            <a:r>
              <a:rPr lang="en-US" sz="7500" b="1" dirty="0" smtClean="0"/>
              <a:t>Talk</a:t>
            </a:r>
            <a:r>
              <a:rPr lang="en-US" sz="7500" dirty="0" smtClean="0"/>
              <a:t> to you, privately if possible.</a:t>
            </a:r>
          </a:p>
          <a:p>
            <a:pPr lvl="2"/>
            <a:r>
              <a:rPr lang="en-US" sz="7800" dirty="0" smtClean="0"/>
              <a:t>(This is really the ONLY step I want to take; 19 out of 20 times this works. If this doesn’t work, then I will go on to the next step.)</a:t>
            </a:r>
          </a:p>
          <a:p>
            <a:pPr lvl="1"/>
            <a:r>
              <a:rPr lang="en-US" sz="7500" dirty="0" smtClean="0"/>
              <a:t>You will lose your </a:t>
            </a:r>
            <a:r>
              <a:rPr lang="en-US" sz="7500" b="1" dirty="0" smtClean="0"/>
              <a:t>seat</a:t>
            </a:r>
            <a:r>
              <a:rPr lang="en-US" sz="7500" dirty="0" smtClean="0"/>
              <a:t> and find yourself in a personal desk away from the class activities. You must remain in that desk until I give you permission to move. </a:t>
            </a:r>
          </a:p>
          <a:p>
            <a:pPr lvl="1"/>
            <a:r>
              <a:rPr lang="en-US" sz="7500" dirty="0" smtClean="0"/>
              <a:t>Cool out in the </a:t>
            </a:r>
            <a:r>
              <a:rPr lang="en-US" sz="7500" b="1" dirty="0" smtClean="0"/>
              <a:t>hall</a:t>
            </a:r>
            <a:r>
              <a:rPr lang="en-US" sz="7500" dirty="0" smtClean="0"/>
              <a:t> and write up a “</a:t>
            </a:r>
            <a:r>
              <a:rPr lang="en-US" sz="7500" b="1" dirty="0" smtClean="0"/>
              <a:t>solution plan</a:t>
            </a:r>
            <a:r>
              <a:rPr lang="en-US" sz="7500" dirty="0" smtClean="0"/>
              <a:t>.” Wait for me.</a:t>
            </a:r>
            <a:r>
              <a:rPr lang="en-US" sz="7500" b="1" dirty="0" smtClean="0"/>
              <a:t> *</a:t>
            </a:r>
            <a:r>
              <a:rPr lang="en-US" sz="7500" dirty="0" smtClean="0"/>
              <a:t>(See below)</a:t>
            </a:r>
          </a:p>
          <a:p>
            <a:pPr lvl="1"/>
            <a:r>
              <a:rPr lang="en-US" sz="7500" dirty="0" smtClean="0"/>
              <a:t>I call </a:t>
            </a:r>
            <a:r>
              <a:rPr lang="en-US" sz="7500" b="1" dirty="0" smtClean="0"/>
              <a:t>home </a:t>
            </a:r>
            <a:r>
              <a:rPr lang="en-US" sz="7500" dirty="0" smtClean="0"/>
              <a:t>and speak to your parents.</a:t>
            </a:r>
          </a:p>
          <a:p>
            <a:pPr lvl="1"/>
            <a:r>
              <a:rPr lang="en-US" sz="7500" dirty="0" smtClean="0"/>
              <a:t>Referral to the assistant principal</a:t>
            </a:r>
            <a:endParaRPr lang="en-US" sz="8000" dirty="0" smtClean="0"/>
          </a:p>
          <a:p>
            <a:r>
              <a:rPr lang="en-US" sz="8000" b="1" dirty="0" smtClean="0"/>
              <a:t>*</a:t>
            </a:r>
            <a:r>
              <a:rPr lang="en-US" sz="8000" dirty="0" smtClean="0"/>
              <a:t>This plan will resolve potential conflict without getting you into any trouble. Neither one of us wants that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lstStyle/>
          <a:p>
            <a:pPr algn="ctr">
              <a:buNone/>
            </a:pPr>
            <a:endParaRPr lang="en-US" sz="5400" b="1" dirty="0" smtClean="0"/>
          </a:p>
          <a:p>
            <a:pPr algn="ctr">
              <a:buNone/>
            </a:pPr>
            <a:r>
              <a:rPr lang="en-US" sz="5400" b="1" dirty="0" smtClean="0"/>
              <a:t>We are going to have a </a:t>
            </a:r>
            <a:r>
              <a:rPr lang="en-US" sz="5400" b="1" dirty="0" err="1" smtClean="0"/>
              <a:t>RADtastic</a:t>
            </a:r>
            <a:r>
              <a:rPr lang="en-US" sz="5400" b="1" dirty="0" smtClean="0"/>
              <a:t> year!</a:t>
            </a:r>
            <a:endParaRPr lang="en-US" sz="54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a:bodyPr>
          <a:lstStyle/>
          <a:p>
            <a:pPr>
              <a:buNone/>
            </a:pPr>
            <a:r>
              <a:rPr lang="en-US" sz="4000" dirty="0" smtClean="0"/>
              <a:t>Mrs. </a:t>
            </a:r>
            <a:r>
              <a:rPr lang="en-US" sz="4000" dirty="0" err="1" smtClean="0"/>
              <a:t>Greblo’s</a:t>
            </a:r>
            <a:r>
              <a:rPr lang="en-US" sz="4000" dirty="0" smtClean="0"/>
              <a:t> Hall Passes…</a:t>
            </a:r>
          </a:p>
          <a:p>
            <a:pPr>
              <a:buNone/>
            </a:pPr>
            <a:endParaRPr lang="en-US" sz="4000" dirty="0" smtClean="0"/>
          </a:p>
          <a:p>
            <a:pPr>
              <a:buNone/>
            </a:pPr>
            <a:r>
              <a:rPr lang="en-US" sz="4000" dirty="0" smtClean="0"/>
              <a:t>1- How these little guys work.</a:t>
            </a:r>
          </a:p>
          <a:p>
            <a:pPr>
              <a:buNone/>
            </a:pPr>
            <a:r>
              <a:rPr lang="en-US" sz="4000" dirty="0" smtClean="0"/>
              <a:t>2- Get yours!</a:t>
            </a:r>
          </a:p>
          <a:p>
            <a:pPr>
              <a:buNone/>
            </a:pPr>
            <a:r>
              <a:rPr lang="en-US" sz="4000" dirty="0" smtClean="0"/>
              <a:t>3- Write your name on them, in INK!</a:t>
            </a: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600200"/>
            <a:ext cx="8503920" cy="4572000"/>
          </a:xfrm>
        </p:spPr>
        <p:txBody>
          <a:bodyPr>
            <a:normAutofit/>
          </a:bodyPr>
          <a:lstStyle/>
          <a:p>
            <a:pPr marL="742950" indent="-742950">
              <a:buAutoNum type="arabicPeriod"/>
            </a:pPr>
            <a:r>
              <a:rPr lang="en-US" sz="4400" dirty="0" smtClean="0">
                <a:latin typeface="Calibri" pitchFamily="34" charset="0"/>
                <a:cs typeface="Calibri" pitchFamily="34" charset="0"/>
              </a:rPr>
              <a:t>Assemble into groups of 3 or 4 (</a:t>
            </a:r>
            <a:r>
              <a:rPr lang="en-US" sz="4400" i="1" dirty="0" smtClean="0">
                <a:latin typeface="Calibri" pitchFamily="34" charset="0"/>
                <a:cs typeface="Calibri" pitchFamily="34" charset="0"/>
              </a:rPr>
              <a:t>NO more and NO less</a:t>
            </a:r>
            <a:r>
              <a:rPr lang="en-US" sz="4400" dirty="0" smtClean="0">
                <a:latin typeface="Calibri" pitchFamily="34" charset="0"/>
                <a:cs typeface="Calibri" pitchFamily="34" charset="0"/>
              </a:rPr>
              <a:t>).</a:t>
            </a:r>
          </a:p>
          <a:p>
            <a:pPr marL="742950" indent="-742950">
              <a:buAutoNum type="arabicPeriod"/>
            </a:pPr>
            <a:r>
              <a:rPr lang="en-US" sz="4400" dirty="0" smtClean="0">
                <a:latin typeface="Calibri" pitchFamily="34" charset="0"/>
                <a:cs typeface="Calibri" pitchFamily="34" charset="0"/>
              </a:rPr>
              <a:t>Your group needs one piece of lined paper and one pen/pencil.</a:t>
            </a:r>
          </a:p>
          <a:p>
            <a:pPr marL="742950" indent="-742950">
              <a:buAutoNum type="arabicPeriod"/>
            </a:pPr>
            <a:r>
              <a:rPr lang="en-US" sz="4400" dirty="0" smtClean="0">
                <a:latin typeface="Calibri" pitchFamily="34" charset="0"/>
                <a:cs typeface="Calibri" pitchFamily="34" charset="0"/>
              </a:rPr>
              <a:t>Elect a “scribe” for your group (</a:t>
            </a:r>
            <a:r>
              <a:rPr lang="en-US" sz="4400" i="1" dirty="0" smtClean="0">
                <a:latin typeface="Calibri" pitchFamily="34" charset="0"/>
                <a:cs typeface="Calibri" pitchFamily="34" charset="0"/>
              </a:rPr>
              <a:t>this person does the writing</a:t>
            </a:r>
            <a:r>
              <a:rPr lang="en-US" sz="4400" dirty="0" smtClean="0">
                <a:latin typeface="Calibri" pitchFamily="34" charset="0"/>
                <a:cs typeface="Calibri" pitchFamily="34" charset="0"/>
              </a:rPr>
              <a:t>).</a:t>
            </a:r>
          </a:p>
          <a:p>
            <a:pPr marL="742950" indent="-742950">
              <a:buAutoNum type="arabicPeriod"/>
            </a:pPr>
            <a:endParaRPr lang="en-US" sz="4400" dirty="0"/>
          </a:p>
        </p:txBody>
      </p:sp>
      <p:graphicFrame>
        <p:nvGraphicFramePr>
          <p:cNvPr id="5" name="Table 4"/>
          <p:cNvGraphicFramePr>
            <a:graphicFrameLocks noGrp="1"/>
          </p:cNvGraphicFramePr>
          <p:nvPr/>
        </p:nvGraphicFramePr>
        <p:xfrm>
          <a:off x="228600" y="309880"/>
          <a:ext cx="8610600" cy="1899920"/>
        </p:xfrm>
        <a:graphic>
          <a:graphicData uri="http://schemas.openxmlformats.org/drawingml/2006/table">
            <a:tbl>
              <a:tblPr firstRow="1" bandRow="1">
                <a:tableStyleId>{2D5ABB26-0587-4C30-8999-92F81FD0307C}</a:tableStyleId>
              </a:tblPr>
              <a:tblGrid>
                <a:gridCol w="8610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7030A0"/>
                          </a:solidFill>
                          <a:latin typeface="Calibri" pitchFamily="34" charset="0"/>
                          <a:cs typeface="Calibri" pitchFamily="34" charset="0"/>
                        </a:rPr>
                        <a:t>Classroom Code Activity!               GROUP TIME, SUPPLIES</a:t>
                      </a:r>
                    </a:p>
                    <a:p>
                      <a:endParaRPr lang="en-US" dirty="0"/>
                    </a:p>
                  </a:txBody>
                  <a:tcPr/>
                </a:tc>
              </a:tr>
              <a:tr h="370840">
                <a:tc>
                  <a:txBody>
                    <a:bodyPr/>
                    <a:lstStyle/>
                    <a:p>
                      <a:endParaRPr lang="en-US" dirty="0"/>
                    </a:p>
                  </a:txBody>
                  <a:tcPr/>
                </a:tc>
              </a:tr>
              <a:tr h="370840">
                <a:tc>
                  <a:txBody>
                    <a:bodyPr/>
                    <a:lstStyle/>
                    <a:p>
                      <a:endParaRPr lang="en-US" dirty="0"/>
                    </a:p>
                  </a:txBody>
                  <a:tcPr/>
                </a:tc>
              </a:tr>
              <a:tr h="142240">
                <a:tc>
                  <a:txBody>
                    <a:bodyPr/>
                    <a:lstStyle/>
                    <a:p>
                      <a:endParaRPr lang="en-US" dirty="0"/>
                    </a:p>
                  </a:txBody>
                  <a:tcPr/>
                </a:tc>
              </a:tr>
            </a:tbl>
          </a:graphicData>
        </a:graphic>
      </p:graphicFrame>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7030A0"/>
                </a:solidFill>
                <a:latin typeface="Calibri" pitchFamily="34" charset="0"/>
                <a:cs typeface="Calibri" pitchFamily="34" charset="0"/>
              </a:rPr>
              <a:t>Classroom Code Activity!                        GROUP TASK</a:t>
            </a:r>
            <a:endParaRPr lang="en-US" sz="7200" dirty="0"/>
          </a:p>
        </p:txBody>
      </p:sp>
      <p:sp>
        <p:nvSpPr>
          <p:cNvPr id="3" name="Content Placeholder 2"/>
          <p:cNvSpPr>
            <a:spLocks noGrp="1"/>
          </p:cNvSpPr>
          <p:nvPr>
            <p:ph sz="quarter" idx="1"/>
          </p:nvPr>
        </p:nvSpPr>
        <p:spPr>
          <a:xfrm>
            <a:off x="457200" y="1524000"/>
            <a:ext cx="8229600" cy="4930808"/>
          </a:xfrm>
        </p:spPr>
        <p:txBody>
          <a:bodyPr>
            <a:normAutofit lnSpcReduction="10000"/>
          </a:bodyPr>
          <a:lstStyle/>
          <a:p>
            <a:pPr>
              <a:buNone/>
            </a:pPr>
            <a:r>
              <a:rPr lang="en-US" dirty="0" smtClean="0">
                <a:latin typeface="Calibri" pitchFamily="34" charset="0"/>
                <a:cs typeface="Calibri" pitchFamily="34" charset="0"/>
              </a:rPr>
              <a:t>1. Your group needs to brainstorm for TEN MINUTES (I’m keeping time) one HUGE list of positive actions/behaviors,  that we want to see in our classroom every time we meet. </a:t>
            </a:r>
          </a:p>
          <a:p>
            <a:pPr>
              <a:buNone/>
            </a:pPr>
            <a:endParaRPr lang="en-US" sz="1000" dirty="0" smtClean="0">
              <a:latin typeface="Calibri" pitchFamily="34" charset="0"/>
              <a:cs typeface="Calibri" pitchFamily="34" charset="0"/>
            </a:endParaRPr>
          </a:p>
          <a:p>
            <a:pPr algn="ctr">
              <a:buNone/>
            </a:pPr>
            <a:r>
              <a:rPr lang="en-US" b="1" i="1" dirty="0" smtClean="0">
                <a:latin typeface="Calibri" pitchFamily="34" charset="0"/>
                <a:cs typeface="Calibri" pitchFamily="34" charset="0"/>
              </a:rPr>
              <a:t>Examples: </a:t>
            </a:r>
            <a:r>
              <a:rPr lang="en-US" i="1" dirty="0" smtClean="0">
                <a:latin typeface="Calibri" pitchFamily="34" charset="0"/>
                <a:cs typeface="Calibri" pitchFamily="34" charset="0"/>
              </a:rPr>
              <a:t>“We should all be honest and never cheat,”“Listen to each other,” “respect each other's space,” etc. </a:t>
            </a:r>
          </a:p>
          <a:p>
            <a:pPr>
              <a:buNone/>
            </a:pPr>
            <a:endParaRPr lang="en-US" sz="600" dirty="0" smtClean="0">
              <a:latin typeface="Calibri" pitchFamily="34" charset="0"/>
              <a:cs typeface="Calibri" pitchFamily="34" charset="0"/>
            </a:endParaRPr>
          </a:p>
          <a:p>
            <a:pPr>
              <a:buNone/>
            </a:pPr>
            <a:r>
              <a:rPr lang="en-US" dirty="0" smtClean="0">
                <a:latin typeface="Calibri" pitchFamily="34" charset="0"/>
                <a:cs typeface="Calibri" pitchFamily="34" charset="0"/>
              </a:rPr>
              <a:t>2. Your group needs to fill the whole sheet of paper. </a:t>
            </a:r>
          </a:p>
          <a:p>
            <a:pPr algn="ctr">
              <a:buNone/>
            </a:pPr>
            <a:r>
              <a:rPr lang="en-US" b="1" dirty="0" smtClean="0">
                <a:latin typeface="Calibri" pitchFamily="34" charset="0"/>
                <a:cs typeface="Calibri" pitchFamily="34" charset="0"/>
                <a:sym typeface="Wingdings" pitchFamily="2" charset="2"/>
              </a:rPr>
              <a:t></a:t>
            </a:r>
            <a:r>
              <a:rPr lang="en-US" b="1" dirty="0" smtClean="0">
                <a:solidFill>
                  <a:srgbClr val="C00000"/>
                </a:solidFill>
                <a:latin typeface="Calibri" pitchFamily="34" charset="0"/>
                <a:cs typeface="Calibri" pitchFamily="34" charset="0"/>
              </a:rPr>
              <a:t>Everyone has an opinion of how this room should </a:t>
            </a:r>
          </a:p>
          <a:p>
            <a:pPr algn="ctr">
              <a:buNone/>
            </a:pPr>
            <a:r>
              <a:rPr lang="en-US" b="1" dirty="0" smtClean="0">
                <a:solidFill>
                  <a:srgbClr val="C00000"/>
                </a:solidFill>
                <a:latin typeface="Calibri" pitchFamily="34" charset="0"/>
                <a:cs typeface="Calibri" pitchFamily="34" charset="0"/>
              </a:rPr>
              <a:t>feel as an open and affirming learning community- </a:t>
            </a:r>
          </a:p>
          <a:p>
            <a:pPr algn="ctr">
              <a:buNone/>
            </a:pPr>
            <a:r>
              <a:rPr lang="en-US" b="1" dirty="0" smtClean="0">
                <a:solidFill>
                  <a:srgbClr val="C00000"/>
                </a:solidFill>
                <a:latin typeface="Calibri" pitchFamily="34" charset="0"/>
                <a:cs typeface="Calibri" pitchFamily="34" charset="0"/>
              </a:rPr>
              <a:t>so share it now!</a:t>
            </a:r>
          </a:p>
          <a:p>
            <a:endParaRPr lang="en-US" dirty="0" smtClean="0">
              <a:solidFill>
                <a:srgbClr val="FFFF00"/>
              </a:solidFill>
            </a:endParaRPr>
          </a:p>
          <a:p>
            <a:pPr>
              <a:buNone/>
            </a:pPr>
            <a:endParaRPr lang="en-US" dirty="0"/>
          </a:p>
        </p:txBody>
      </p:sp>
    </p:spTree>
  </p:cSld>
  <p:clrMapOvr>
    <a:masterClrMapping/>
  </p:clrMapOvr>
  <p:transition>
    <p:comb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Code 1B</a:t>
            </a:r>
            <a:endParaRPr lang="en-US" dirty="0"/>
          </a:p>
        </p:txBody>
      </p:sp>
      <p:graphicFrame>
        <p:nvGraphicFramePr>
          <p:cNvPr id="3" name="Table 2"/>
          <p:cNvGraphicFramePr>
            <a:graphicFrameLocks noGrp="1"/>
          </p:cNvGraphicFramePr>
          <p:nvPr/>
        </p:nvGraphicFramePr>
        <p:xfrm>
          <a:off x="533400" y="1295400"/>
          <a:ext cx="7924800" cy="4876800"/>
        </p:xfrm>
        <a:graphic>
          <a:graphicData uri="http://schemas.openxmlformats.org/drawingml/2006/table">
            <a:tbl>
              <a:tblPr firstRow="1" bandRow="1">
                <a:tableStyleId>{5940675A-B579-460E-94D1-54222C63F5DA}</a:tableStyleId>
              </a:tblPr>
              <a:tblGrid>
                <a:gridCol w="7924800"/>
              </a:tblGrid>
              <a:tr h="4876800">
                <a:tc>
                  <a:txBody>
                    <a:bodyPr/>
                    <a:lstStyle/>
                    <a:p>
                      <a:r>
                        <a:rPr lang="en-US" dirty="0" smtClean="0"/>
                        <a:t>-</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
            </a:r>
            <a:br>
              <a:rPr lang="en-US" sz="4800" dirty="0" smtClean="0"/>
            </a:br>
            <a:r>
              <a:rPr lang="en-US" sz="4800" dirty="0" smtClean="0"/>
              <a:t/>
            </a:r>
            <a:br>
              <a:rPr lang="en-US" sz="4800" dirty="0" smtClean="0"/>
            </a:br>
            <a:r>
              <a:rPr lang="en-US" sz="2800" b="1" dirty="0" smtClean="0">
                <a:solidFill>
                  <a:srgbClr val="7030A0"/>
                </a:solidFill>
                <a:latin typeface="Calibri" pitchFamily="34" charset="0"/>
                <a:cs typeface="Calibri" pitchFamily="34" charset="0"/>
              </a:rPr>
              <a:t>Classroom Code Activity!                        CODE CREATION</a:t>
            </a:r>
            <a:endParaRPr lang="en-US" sz="2800" dirty="0"/>
          </a:p>
        </p:txBody>
      </p:sp>
      <p:sp>
        <p:nvSpPr>
          <p:cNvPr id="3" name="Content Placeholder 2"/>
          <p:cNvSpPr>
            <a:spLocks noGrp="1"/>
          </p:cNvSpPr>
          <p:nvPr>
            <p:ph sz="quarter" idx="1"/>
          </p:nvPr>
        </p:nvSpPr>
        <p:spPr>
          <a:xfrm>
            <a:off x="304800" y="1524000"/>
            <a:ext cx="8534400" cy="4724400"/>
          </a:xfrm>
        </p:spPr>
        <p:txBody>
          <a:bodyPr/>
          <a:lstStyle/>
          <a:p>
            <a:pPr>
              <a:buNone/>
            </a:pPr>
            <a:endParaRPr lang="en-US" sz="3200" dirty="0" smtClean="0">
              <a:latin typeface="Calibri" pitchFamily="34" charset="0"/>
              <a:cs typeface="Calibri" pitchFamily="34" charset="0"/>
            </a:endParaRPr>
          </a:p>
          <a:p>
            <a:pPr>
              <a:buNone/>
            </a:pPr>
            <a:r>
              <a:rPr lang="en-US" sz="3200" dirty="0" smtClean="0">
                <a:latin typeface="Calibri" pitchFamily="34" charset="0"/>
                <a:cs typeface="Calibri" pitchFamily="34" charset="0"/>
              </a:rPr>
              <a:t>1. Let’s come together now and share out and make a </a:t>
            </a:r>
            <a:r>
              <a:rPr lang="en-US" sz="3200" b="1" dirty="0" smtClean="0">
                <a:latin typeface="Calibri" pitchFamily="34" charset="0"/>
                <a:cs typeface="Calibri" pitchFamily="34" charset="0"/>
              </a:rPr>
              <a:t>big</a:t>
            </a:r>
            <a:r>
              <a:rPr lang="en-US" sz="3200" dirty="0" smtClean="0">
                <a:latin typeface="Calibri" pitchFamily="34" charset="0"/>
                <a:cs typeface="Calibri" pitchFamily="34" charset="0"/>
              </a:rPr>
              <a:t> list. </a:t>
            </a:r>
          </a:p>
          <a:p>
            <a:endParaRPr lang="en-US" sz="3200" dirty="0" smtClean="0">
              <a:latin typeface="Calibri" pitchFamily="34" charset="0"/>
              <a:cs typeface="Calibri" pitchFamily="34" charset="0"/>
            </a:endParaRPr>
          </a:p>
          <a:p>
            <a:pPr>
              <a:buNone/>
            </a:pPr>
            <a:r>
              <a:rPr lang="en-US" sz="3200" dirty="0" smtClean="0">
                <a:latin typeface="Calibri" pitchFamily="34" charset="0"/>
                <a:cs typeface="Calibri" pitchFamily="34" charset="0"/>
              </a:rPr>
              <a:t>2. Finally let’s narrow it down and create our final draft of our </a:t>
            </a:r>
            <a:r>
              <a:rPr lang="en-US" sz="3200" i="1" dirty="0" smtClean="0">
                <a:latin typeface="Calibri" pitchFamily="34" charset="0"/>
                <a:cs typeface="Calibri" pitchFamily="34" charset="0"/>
              </a:rPr>
              <a:t>Classroom Code</a:t>
            </a:r>
            <a:r>
              <a:rPr lang="en-US" sz="3200" dirty="0" smtClean="0">
                <a:latin typeface="Calibri" pitchFamily="34" charset="0"/>
                <a:cs typeface="Calibri" pitchFamily="34" charset="0"/>
              </a:rPr>
              <a:t>. This is a </a:t>
            </a:r>
            <a:r>
              <a:rPr lang="en-US" sz="3200" u="sng" dirty="0" smtClean="0">
                <a:latin typeface="Calibri" pitchFamily="34" charset="0"/>
                <a:cs typeface="Calibri" pitchFamily="34" charset="0"/>
              </a:rPr>
              <a:t>big deal</a:t>
            </a:r>
            <a:r>
              <a:rPr lang="en-US" sz="3200" dirty="0" smtClean="0">
                <a:latin typeface="Calibri" pitchFamily="34" charset="0"/>
                <a:cs typeface="Calibri" pitchFamily="34" charset="0"/>
              </a:rPr>
              <a:t>, I will hold you to this code for the rest of the year. </a:t>
            </a:r>
          </a:p>
          <a:p>
            <a:pPr>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 EXIT NOTE - </a:t>
            </a:r>
            <a:endParaRPr lang="en-US" dirty="0">
              <a:solidFill>
                <a:srgbClr val="7030A0"/>
              </a:solidFill>
            </a:endParaRPr>
          </a:p>
        </p:txBody>
      </p:sp>
      <p:sp>
        <p:nvSpPr>
          <p:cNvPr id="3" name="Content Placeholder 2"/>
          <p:cNvSpPr>
            <a:spLocks noGrp="1"/>
          </p:cNvSpPr>
          <p:nvPr>
            <p:ph sz="quarter" idx="1"/>
          </p:nvPr>
        </p:nvSpPr>
        <p:spPr>
          <a:xfrm>
            <a:off x="301752" y="1527048"/>
            <a:ext cx="8503920" cy="5178552"/>
          </a:xfrm>
        </p:spPr>
        <p:txBody>
          <a:bodyPr>
            <a:normAutofit/>
          </a:bodyPr>
          <a:lstStyle/>
          <a:p>
            <a:pPr algn="ctr">
              <a:buNone/>
            </a:pPr>
            <a:endParaRPr lang="en-US" dirty="0" smtClean="0"/>
          </a:p>
          <a:p>
            <a:pPr algn="ctr">
              <a:buNone/>
            </a:pPr>
            <a:r>
              <a:rPr lang="en-US" b="1" dirty="0" smtClean="0"/>
              <a:t>On your Warm-up </a:t>
            </a:r>
            <a:r>
              <a:rPr lang="en-US" dirty="0" smtClean="0"/>
              <a:t>paper draw a clean line underneath your name acrostic and respond to the following prompt…</a:t>
            </a:r>
          </a:p>
          <a:p>
            <a:pPr algn="ctr">
              <a:buNone/>
            </a:pPr>
            <a:endParaRPr lang="en-US" sz="800" dirty="0" smtClean="0"/>
          </a:p>
          <a:p>
            <a:pPr algn="ctr">
              <a:buNone/>
            </a:pPr>
            <a:r>
              <a:rPr lang="en-US" b="1" dirty="0" smtClean="0">
                <a:solidFill>
                  <a:srgbClr val="7030A0"/>
                </a:solidFill>
              </a:rPr>
              <a:t>How do you feel about </a:t>
            </a:r>
            <a:r>
              <a:rPr lang="en-US" b="1" dirty="0" smtClean="0">
                <a:solidFill>
                  <a:srgbClr val="7030A0"/>
                </a:solidFill>
              </a:rPr>
              <a:t>Junior </a:t>
            </a:r>
            <a:r>
              <a:rPr lang="en-US" b="1" dirty="0" smtClean="0">
                <a:solidFill>
                  <a:srgbClr val="7030A0"/>
                </a:solidFill>
              </a:rPr>
              <a:t>English so far? What idea/concept, activity, text sticks in your mind from today? Lastly, what questions do you have for me? What concerns do you have? What do you have to look forward to for your next class? </a:t>
            </a:r>
          </a:p>
          <a:p>
            <a:pPr lvl="1">
              <a:buNone/>
            </a:pPr>
            <a:r>
              <a:rPr lang="en-US" b="1" dirty="0" smtClean="0">
                <a:latin typeface="Calibri" pitchFamily="34" charset="0"/>
                <a:cs typeface="Calibri" pitchFamily="34" charset="0"/>
              </a:rPr>
              <a:t>Time: </a:t>
            </a:r>
            <a:r>
              <a:rPr lang="en-US" dirty="0" smtClean="0">
                <a:latin typeface="Calibri" pitchFamily="34" charset="0"/>
                <a:cs typeface="Calibri" pitchFamily="34" charset="0"/>
              </a:rPr>
              <a:t>keep writing </a:t>
            </a:r>
            <a:r>
              <a:rPr lang="en-US" i="1" dirty="0" smtClean="0">
                <a:latin typeface="Calibri" pitchFamily="34" charset="0"/>
                <a:cs typeface="Calibri" pitchFamily="34" charset="0"/>
              </a:rPr>
              <a:t>until 1 minute before class is out</a:t>
            </a:r>
          </a:p>
          <a:p>
            <a:pPr lvl="1">
              <a:buNone/>
            </a:pPr>
            <a:r>
              <a:rPr lang="en-US" b="1" dirty="0" smtClean="0">
                <a:latin typeface="Calibri" pitchFamily="34" charset="0"/>
                <a:cs typeface="Calibri" pitchFamily="34" charset="0"/>
              </a:rPr>
              <a:t>Turning it in: </a:t>
            </a:r>
            <a:r>
              <a:rPr lang="en-US" i="1" dirty="0" smtClean="0">
                <a:latin typeface="Calibri" pitchFamily="34" charset="0"/>
                <a:cs typeface="Calibri" pitchFamily="34" charset="0"/>
              </a:rPr>
              <a:t>TURN THIS IN to the 1B “in box” please. Write legibly and in complete sentences. </a:t>
            </a:r>
          </a:p>
          <a:p>
            <a:pPr>
              <a:buNone/>
            </a:pPr>
            <a:endParaRPr lang="en-US" b="1" dirty="0">
              <a:solidFill>
                <a:srgbClr val="7030A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7030A0"/>
                </a:solidFill>
              </a:rPr>
              <a:t>Just a reminder…</a:t>
            </a:r>
            <a:endParaRPr lang="en-US" dirty="0">
              <a:solidFill>
                <a:srgbClr val="7030A0"/>
              </a:solidFill>
            </a:endParaRPr>
          </a:p>
        </p:txBody>
      </p:sp>
      <p:sp>
        <p:nvSpPr>
          <p:cNvPr id="3" name="Content Placeholder 2"/>
          <p:cNvSpPr>
            <a:spLocks noGrp="1"/>
          </p:cNvSpPr>
          <p:nvPr>
            <p:ph sz="quarter" idx="1"/>
          </p:nvPr>
        </p:nvSpPr>
        <p:spPr/>
        <p:txBody>
          <a:bodyPr>
            <a:normAutofit fontScale="85000" lnSpcReduction="10000"/>
          </a:bodyPr>
          <a:lstStyle/>
          <a:p>
            <a:pPr>
              <a:buFont typeface="Courier New" pitchFamily="49" charset="0"/>
              <a:buChar char="o"/>
            </a:pPr>
            <a:r>
              <a:rPr lang="en-US" sz="3200" b="1" dirty="0" smtClean="0">
                <a:solidFill>
                  <a:srgbClr val="7030A0"/>
                </a:solidFill>
                <a:latin typeface="Calibri" pitchFamily="34" charset="0"/>
                <a:cs typeface="Calibri" pitchFamily="34" charset="0"/>
              </a:rPr>
              <a:t>Homework: </a:t>
            </a:r>
            <a:r>
              <a:rPr lang="en-US" sz="24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3200" dirty="0" smtClean="0">
                <a:solidFill>
                  <a:srgbClr val="7030A0"/>
                </a:solidFill>
                <a:latin typeface="Calibri" pitchFamily="34" charset="0"/>
                <a:cs typeface="Calibri" pitchFamily="34" charset="0"/>
              </a:rPr>
              <a:t>Bring “Mrs. </a:t>
            </a:r>
            <a:r>
              <a:rPr lang="en-US" sz="3200" dirty="0" err="1" smtClean="0">
                <a:solidFill>
                  <a:srgbClr val="7030A0"/>
                </a:solidFill>
                <a:latin typeface="Calibri" pitchFamily="34" charset="0"/>
                <a:cs typeface="Calibri" pitchFamily="34" charset="0"/>
              </a:rPr>
              <a:t>Greblo’s</a:t>
            </a:r>
            <a:r>
              <a:rPr lang="en-US" sz="3200" dirty="0" smtClean="0">
                <a:solidFill>
                  <a:srgbClr val="7030A0"/>
                </a:solidFill>
                <a:latin typeface="Calibri" pitchFamily="34" charset="0"/>
                <a:cs typeface="Calibri" pitchFamily="34" charset="0"/>
              </a:rPr>
              <a:t> classroom Procedures and Expectations” form SIGNED by your parent or guardian</a:t>
            </a:r>
          </a:p>
          <a:p>
            <a:pPr lvl="1">
              <a:buFont typeface="Courier New" pitchFamily="49" charset="0"/>
              <a:buChar char="o"/>
            </a:pPr>
            <a:r>
              <a:rPr lang="en-US" sz="3200" u="sng" dirty="0" smtClean="0">
                <a:solidFill>
                  <a:srgbClr val="7030A0"/>
                </a:solidFill>
                <a:latin typeface="Calibri" pitchFamily="34" charset="0"/>
                <a:cs typeface="Calibri" pitchFamily="34" charset="0"/>
              </a:rPr>
              <a:t>Bring materials and supplies, you need for this semester: </a:t>
            </a:r>
          </a:p>
          <a:p>
            <a:pPr lvl="1">
              <a:buNone/>
            </a:pPr>
            <a:r>
              <a:rPr lang="en-US" sz="3200" dirty="0" smtClean="0">
                <a:solidFill>
                  <a:srgbClr val="7030A0"/>
                </a:solidFill>
                <a:latin typeface="Calibri" pitchFamily="34" charset="0"/>
                <a:cs typeface="Calibri" pitchFamily="34" charset="0"/>
              </a:rPr>
              <a:t>	</a:t>
            </a:r>
            <a:r>
              <a:rPr lang="en-US" sz="3200" dirty="0" smtClean="0">
                <a:solidFill>
                  <a:srgbClr val="00B050"/>
                </a:solidFill>
                <a:latin typeface="Calibri" pitchFamily="34" charset="0"/>
                <a:cs typeface="Calibri" pitchFamily="34" charset="0"/>
              </a:rPr>
              <a:t>-a new spiral for your “Reading Log </a:t>
            </a:r>
            <a:r>
              <a:rPr lang="en-US" sz="3200" smtClean="0">
                <a:solidFill>
                  <a:srgbClr val="00B050"/>
                </a:solidFill>
                <a:latin typeface="Calibri" pitchFamily="34" charset="0"/>
                <a:cs typeface="Calibri" pitchFamily="34" charset="0"/>
              </a:rPr>
              <a:t>Notebook”</a:t>
            </a:r>
            <a:endParaRPr lang="en-US" sz="3200" dirty="0" smtClean="0">
              <a:solidFill>
                <a:srgbClr val="00B050"/>
              </a:solidFill>
              <a:latin typeface="Calibri" pitchFamily="34" charset="0"/>
              <a:cs typeface="Calibri" pitchFamily="34" charset="0"/>
            </a:endParaRPr>
          </a:p>
          <a:p>
            <a:pPr lvl="1">
              <a:buNone/>
            </a:pPr>
            <a:r>
              <a:rPr lang="en-US" sz="3200" dirty="0" smtClean="0">
                <a:solidFill>
                  <a:srgbClr val="00B050"/>
                </a:solidFill>
                <a:latin typeface="Calibri" pitchFamily="34" charset="0"/>
                <a:cs typeface="Calibri" pitchFamily="34" charset="0"/>
              </a:rPr>
              <a:t>	-binder w/ lined paper and dividers</a:t>
            </a:r>
          </a:p>
          <a:p>
            <a:pPr lvl="1">
              <a:buNone/>
            </a:pPr>
            <a:r>
              <a:rPr lang="en-US" sz="3200" dirty="0" smtClean="0">
                <a:solidFill>
                  <a:srgbClr val="00B050"/>
                </a:solidFill>
                <a:latin typeface="Calibri" pitchFamily="34" charset="0"/>
                <a:cs typeface="Calibri" pitchFamily="34" charset="0"/>
              </a:rPr>
              <a:t>	-pens/pencils, highlighter(s)</a:t>
            </a:r>
          </a:p>
          <a:p>
            <a:pPr lvl="1">
              <a:buNone/>
            </a:pPr>
            <a:r>
              <a:rPr lang="en-US" sz="3200" dirty="0" smtClean="0">
                <a:solidFill>
                  <a:srgbClr val="00B050"/>
                </a:solidFill>
                <a:latin typeface="Calibri" pitchFamily="34" charset="0"/>
                <a:cs typeface="Calibri" pitchFamily="34" charset="0"/>
              </a:rPr>
              <a:t>	-post-it notes</a:t>
            </a:r>
          </a:p>
          <a:p>
            <a:pPr lvl="1">
              <a:buNone/>
            </a:pPr>
            <a:r>
              <a:rPr lang="en-US" sz="3200" dirty="0" smtClean="0">
                <a:solidFill>
                  <a:srgbClr val="00B050"/>
                </a:solidFill>
                <a:latin typeface="Calibri" pitchFamily="34" charset="0"/>
                <a:cs typeface="Calibri" pitchFamily="34" charset="0"/>
              </a:rPr>
              <a:t>	-etc.</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latin typeface="Calibri" pitchFamily="34" charset="0"/>
                <a:cs typeface="Calibri" pitchFamily="34" charset="0"/>
              </a:rPr>
              <a:t>Mrs. </a:t>
            </a:r>
            <a:r>
              <a:rPr lang="en-US" sz="2800" b="1" dirty="0" err="1" smtClean="0">
                <a:latin typeface="Calibri" pitchFamily="34" charset="0"/>
                <a:cs typeface="Calibri" pitchFamily="34" charset="0"/>
              </a:rPr>
              <a:t>Greblo’s</a:t>
            </a:r>
            <a:r>
              <a:rPr lang="en-US" sz="2800" b="1" dirty="0" smtClean="0">
                <a:latin typeface="Calibri" pitchFamily="34" charset="0"/>
                <a:cs typeface="Calibri" pitchFamily="34" charset="0"/>
              </a:rPr>
              <a:t>  1B </a:t>
            </a:r>
            <a:r>
              <a:rPr lang="en-US" sz="2800" b="1" dirty="0" smtClean="0">
                <a:latin typeface="Calibri" pitchFamily="34" charset="0"/>
                <a:cs typeface="Calibri" pitchFamily="34" charset="0"/>
              </a:rPr>
              <a:t>Jun</a:t>
            </a:r>
            <a:r>
              <a:rPr lang="en-US" sz="2800" b="1" dirty="0" smtClean="0">
                <a:latin typeface="Calibri" pitchFamily="34" charset="0"/>
                <a:cs typeface="Calibri" pitchFamily="34" charset="0"/>
              </a:rPr>
              <a:t>ior </a:t>
            </a:r>
            <a:r>
              <a:rPr lang="en-US" sz="2800" b="1" dirty="0" smtClean="0">
                <a:latin typeface="Calibri" pitchFamily="34" charset="0"/>
                <a:cs typeface="Calibri" pitchFamily="34" charset="0"/>
              </a:rPr>
              <a:t>English Agenda:   </a:t>
            </a:r>
            <a:r>
              <a:rPr lang="en-US" sz="2800" b="1" dirty="0" smtClean="0">
                <a:solidFill>
                  <a:srgbClr val="00B050"/>
                </a:solidFill>
                <a:latin typeface="Calibri" pitchFamily="34" charset="0"/>
                <a:cs typeface="Calibri" pitchFamily="34" charset="0"/>
              </a:rPr>
              <a:t>9/9/11</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301752" y="1371600"/>
            <a:ext cx="8503920" cy="5334000"/>
          </a:xfrm>
        </p:spPr>
        <p:txBody>
          <a:bodyPr>
            <a:normAutofit fontScale="85000" lnSpcReduction="20000"/>
          </a:bodyPr>
          <a:lstStyle/>
          <a:p>
            <a:pPr>
              <a:buFont typeface="Courier New" pitchFamily="49" charset="0"/>
              <a:buChar char="o"/>
            </a:pPr>
            <a:r>
              <a:rPr lang="en-US" dirty="0" smtClean="0">
                <a:solidFill>
                  <a:srgbClr val="7030A0"/>
                </a:solidFill>
                <a:latin typeface="Calibri" pitchFamily="34" charset="0"/>
                <a:cs typeface="Calibri" pitchFamily="34" charset="0"/>
              </a:rPr>
              <a:t>Seating Chart</a:t>
            </a:r>
          </a:p>
          <a:p>
            <a:pPr>
              <a:buFont typeface="Courier New" pitchFamily="49" charset="0"/>
              <a:buChar char="o"/>
            </a:pPr>
            <a:r>
              <a:rPr lang="en-US" dirty="0" smtClean="0">
                <a:solidFill>
                  <a:srgbClr val="7030A0"/>
                </a:solidFill>
                <a:latin typeface="Calibri" pitchFamily="34" charset="0"/>
                <a:cs typeface="Calibri" pitchFamily="34" charset="0"/>
              </a:rPr>
              <a:t>Warm-up/Attendance</a:t>
            </a:r>
          </a:p>
          <a:p>
            <a:pPr>
              <a:buFont typeface="Courier New" pitchFamily="49" charset="0"/>
              <a:buChar char="o"/>
            </a:pPr>
            <a:r>
              <a:rPr lang="en-US" dirty="0" smtClean="0">
                <a:solidFill>
                  <a:srgbClr val="7030A0"/>
                </a:solidFill>
                <a:latin typeface="Calibri" pitchFamily="34" charset="0"/>
                <a:cs typeface="Calibri" pitchFamily="34" charset="0"/>
              </a:rPr>
              <a:t>Mrs. G’s Classroom Procedures and Expectations</a:t>
            </a:r>
          </a:p>
          <a:p>
            <a:pPr>
              <a:buFont typeface="Courier New" pitchFamily="49" charset="0"/>
              <a:buChar char="o"/>
            </a:pPr>
            <a:r>
              <a:rPr lang="en-US" dirty="0" smtClean="0">
                <a:solidFill>
                  <a:srgbClr val="7030A0"/>
                </a:solidFill>
                <a:latin typeface="Calibri" pitchFamily="34" charset="0"/>
                <a:cs typeface="Calibri" pitchFamily="34" charset="0"/>
              </a:rPr>
              <a:t>Classroom Code Activity</a:t>
            </a:r>
          </a:p>
          <a:p>
            <a:pPr>
              <a:buFont typeface="Courier New" pitchFamily="49" charset="0"/>
              <a:buChar char="o"/>
            </a:pPr>
            <a:r>
              <a:rPr lang="en-US" dirty="0" smtClean="0">
                <a:solidFill>
                  <a:srgbClr val="7030A0"/>
                </a:solidFill>
                <a:latin typeface="Calibri" pitchFamily="34" charset="0"/>
                <a:cs typeface="Calibri" pitchFamily="34" charset="0"/>
              </a:rPr>
              <a:t>Exit Note/Goodbye</a:t>
            </a: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b="1" dirty="0" smtClean="0">
                <a:solidFill>
                  <a:srgbClr val="00B050"/>
                </a:solidFill>
                <a:latin typeface="Calibri" pitchFamily="34" charset="0"/>
                <a:cs typeface="Calibri" pitchFamily="34" charset="0"/>
              </a:rPr>
              <a:t>Objective(s): </a:t>
            </a:r>
          </a:p>
          <a:p>
            <a:pPr lvl="1">
              <a:buFont typeface="Courier New" pitchFamily="49" charset="0"/>
              <a:buChar char="o"/>
            </a:pPr>
            <a:r>
              <a:rPr lang="en-US" dirty="0" smtClean="0">
                <a:solidFill>
                  <a:srgbClr val="00B050"/>
                </a:solidFill>
                <a:latin typeface="Calibri" pitchFamily="34" charset="0"/>
                <a:cs typeface="Calibri" pitchFamily="34" charset="0"/>
              </a:rPr>
              <a:t>Listen attentively</a:t>
            </a:r>
          </a:p>
          <a:p>
            <a:pPr lvl="1">
              <a:buFont typeface="Courier New" pitchFamily="49" charset="0"/>
              <a:buChar char="o"/>
            </a:pPr>
            <a:r>
              <a:rPr lang="en-US" dirty="0" smtClean="0">
                <a:solidFill>
                  <a:srgbClr val="00B050"/>
                </a:solidFill>
                <a:latin typeface="Calibri" pitchFamily="34" charset="0"/>
                <a:cs typeface="Calibri" pitchFamily="34" charset="0"/>
              </a:rPr>
              <a:t>Convey ideas and opinions related to the structure of our classroom </a:t>
            </a:r>
          </a:p>
          <a:p>
            <a:pPr lvl="1">
              <a:buNone/>
            </a:pPr>
            <a:r>
              <a:rPr lang="en-US" dirty="0" smtClean="0">
                <a:solidFill>
                  <a:srgbClr val="00B050"/>
                </a:solidFill>
                <a:latin typeface="Calibri" pitchFamily="34" charset="0"/>
                <a:cs typeface="Calibri" pitchFamily="34" charset="0"/>
              </a:rPr>
              <a:t>	environment mindfully</a:t>
            </a:r>
          </a:p>
          <a:p>
            <a:pPr lvl="1">
              <a:buFont typeface="Courier New" pitchFamily="49" charset="0"/>
              <a:buChar char="o"/>
            </a:pPr>
            <a:r>
              <a:rPr lang="en-US" dirty="0" smtClean="0">
                <a:solidFill>
                  <a:srgbClr val="00B050"/>
                </a:solidFill>
                <a:latin typeface="Calibri" pitchFamily="34" charset="0"/>
                <a:cs typeface="Calibri" pitchFamily="34" charset="0"/>
              </a:rPr>
              <a:t>Structure ideas and arguments in a sustained and logical fashion</a:t>
            </a: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Homework: </a:t>
            </a:r>
            <a:r>
              <a:rPr lang="en-US" sz="21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dirty="0" smtClean="0">
                <a:solidFill>
                  <a:srgbClr val="7030A0"/>
                </a:solidFill>
                <a:latin typeface="Calibri" pitchFamily="34" charset="0"/>
                <a:cs typeface="Calibri" pitchFamily="34" charset="0"/>
              </a:rPr>
              <a:t>Bring “Mrs. </a:t>
            </a:r>
            <a:r>
              <a:rPr lang="en-US" dirty="0" err="1" smtClean="0">
                <a:solidFill>
                  <a:srgbClr val="7030A0"/>
                </a:solidFill>
                <a:latin typeface="Calibri" pitchFamily="34" charset="0"/>
                <a:cs typeface="Calibri" pitchFamily="34" charset="0"/>
              </a:rPr>
              <a:t>Greblo’s</a:t>
            </a:r>
            <a:r>
              <a:rPr lang="en-US" dirty="0" smtClean="0">
                <a:solidFill>
                  <a:srgbClr val="7030A0"/>
                </a:solidFill>
                <a:latin typeface="Calibri" pitchFamily="34" charset="0"/>
                <a:cs typeface="Calibri" pitchFamily="34" charset="0"/>
              </a:rPr>
              <a:t> classroom Procedures and Expectations” form SIGNED by your parent or guardian</a:t>
            </a:r>
          </a:p>
          <a:p>
            <a:pPr lvl="1">
              <a:buFont typeface="Courier New" pitchFamily="49" charset="0"/>
              <a:buChar char="o"/>
            </a:pPr>
            <a:r>
              <a:rPr lang="en-US" dirty="0" smtClean="0">
                <a:solidFill>
                  <a:srgbClr val="7030A0"/>
                </a:solidFill>
                <a:latin typeface="Calibri" pitchFamily="34" charset="0"/>
                <a:cs typeface="Calibri" pitchFamily="34" charset="0"/>
              </a:rPr>
              <a:t>Bring materials and supplies, you need for this semester: </a:t>
            </a:r>
          </a:p>
          <a:p>
            <a:pPr lvl="1">
              <a:buNone/>
            </a:pPr>
            <a:r>
              <a:rPr lang="en-US" dirty="0" smtClean="0">
                <a:solidFill>
                  <a:srgbClr val="7030A0"/>
                </a:solidFill>
                <a:latin typeface="Calibri" pitchFamily="34" charset="0"/>
                <a:cs typeface="Calibri" pitchFamily="34" charset="0"/>
              </a:rPr>
              <a:t>	(a new spiral for your “Reading Log Notebook,” binder, lined paper, pens/pencils, dividers, highlighter, post-its, etc.)</a:t>
            </a:r>
          </a:p>
          <a:p>
            <a:pPr lvl="1">
              <a:buNone/>
            </a:pPr>
            <a:endParaRPr lang="en-US" dirty="0" smtClean="0">
              <a:solidFill>
                <a:srgbClr val="7030A0"/>
              </a:solidFill>
              <a:latin typeface="Calibri" pitchFamily="34" charset="0"/>
              <a:cs typeface="Calibri" pitchFamily="34" charset="0"/>
            </a:endParaRPr>
          </a:p>
          <a:p>
            <a:pPr lvl="1">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latin typeface="Calibri" pitchFamily="34" charset="0"/>
                <a:cs typeface="Calibri" pitchFamily="34" charset="0"/>
              </a:rPr>
              <a:t>1B </a:t>
            </a:r>
            <a:r>
              <a:rPr lang="en-US" dirty="0" smtClean="0">
                <a:latin typeface="Calibri" pitchFamily="34" charset="0"/>
                <a:cs typeface="Calibri" pitchFamily="34" charset="0"/>
              </a:rPr>
              <a:t>Ju</a:t>
            </a:r>
            <a:r>
              <a:rPr lang="en-US" dirty="0" smtClean="0">
                <a:latin typeface="Calibri" pitchFamily="34" charset="0"/>
                <a:cs typeface="Calibri" pitchFamily="34" charset="0"/>
              </a:rPr>
              <a:t>nior </a:t>
            </a:r>
            <a:r>
              <a:rPr lang="en-US" dirty="0" smtClean="0">
                <a:latin typeface="Calibri" pitchFamily="34" charset="0"/>
                <a:cs typeface="Calibri" pitchFamily="34" charset="0"/>
              </a:rPr>
              <a:t>English </a:t>
            </a:r>
            <a:r>
              <a:rPr lang="en-US" b="1" dirty="0" smtClean="0">
                <a:latin typeface="Calibri" pitchFamily="34" charset="0"/>
                <a:cs typeface="Calibri" pitchFamily="34" charset="0"/>
              </a:rPr>
              <a:t>Warm-up</a:t>
            </a:r>
            <a:r>
              <a:rPr lang="en-US" dirty="0" smtClean="0">
                <a:latin typeface="Calibri" pitchFamily="34" charset="0"/>
                <a:cs typeface="Calibri" pitchFamily="34" charset="0"/>
              </a:rPr>
              <a:t>:</a:t>
            </a:r>
            <a:r>
              <a:rPr lang="en-US" sz="3600" b="1" dirty="0" smtClean="0">
                <a:solidFill>
                  <a:srgbClr val="00B050"/>
                </a:solidFill>
                <a:latin typeface="Calibri" pitchFamily="34" charset="0"/>
                <a:cs typeface="Calibri" pitchFamily="34" charset="0"/>
              </a:rPr>
              <a:t> 9/9/11</a:t>
            </a:r>
            <a:endParaRPr lang="en-US" b="1" dirty="0">
              <a:latin typeface="Calibri" pitchFamily="34" charset="0"/>
              <a:cs typeface="Calibri" pitchFamily="34" charset="0"/>
            </a:endParaRPr>
          </a:p>
        </p:txBody>
      </p:sp>
      <p:sp>
        <p:nvSpPr>
          <p:cNvPr id="3" name="Content Placeholder 2"/>
          <p:cNvSpPr>
            <a:spLocks noGrp="1"/>
          </p:cNvSpPr>
          <p:nvPr>
            <p:ph sz="quarter" idx="1"/>
          </p:nvPr>
        </p:nvSpPr>
        <p:spPr>
          <a:xfrm>
            <a:off x="301752" y="1527048"/>
            <a:ext cx="8503920" cy="5178552"/>
          </a:xfrm>
        </p:spPr>
        <p:txBody>
          <a:bodyPr>
            <a:normAutofit fontScale="85000" lnSpcReduction="20000"/>
          </a:bodyPr>
          <a:lstStyle/>
          <a:p>
            <a:pPr>
              <a:buNone/>
            </a:pPr>
            <a:r>
              <a:rPr lang="en-US" dirty="0" smtClean="0"/>
              <a:t>	</a:t>
            </a:r>
            <a:r>
              <a:rPr lang="en-US" dirty="0" smtClean="0">
                <a:latin typeface="Calibri" pitchFamily="34" charset="0"/>
                <a:cs typeface="Calibri" pitchFamily="34" charset="0"/>
              </a:rPr>
              <a:t>An </a:t>
            </a:r>
            <a:r>
              <a:rPr lang="en-US" b="1" dirty="0" smtClean="0">
                <a:latin typeface="Calibri" pitchFamily="34" charset="0"/>
                <a:cs typeface="Calibri" pitchFamily="34" charset="0"/>
              </a:rPr>
              <a:t>acrostic </a:t>
            </a:r>
            <a:r>
              <a:rPr lang="en-US" dirty="0" smtClean="0">
                <a:latin typeface="Calibri" pitchFamily="34" charset="0"/>
                <a:cs typeface="Calibri" pitchFamily="34" charset="0"/>
              </a:rPr>
              <a:t>is a poem or a group of lines in which the first letter of each line forms a word or name. For instance, the following is an acrostic about pizza:</a:t>
            </a:r>
          </a:p>
          <a:p>
            <a:pPr lvl="1">
              <a:buNone/>
            </a:pPr>
            <a:endParaRPr lang="en-US" b="1" dirty="0" smtClean="0">
              <a:latin typeface="Calibri" pitchFamily="34" charset="0"/>
              <a:cs typeface="Calibri" pitchFamily="34" charset="0"/>
            </a:endParaRPr>
          </a:p>
          <a:p>
            <a:pPr lvl="1">
              <a:buNone/>
            </a:pPr>
            <a:r>
              <a:rPr lang="en-US" b="1" dirty="0" smtClean="0">
                <a:latin typeface="Calibri" pitchFamily="34" charset="0"/>
                <a:cs typeface="Calibri" pitchFamily="34" charset="0"/>
              </a:rPr>
              <a:t>P</a:t>
            </a:r>
            <a:r>
              <a:rPr lang="en-US" dirty="0" smtClean="0">
                <a:latin typeface="Calibri" pitchFamily="34" charset="0"/>
                <a:cs typeface="Calibri" pitchFamily="34" charset="0"/>
              </a:rPr>
              <a:t>erfection on a plate</a:t>
            </a:r>
          </a:p>
          <a:p>
            <a:pPr lvl="1">
              <a:buNone/>
            </a:pPr>
            <a:r>
              <a:rPr lang="en-US" b="1" dirty="0" smtClean="0">
                <a:latin typeface="Calibri" pitchFamily="34" charset="0"/>
                <a:cs typeface="Calibri" pitchFamily="34" charset="0"/>
              </a:rPr>
              <a:t>I</a:t>
            </a:r>
            <a:r>
              <a:rPr lang="en-US" dirty="0" smtClean="0">
                <a:latin typeface="Calibri" pitchFamily="34" charset="0"/>
                <a:cs typeface="Calibri" pitchFamily="34" charset="0"/>
              </a:rPr>
              <a:t>nfused with the heavenly scent of pepperoni</a:t>
            </a:r>
          </a:p>
          <a:p>
            <a:pPr lvl="1">
              <a:buNone/>
            </a:pPr>
            <a:r>
              <a:rPr lang="en-US" b="1" dirty="0" smtClean="0">
                <a:latin typeface="Calibri" pitchFamily="34" charset="0"/>
                <a:cs typeface="Calibri" pitchFamily="34" charset="0"/>
              </a:rPr>
              <a:t>Z</a:t>
            </a:r>
            <a:r>
              <a:rPr lang="en-US" dirty="0" smtClean="0">
                <a:latin typeface="Calibri" pitchFamily="34" charset="0"/>
                <a:cs typeface="Calibri" pitchFamily="34" charset="0"/>
              </a:rPr>
              <a:t>esty and cheesy</a:t>
            </a:r>
          </a:p>
          <a:p>
            <a:pPr lvl="1">
              <a:buNone/>
            </a:pPr>
            <a:r>
              <a:rPr lang="en-US" b="1" dirty="0" smtClean="0">
                <a:latin typeface="Calibri" pitchFamily="34" charset="0"/>
                <a:cs typeface="Calibri" pitchFamily="34" charset="0"/>
              </a:rPr>
              <a:t>Z</a:t>
            </a:r>
            <a:r>
              <a:rPr lang="en-US" dirty="0" smtClean="0">
                <a:latin typeface="Calibri" pitchFamily="34" charset="0"/>
                <a:cs typeface="Calibri" pitchFamily="34" charset="0"/>
              </a:rPr>
              <a:t>ero nutritional value</a:t>
            </a:r>
          </a:p>
          <a:p>
            <a:pPr lvl="1">
              <a:buNone/>
            </a:pPr>
            <a:r>
              <a:rPr lang="en-US" b="1" dirty="0" smtClean="0">
                <a:latin typeface="Calibri" pitchFamily="34" charset="0"/>
                <a:cs typeface="Calibri" pitchFamily="34" charset="0"/>
              </a:rPr>
              <a:t>A</a:t>
            </a:r>
            <a:r>
              <a:rPr lang="en-US" dirty="0" smtClean="0">
                <a:latin typeface="Calibri" pitchFamily="34" charset="0"/>
                <a:cs typeface="Calibri" pitchFamily="34" charset="0"/>
              </a:rPr>
              <a:t>h! Pizza.</a:t>
            </a:r>
          </a:p>
          <a:p>
            <a:pPr lvl="1">
              <a:buNone/>
            </a:pPr>
            <a:endParaRPr lang="en-US" b="1" dirty="0" smtClean="0">
              <a:latin typeface="Calibri" pitchFamily="34" charset="0"/>
              <a:cs typeface="Calibri" pitchFamily="34" charset="0"/>
            </a:endParaRPr>
          </a:p>
          <a:p>
            <a:pPr lvl="1">
              <a:buNone/>
            </a:pPr>
            <a:r>
              <a:rPr lang="en-US" b="1" dirty="0" smtClean="0">
                <a:latin typeface="Calibri" pitchFamily="34" charset="0"/>
                <a:cs typeface="Calibri" pitchFamily="34" charset="0"/>
              </a:rPr>
              <a:t>	</a:t>
            </a:r>
            <a:r>
              <a:rPr lang="en-US" sz="2600" b="1" dirty="0" smtClean="0">
                <a:latin typeface="Calibri" pitchFamily="34" charset="0"/>
                <a:cs typeface="Calibri" pitchFamily="34" charset="0"/>
              </a:rPr>
              <a:t>Write an acrostic using your own name.</a:t>
            </a:r>
            <a:r>
              <a:rPr lang="en-US" sz="2600" dirty="0" smtClean="0">
                <a:latin typeface="Calibri" pitchFamily="34" charset="0"/>
                <a:cs typeface="Calibri" pitchFamily="34" charset="0"/>
              </a:rPr>
              <a:t> Relax. This is meant to be fun, not stressful. Try to vary your word choice and use the “five senses” to make it interesting.</a:t>
            </a:r>
          </a:p>
          <a:p>
            <a:pPr lvl="1">
              <a:buNone/>
            </a:pPr>
            <a:endParaRPr lang="en-US" dirty="0" smtClean="0">
              <a:latin typeface="Calibri" pitchFamily="34" charset="0"/>
              <a:cs typeface="Calibri" pitchFamily="34" charset="0"/>
            </a:endParaRPr>
          </a:p>
          <a:p>
            <a:pPr lvl="1">
              <a:buNone/>
            </a:pPr>
            <a:r>
              <a:rPr lang="en-US" b="1" dirty="0" smtClean="0">
                <a:latin typeface="Calibri" pitchFamily="34" charset="0"/>
                <a:cs typeface="Calibri" pitchFamily="34" charset="0"/>
              </a:rPr>
              <a:t>Time: </a:t>
            </a:r>
            <a:r>
              <a:rPr lang="en-US" i="1" dirty="0" smtClean="0">
                <a:latin typeface="Calibri" pitchFamily="34" charset="0"/>
                <a:cs typeface="Calibri" pitchFamily="34" charset="0"/>
              </a:rPr>
              <a:t>8 minutes</a:t>
            </a:r>
          </a:p>
          <a:p>
            <a:pPr lvl="1">
              <a:buNone/>
            </a:pPr>
            <a:r>
              <a:rPr lang="en-US" b="1" dirty="0" smtClean="0">
                <a:latin typeface="Calibri" pitchFamily="34" charset="0"/>
                <a:cs typeface="Calibri" pitchFamily="34" charset="0"/>
              </a:rPr>
              <a:t>Turning it in: </a:t>
            </a:r>
            <a:r>
              <a:rPr lang="en-US" i="1" dirty="0" smtClean="0">
                <a:latin typeface="Calibri" pitchFamily="34" charset="0"/>
                <a:cs typeface="Calibri" pitchFamily="34" charset="0"/>
              </a:rPr>
              <a:t>You will be turning this into the </a:t>
            </a:r>
            <a:r>
              <a:rPr lang="en-US" i="1" dirty="0" smtClean="0">
                <a:latin typeface="Calibri" pitchFamily="34" charset="0"/>
                <a:cs typeface="Calibri" pitchFamily="34" charset="0"/>
              </a:rPr>
              <a:t>1B</a:t>
            </a:r>
            <a:r>
              <a:rPr lang="en-US" i="1" dirty="0" smtClean="0">
                <a:latin typeface="Calibri" pitchFamily="34" charset="0"/>
                <a:cs typeface="Calibri" pitchFamily="34" charset="0"/>
              </a:rPr>
              <a:t> </a:t>
            </a:r>
            <a:r>
              <a:rPr lang="en-US" i="1" dirty="0" smtClean="0">
                <a:latin typeface="Calibri" pitchFamily="34" charset="0"/>
                <a:cs typeface="Calibri" pitchFamily="34" charset="0"/>
              </a:rPr>
              <a:t>“in box” today AT THE END OF CLASS, please write legibly and in complete sentences. </a:t>
            </a:r>
            <a:endParaRPr lang="en-US" i="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r>
              <a:rPr lang="en-US" dirty="0" smtClean="0">
                <a:latin typeface="Calibri" pitchFamily="34" charset="0"/>
                <a:cs typeface="Calibri" pitchFamily="34" charset="0"/>
              </a:rPr>
              <a:t>Follow along with me during my presentation.</a:t>
            </a:r>
          </a:p>
          <a:p>
            <a:r>
              <a:rPr lang="en-US" dirty="0" smtClean="0">
                <a:latin typeface="Calibri" pitchFamily="34" charset="0"/>
                <a:cs typeface="Calibri" pitchFamily="34" charset="0"/>
              </a:rPr>
              <a:t>Please take notes on the slides you see today on the handout I have given you. You will keep these notes in your binder all year.</a:t>
            </a:r>
          </a:p>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fontScale="85000" lnSpcReduction="10000"/>
          </a:bodyPr>
          <a:lstStyle/>
          <a:p>
            <a:pPr>
              <a:buNone/>
            </a:pPr>
            <a:r>
              <a:rPr lang="en-US" sz="2400" b="1" dirty="0" smtClean="0"/>
              <a:t>1. “Be an advocate for yourself.  An advocate is one who pleads for a cause. Your </a:t>
            </a:r>
            <a:r>
              <a:rPr lang="en-US" sz="2400" b="1" u="sng" dirty="0" smtClean="0"/>
              <a:t>education</a:t>
            </a:r>
            <a:r>
              <a:rPr lang="en-US" sz="2400" b="1" dirty="0" smtClean="0"/>
              <a:t> is your cause!” </a:t>
            </a:r>
            <a:r>
              <a:rPr lang="en-US" sz="2400" b="1" i="1" dirty="0" smtClean="0"/>
              <a:t>– Mrs. G</a:t>
            </a:r>
            <a:endParaRPr lang="en-US" sz="2400" dirty="0" smtClean="0"/>
          </a:p>
          <a:p>
            <a:pPr lvl="0">
              <a:buNone/>
            </a:pPr>
            <a:r>
              <a:rPr lang="en-US" b="1" dirty="0" smtClean="0"/>
              <a:t>2. Attendance: </a:t>
            </a:r>
            <a:endParaRPr lang="en-US" dirty="0" smtClean="0"/>
          </a:p>
          <a:p>
            <a:pPr lvl="0"/>
            <a:r>
              <a:rPr lang="en-US" dirty="0" smtClean="0"/>
              <a:t>THE MOST IMPORTANT PROCEDURE FOR SUCCESS IS THE ONE THAT HAPPENS BEFORE YOU ARRIVE. IT IS THE PROCEDURE THAT YOU DEVELOP TO GET YOURSELF TO SCHOOL </a:t>
            </a:r>
            <a:r>
              <a:rPr lang="en-US" b="1" u="sng" dirty="0" smtClean="0"/>
              <a:t>EVERY DAY</a:t>
            </a:r>
            <a:r>
              <a:rPr lang="en-US" dirty="0" smtClean="0"/>
              <a:t> AND </a:t>
            </a:r>
            <a:r>
              <a:rPr lang="en-US" b="1" u="sng" dirty="0" smtClean="0"/>
              <a:t>ON TIME</a:t>
            </a:r>
            <a:r>
              <a:rPr lang="en-US" dirty="0" smtClean="0"/>
              <a:t>. </a:t>
            </a:r>
          </a:p>
          <a:p>
            <a:pPr lvl="0"/>
            <a:r>
              <a:rPr lang="en-US" dirty="0" smtClean="0"/>
              <a:t>A consistently tardy student will see a drop in their grade because participation is considered in all grading categories. I will take attendance within the first 2-10 minutes of class every day.  </a:t>
            </a:r>
          </a:p>
          <a:p>
            <a:pPr lvl="0"/>
            <a:r>
              <a:rPr lang="en-US" dirty="0" smtClean="0"/>
              <a:t>During first period, if you are tardy past 20 minutes go to the attendance office before coming to class and get a slip. In ALL other periods, if you are EVEN thirty seconds tardy you </a:t>
            </a:r>
            <a:r>
              <a:rPr lang="en-US" u="sng" dirty="0" smtClean="0"/>
              <a:t>must</a:t>
            </a:r>
            <a:r>
              <a:rPr lang="en-US" dirty="0" smtClean="0"/>
              <a:t> have a pass from the office.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fontScale="77500" lnSpcReduction="20000"/>
          </a:bodyPr>
          <a:lstStyle/>
          <a:p>
            <a:pPr lvl="0">
              <a:buNone/>
            </a:pPr>
            <a:r>
              <a:rPr lang="en-US" b="1" dirty="0" smtClean="0"/>
              <a:t>3. Supplies and Daily Required Materials:</a:t>
            </a:r>
            <a:r>
              <a:rPr lang="en-US" dirty="0" smtClean="0"/>
              <a:t> </a:t>
            </a:r>
          </a:p>
          <a:p>
            <a:pPr lvl="0"/>
            <a:r>
              <a:rPr lang="en-US" dirty="0" smtClean="0"/>
              <a:t>Three-ring binder (2 - 3 inches works well)</a:t>
            </a:r>
          </a:p>
          <a:p>
            <a:pPr lvl="0"/>
            <a:r>
              <a:rPr lang="en-US" dirty="0" smtClean="0"/>
              <a:t>Subject dividers for binder</a:t>
            </a:r>
          </a:p>
          <a:p>
            <a:pPr lvl="0"/>
            <a:r>
              <a:rPr lang="en-US" dirty="0" smtClean="0"/>
              <a:t>An ample supply of lined notebook paper, white </a:t>
            </a:r>
          </a:p>
          <a:p>
            <a:pPr lvl="0"/>
            <a:r>
              <a:rPr lang="en-US" dirty="0" smtClean="0"/>
              <a:t>Blue/black pens and pencils</a:t>
            </a:r>
          </a:p>
          <a:p>
            <a:pPr lvl="0"/>
            <a:r>
              <a:rPr lang="en-US" dirty="0" smtClean="0"/>
              <a:t>A pouch/bag that stores all the tools of the trade</a:t>
            </a:r>
          </a:p>
          <a:p>
            <a:pPr lvl="0"/>
            <a:r>
              <a:rPr lang="en-US" b="1" dirty="0" smtClean="0"/>
              <a:t>One spiral/bound notebook, approx. 100 pages of lined paper </a:t>
            </a:r>
            <a:r>
              <a:rPr lang="en-US" dirty="0" smtClean="0"/>
              <a:t>(hole-punched) - for your </a:t>
            </a:r>
            <a:r>
              <a:rPr lang="en-US" b="1" dirty="0" smtClean="0"/>
              <a:t>READING LOGS </a:t>
            </a:r>
            <a:r>
              <a:rPr lang="en-US" dirty="0" smtClean="0"/>
              <a:t>(you cannot share this w/ another class, it needs to be just for this class). </a:t>
            </a:r>
            <a:r>
              <a:rPr lang="en-US" u="sng" dirty="0" smtClean="0"/>
              <a:t>GET THIS ASAP! We start using them next class.</a:t>
            </a:r>
          </a:p>
          <a:p>
            <a:pPr lvl="0"/>
            <a:r>
              <a:rPr lang="en-US" dirty="0" smtClean="0"/>
              <a:t>Planner/calendar: use of one in this class is required</a:t>
            </a:r>
          </a:p>
          <a:p>
            <a:pPr lvl="0"/>
            <a:r>
              <a:rPr lang="en-US" dirty="0" smtClean="0"/>
              <a:t>Helpful project tools:  Sticky notes ( several colors, sizes), Highlighters, White Out (liquid, pen, or tape), markers, colored pencils, poster board, etc.—you may get these as we move through the year</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3073" name="Rectangle 1"/>
          <p:cNvSpPr>
            <a:spLocks noChangeArrowheads="1"/>
          </p:cNvSpPr>
          <p:nvPr/>
        </p:nvSpPr>
        <p:spPr bwMode="auto">
          <a:xfrm>
            <a:off x="228600" y="1300967"/>
            <a:ext cx="8686800" cy="87716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4. Entering the classroom:</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000" b="1" u="sng" dirty="0" smtClean="0">
                <a:latin typeface="+mj-lt"/>
                <a:ea typeface="Times New Roman" pitchFamily="18" charset="0"/>
                <a:cs typeface="Arial" pitchFamily="34" charset="0"/>
              </a:rPr>
              <a:t>On Time-  </a:t>
            </a:r>
            <a:r>
              <a:rPr lang="en-US" sz="2000" b="1" dirty="0" smtClean="0">
                <a:latin typeface="+mj-lt"/>
                <a:ea typeface="Times New Roman" pitchFamily="18" charset="0"/>
                <a:cs typeface="Arial" pitchFamily="34" charset="0"/>
              </a:rPr>
              <a:t>This is a ZEN work space. Therefore enter mindfully and if you are full of energy and want to have a loud conversation take it to the hallway until the bell rings, then compose yourself and enter quietly, get out your SSR novel and get to work.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mj-lt"/>
                <a:ea typeface="Times New Roman" pitchFamily="18" charset="0"/>
                <a:cs typeface="Arial" pitchFamily="34" charset="0"/>
              </a:rPr>
              <a:t>Tardy-</a:t>
            </a:r>
            <a:r>
              <a:rPr kumimoji="0" lang="en-US" sz="2000" b="1"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Enter QUIETLY. Take your seat, get out your personal reading (novel from home or library) and finish our</a:t>
            </a:r>
            <a:r>
              <a:rPr kumimoji="0" lang="en-US" sz="2000" b="0" i="0" u="none" strike="noStrike" cap="none" normalizeH="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SSR (Silent Sustained Reading), then take out your Reading Log spiral and write your warm-up entry.</a:t>
            </a: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mj-lt"/>
                <a:ea typeface="Times New Roman" pitchFamily="18" charset="0"/>
                <a:cs typeface="Arial" pitchFamily="34" charset="0"/>
              </a:rPr>
              <a:t>Late-</a:t>
            </a:r>
            <a:r>
              <a:rPr kumimoji="0" lang="en-US" sz="2000" b="0" i="0" u="sng"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Enter QUIETLY. Take your seat, read the board and get out the proper materials for the current lesson. Ask a neighbor quietly to catch you up. I will give you the appropriate handouts.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ea typeface="Times New Roman" pitchFamily="18" charset="0"/>
              <a:cs typeface="Arial" pitchFamily="34" charset="0"/>
            </a:endParaRPr>
          </a:p>
          <a:p>
            <a:pPr eaLnBrk="0" fontAlgn="base" hangingPunct="0">
              <a:spcBef>
                <a:spcPct val="0"/>
              </a:spcBef>
              <a:spcAft>
                <a:spcPct val="0"/>
              </a:spcAft>
            </a:pPr>
            <a:r>
              <a:rPr kumimoji="0" lang="en-US" sz="2000" b="1" i="0" u="none" strike="noStrike" cap="none" normalizeH="0" baseline="0" dirty="0" smtClean="0">
                <a:ln>
                  <a:noFill/>
                </a:ln>
                <a:solidFill>
                  <a:schemeClr val="tx1"/>
                </a:solidFill>
                <a:effectLst/>
                <a:latin typeface="+mj-lt"/>
                <a:ea typeface="Times New Roman" pitchFamily="18" charset="0"/>
                <a:cs typeface="Arial" pitchFamily="34" charset="0"/>
              </a:rPr>
              <a:t>5. </a:t>
            </a:r>
            <a:r>
              <a:rPr lang="en-US" sz="2400" b="1" dirty="0" smtClean="0"/>
              <a:t>I have a zero tolerance Cheating/plagiarism policy</a:t>
            </a:r>
            <a:r>
              <a:rPr lang="en-US" sz="2400" dirty="0" smtClean="0"/>
              <a:t>. </a:t>
            </a:r>
            <a:r>
              <a:rPr lang="en-US" sz="2000" dirty="0" smtClean="0"/>
              <a:t>Any student caught cheating will receive a grade of zero on the assignment or exam. In the event of a second offense, the student may be removed from the class with loss of credit, suspended, or expelled from school.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2049" name="Rectangle 1"/>
          <p:cNvSpPr>
            <a:spLocks noChangeArrowheads="1"/>
          </p:cNvSpPr>
          <p:nvPr/>
        </p:nvSpPr>
        <p:spPr bwMode="auto">
          <a:xfrm>
            <a:off x="152400" y="1330656"/>
            <a:ext cx="88392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dirty="0" smtClean="0">
                <a:ln>
                  <a:noFill/>
                </a:ln>
                <a:solidFill>
                  <a:srgbClr val="000000"/>
                </a:solidFill>
                <a:effectLst/>
                <a:ea typeface="Times New Roman" pitchFamily="18" charset="0"/>
                <a:cs typeface="Calibri" pitchFamily="34" charset="0"/>
              </a:rPr>
              <a:t>6. Make-up Work Policy:</a:t>
            </a:r>
            <a:endParaRPr kumimoji="0" lang="en-US" altLang="ja-JP"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If you are absent, these are the things you need to do when you come into the classroom: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1. Access our classroom website: </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hlinkClick r:id="rId2"/>
              </a:rPr>
              <a:t>www.mrsgreblosclass.weebly.com</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where ALL of Mrs. </a:t>
            </a:r>
            <a:r>
              <a:rPr kumimoji="0" lang="en-US" altLang="ja-JP" sz="1400" b="0" i="0" u="none" strike="noStrike" cap="none" normalizeH="0" baseline="0" dirty="0" err="1" smtClean="0">
                <a:ln>
                  <a:noFill/>
                </a:ln>
                <a:solidFill>
                  <a:srgbClr val="000000"/>
                </a:solidFill>
                <a:effectLst/>
                <a:ea typeface="Times New Roman" pitchFamily="18" charset="0"/>
                <a:cs typeface="Calibri" pitchFamily="34" charset="0"/>
              </a:rPr>
              <a:t>Greblo’s</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t>
            </a:r>
            <a:r>
              <a:rPr kumimoji="0" lang="en-US" altLang="ja-JP" sz="1400" b="0" i="0" u="none" strike="noStrike" cap="none" normalizeH="0" baseline="0" dirty="0" err="1" smtClean="0">
                <a:ln>
                  <a:noFill/>
                </a:ln>
                <a:solidFill>
                  <a:srgbClr val="000000"/>
                </a:solidFill>
                <a:effectLst/>
                <a:ea typeface="Times New Roman" pitchFamily="18" charset="0"/>
                <a:cs typeface="Calibri" pitchFamily="34" charset="0"/>
              </a:rPr>
              <a:t>PowerPoints</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are made available to you online (and usually on the same day they were taught). Here you can see exactly what was covered in class, the warm-up, and the homework. You won’t have my voice to listen to so you might need to make an appointment for outside of class to be “taught” what you missed that day.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2. Ask three students what you missed. If you are still confused, see me to arrange a meeting time outside of class for me to sit down and “teach” you what you missed. (Remember the phrase,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see three before me.)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3.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District policy states you have however many days you were gone plus one to make up the work. For example, if you were gone for two days, you have three days, when you come back, to make up the work. This </a:t>
            </a:r>
            <a:r>
              <a:rPr kumimoji="0" lang="en-US" altLang="ja-JP" sz="1400" b="1" i="1" u="none" strike="noStrike" cap="none" normalizeH="0" baseline="0" dirty="0" smtClean="0">
                <a:ln>
                  <a:noFill/>
                </a:ln>
                <a:solidFill>
                  <a:srgbClr val="000000"/>
                </a:solidFill>
                <a:effectLst/>
                <a:ea typeface="Times New Roman" pitchFamily="18" charset="0"/>
                <a:cs typeface="Calibri" pitchFamily="34" charset="0"/>
              </a:rPr>
              <a:t>does not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exclude you from the work we do when you come back. As stated earlier, special circumstances may be agreed upon by talking with Mrs. </a:t>
            </a:r>
            <a:r>
              <a:rPr kumimoji="0" lang="en-US" altLang="ja-JP" sz="1400" b="0" i="1" u="none" strike="noStrike" cap="none" normalizeH="0" baseline="0" dirty="0" err="1" smtClean="0">
                <a:ln>
                  <a:noFill/>
                </a:ln>
                <a:solidFill>
                  <a:srgbClr val="000000"/>
                </a:solidFill>
                <a:effectLst/>
                <a:ea typeface="Times New Roman" pitchFamily="18" charset="0"/>
                <a:cs typeface="Calibri" pitchFamily="34" charset="0"/>
              </a:rPr>
              <a:t>Greblo</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4.</a:t>
            </a:r>
            <a:r>
              <a:rPr kumimoji="0" lang="en-US" altLang="ja-JP" sz="1400" b="0" i="1"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The rule above </a:t>
            </a:r>
            <a:r>
              <a:rPr kumimoji="0" lang="en-US" altLang="ja-JP" sz="1400" b="1" i="0" u="none" strike="noStrike" cap="none" normalizeH="0" baseline="0" dirty="0" smtClean="0">
                <a:ln>
                  <a:noFill/>
                </a:ln>
                <a:solidFill>
                  <a:schemeClr val="tx1"/>
                </a:solidFill>
                <a:effectLst/>
                <a:ea typeface="Times New Roman" pitchFamily="18" charset="0"/>
                <a:cs typeface="Calibri" pitchFamily="34" charset="0"/>
              </a:rPr>
              <a:t>does not apply to previously assigned work</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If a student is absent when an assignment or large project is due, it is due when the student returns.</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If a student was in class when the work was assigned, it is still due when returning to class (i.e. here to receive long term assignment, gone during middle of project).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5. If you are absent for a test, you will need to find a time outside of class to make it up. </a:t>
            </a:r>
            <a:r>
              <a:rPr kumimoji="0" lang="en-US" altLang="ja-JP" sz="1400" b="1" i="0" u="none" strike="noStrike" cap="none" normalizeH="0" baseline="0" dirty="0" smtClean="0">
                <a:ln>
                  <a:noFill/>
                </a:ln>
                <a:solidFill>
                  <a:schemeClr val="tx1"/>
                </a:solidFill>
                <a:effectLst/>
                <a:ea typeface="Times New Roman" pitchFamily="18" charset="0"/>
                <a:cs typeface="Calibri" pitchFamily="34" charset="0"/>
              </a:rPr>
              <a:t>No test will be given during class time.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6. </a:t>
            </a:r>
            <a:r>
              <a:rPr kumimoji="0" lang="en-US" altLang="ja-JP" sz="1400" b="1" i="0" u="none" strike="noStrike" cap="none" normalizeH="0" baseline="0" dirty="0" smtClean="0">
                <a:ln>
                  <a:noFill/>
                </a:ln>
                <a:solidFill>
                  <a:srgbClr val="000000"/>
                </a:solidFill>
                <a:effectLst/>
                <a:ea typeface="Times New Roman" pitchFamily="18" charset="0"/>
                <a:cs typeface="Calibri" pitchFamily="34" charset="0"/>
              </a:rPr>
              <a:t>When turning in the assignments, at the top of the page write “absent” and the date(s) you were gone.</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7. Turn it into the “LATE” basket.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MOST IMPORTANT:</a:t>
            </a:r>
            <a:r>
              <a:rPr kumimoji="0" lang="en-US" altLang="ja-JP" sz="1400" b="0" i="0" u="sng" strike="noStrike" cap="none" normalizeH="0" baseline="0" dirty="0" smtClean="0">
                <a:ln>
                  <a:noFill/>
                </a:ln>
                <a:solidFill>
                  <a:schemeClr val="tx1"/>
                </a:solidFill>
                <a:effectLst/>
                <a:ea typeface="Times New Roman" pitchFamily="18" charset="0"/>
                <a:cs typeface="Calibri" pitchFamily="34" charset="0"/>
              </a:rPr>
              <a:t> You must take responsibility and advocate for yourself and your education. This means taking time outside of your regular school day to sit down with me and truly learn the concepts you missed out on. Therefore, may you think twice before missing class unless it is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essential.</a:t>
            </a:r>
            <a:r>
              <a:rPr kumimoji="0" lang="en-US" altLang="ja-JP" sz="1400" b="0" i="0" u="none" strike="noStrike" cap="none" normalizeH="0" baseline="0" dirty="0" smtClean="0">
                <a:ln>
                  <a:noFill/>
                </a:ln>
                <a:solidFill>
                  <a:schemeClr val="tx1"/>
                </a:solidFill>
                <a:effectLst/>
                <a:cs typeface="Arial"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1025" name="Rectangle 1"/>
          <p:cNvSpPr>
            <a:spLocks noChangeArrowheads="1"/>
          </p:cNvSpPr>
          <p:nvPr/>
        </p:nvSpPr>
        <p:spPr bwMode="auto">
          <a:xfrm>
            <a:off x="152400" y="1272778"/>
            <a:ext cx="8763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7.</a:t>
            </a:r>
            <a:r>
              <a:rPr kumimoji="0" lang="en-US" sz="2400" b="1" i="0" u="none" strike="noStrike" cap="none" normalizeH="0" dirty="0" smtClean="0">
                <a:ln>
                  <a:noFill/>
                </a:ln>
                <a:solidFill>
                  <a:schemeClr val="tx1"/>
                </a:solidFill>
                <a:effectLst/>
                <a:latin typeface="+mj-lt"/>
                <a:ea typeface="Times New Roman" pitchFamily="18" charset="0"/>
                <a:cs typeface="Arial" pitchFamily="34" charset="0"/>
              </a:rPr>
              <a:t> </a:t>
            </a: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Food/Drink:</a:t>
            </a:r>
            <a:r>
              <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ALL classes may have bottled water only</a:t>
            </a:r>
            <a:r>
              <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First period may finish eating their school-provided breakfast during the first 5 minutes of class (DO NOT MAKE ANY FOOD MESSES.  One person can ruin it for the rest of the breakfast eaters: If having food in the classroom becomes an issue at any point during the year, the entire class loses that privilege). </a:t>
            </a:r>
            <a:endParaRPr kumimoji="0" lang="en-US" sz="22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8. Electronic Devices: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There is a ZERO Tolerance Electronic Devices Policy at Glencoe. There are absolutely NO CELL PHONES and NO ELECTRONIC DEVICES </a:t>
            </a:r>
            <a:r>
              <a:rPr kumimoji="0" lang="en-US" sz="2200" b="0" i="0" u="sng" strike="noStrike" cap="none" normalizeH="0" baseline="0" dirty="0" smtClean="0">
                <a:ln>
                  <a:noFill/>
                </a:ln>
                <a:solidFill>
                  <a:schemeClr val="tx1"/>
                </a:solidFill>
                <a:effectLst/>
                <a:latin typeface="+mj-lt"/>
                <a:ea typeface="Times New Roman" pitchFamily="18" charset="0"/>
                <a:cs typeface="Arial" pitchFamily="34" charset="0"/>
              </a:rPr>
              <a:t>of any kind</a:t>
            </a: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 allowed in Glencoe’s classrooms.  If I see any electronic device, it is MINE and we will negotiate the terms of its return.  On your, second offense: the device will be sent to the office for pick-up from an administrator. Third offense: The device will be sent to the office for pick-up by a parent or guardian from administration. These devices are prohibited simply because they interfere with the teaching and learning process of this class. </a:t>
            </a:r>
            <a:endParaRPr kumimoji="0" lang="en-US" sz="22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192</TotalTime>
  <Words>1724</Words>
  <Application>Microsoft Office PowerPoint</Application>
  <PresentationFormat>On-screen Show (4:3)</PresentationFormat>
  <Paragraphs>148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   Junior English      with Mrs. Greblo!</vt:lpstr>
      <vt:lpstr>Mrs. Greblo’s  1B Junior English Agenda:   9/9/11</vt:lpstr>
      <vt:lpstr>1B Junior English Warm-up: 9/9/11</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Slide 13</vt:lpstr>
      <vt:lpstr>Classroom Code Activity!                        GROUP TASK</vt:lpstr>
      <vt:lpstr>Class Code 1B</vt:lpstr>
      <vt:lpstr>  Classroom Code Activity!                        CODE CREATION</vt:lpstr>
      <vt:lpstr>- EXIT NOTE - </vt:lpstr>
      <vt:lpstr>Just a reminder…</vt:lpstr>
    </vt:vector>
  </TitlesOfParts>
  <Company>Hillsboro School Distreict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Senior English      with Mrs. Greblo!</dc:title>
  <dc:creator>Kelly Greblo</dc:creator>
  <cp:lastModifiedBy>Kelly Greblo</cp:lastModifiedBy>
  <cp:revision>6</cp:revision>
  <dcterms:created xsi:type="dcterms:W3CDTF">2011-09-08T22:51:33Z</dcterms:created>
  <dcterms:modified xsi:type="dcterms:W3CDTF">2011-09-09T18:41:04Z</dcterms:modified>
</cp:coreProperties>
</file>