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7" r:id="rId2"/>
    <p:sldId id="258" r:id="rId3"/>
    <p:sldId id="259" r:id="rId4"/>
    <p:sldId id="26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26C72C-B341-4CBB-B963-1AB7BC78E9B2}" type="datetimeFigureOut">
              <a:rPr lang="en-US" smtClean="0"/>
              <a:t>10/18/2012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F44DAD-0796-49F8-A218-BBDA3ADF68C6}" type="slidenum">
              <a:rPr lang="en-US" smtClean="0"/>
              <a:t>‹#›</a:t>
            </a:fld>
            <a:endParaRPr lang="en-US"/>
          </a:p>
        </p:txBody>
      </p:sp>
    </p:spTree>
    <p:extLst>
      <p:ext uri="{BB962C8B-B14F-4D97-AF65-F5344CB8AC3E}">
        <p14:creationId xmlns:p14="http://schemas.microsoft.com/office/powerpoint/2010/main" val="29636485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378CD7-30C4-4155-92BC-B04031CF3B06}" type="slidenum">
              <a:rPr lang="en-US" smtClean="0"/>
              <a:t>2</a:t>
            </a:fld>
            <a:endParaRPr lang="en-US"/>
          </a:p>
        </p:txBody>
      </p:sp>
    </p:spTree>
    <p:extLst>
      <p:ext uri="{BB962C8B-B14F-4D97-AF65-F5344CB8AC3E}">
        <p14:creationId xmlns:p14="http://schemas.microsoft.com/office/powerpoint/2010/main" val="40712335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9BD615D-764A-45CF-929B-59DD0C0EA67B}" type="datetimeFigureOut">
              <a:rPr lang="en-US" smtClean="0"/>
              <a:t>10/18/2012</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AB83207-2DAC-4668-9165-100481880F60}"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BD615D-764A-45CF-929B-59DD0C0EA67B}" type="datetimeFigureOut">
              <a:rPr lang="en-US" smtClean="0"/>
              <a:t>10/18/2012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B83207-2DAC-4668-9165-100481880F6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AB83207-2DAC-4668-9165-100481880F60}"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BD615D-764A-45CF-929B-59DD0C0EA67B}" type="datetimeFigureOut">
              <a:rPr lang="en-US" smtClean="0"/>
              <a:t>10/18/2012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9BD615D-764A-45CF-929B-59DD0C0EA67B}" type="datetimeFigureOut">
              <a:rPr lang="en-US" smtClean="0"/>
              <a:t>10/18/2012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AB83207-2DAC-4668-9165-100481880F60}"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A9BD615D-764A-45CF-929B-59DD0C0EA67B}" type="datetimeFigureOut">
              <a:rPr lang="en-US" smtClean="0"/>
              <a:t>10/18/2012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AB83207-2DAC-4668-9165-100481880F60}"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A9BD615D-764A-45CF-929B-59DD0C0EA67B}" type="datetimeFigureOut">
              <a:rPr lang="en-US" smtClean="0"/>
              <a:t>10/18/2012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B83207-2DAC-4668-9165-100481880F60}"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9BD615D-764A-45CF-929B-59DD0C0EA67B}" type="datetimeFigureOut">
              <a:rPr lang="en-US" smtClean="0"/>
              <a:t>10/18/2012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AB83207-2DAC-4668-9165-100481880F60}"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9BD615D-764A-45CF-929B-59DD0C0EA67B}" type="datetimeFigureOut">
              <a:rPr lang="en-US" smtClean="0"/>
              <a:t>10/18/2012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AB83207-2DAC-4668-9165-100481880F6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A9BD615D-764A-45CF-929B-59DD0C0EA67B}" type="datetimeFigureOut">
              <a:rPr lang="en-US" smtClean="0"/>
              <a:t>10/18/2012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AB83207-2DAC-4668-9165-100481880F6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AB83207-2DAC-4668-9165-100481880F60}"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A9BD615D-764A-45CF-929B-59DD0C0EA67B}" type="datetimeFigureOut">
              <a:rPr lang="en-US" smtClean="0"/>
              <a:t>10/18/2012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AB83207-2DAC-4668-9165-100481880F60}"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A9BD615D-764A-45CF-929B-59DD0C0EA67B}" type="datetimeFigureOut">
              <a:rPr lang="en-US" smtClean="0"/>
              <a:t>10/18/2012</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A9BD615D-764A-45CF-929B-59DD0C0EA67B}" type="datetimeFigureOut">
              <a:rPr lang="en-US" smtClean="0"/>
              <a:t>10/18/2012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AB83207-2DAC-4668-9165-100481880F60}"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5105400"/>
            <a:ext cx="8062912" cy="1752600"/>
          </a:xfrm>
        </p:spPr>
        <p:txBody>
          <a:bodyPr>
            <a:normAutofit/>
          </a:bodyPr>
          <a:lstStyle/>
          <a:p>
            <a:r>
              <a:rPr lang="en-US" sz="5400" dirty="0" smtClean="0">
                <a:solidFill>
                  <a:schemeClr val="accent2">
                    <a:lumMod val="75000"/>
                  </a:schemeClr>
                </a:solidFill>
                <a:latin typeface="Calibri" pitchFamily="34" charset="0"/>
                <a:cs typeface="Calibri" pitchFamily="34" charset="0"/>
              </a:rPr>
              <a:t>2012-2013</a:t>
            </a:r>
            <a:endParaRPr lang="en-US" sz="5400" dirty="0">
              <a:solidFill>
                <a:schemeClr val="accent2">
                  <a:lumMod val="75000"/>
                </a:schemeClr>
              </a:solidFill>
              <a:latin typeface="Calibri" pitchFamily="34" charset="0"/>
              <a:cs typeface="Calibri" pitchFamily="34" charset="0"/>
            </a:endParaRPr>
          </a:p>
        </p:txBody>
      </p:sp>
      <p:sp>
        <p:nvSpPr>
          <p:cNvPr id="2" name="Title 1"/>
          <p:cNvSpPr>
            <a:spLocks noGrp="1"/>
          </p:cNvSpPr>
          <p:nvPr>
            <p:ph type="ctrTitle"/>
          </p:nvPr>
        </p:nvSpPr>
        <p:spPr>
          <a:xfrm>
            <a:off x="228600" y="2438400"/>
            <a:ext cx="8686800" cy="2514600"/>
          </a:xfrm>
        </p:spPr>
        <p:txBody>
          <a:bodyPr>
            <a:noAutofit/>
          </a:bodyPr>
          <a:lstStyle/>
          <a:p>
            <a:r>
              <a:rPr lang="en-US" sz="8000" dirty="0" smtClean="0">
                <a:solidFill>
                  <a:srgbClr val="7030A0"/>
                </a:solidFill>
              </a:rPr>
              <a:t/>
            </a:r>
            <a:br>
              <a:rPr lang="en-US" sz="8000" dirty="0" smtClean="0">
                <a:solidFill>
                  <a:srgbClr val="7030A0"/>
                </a:solidFill>
              </a:rPr>
            </a:br>
            <a:r>
              <a:rPr lang="en-US" sz="8000" dirty="0" smtClean="0">
                <a:solidFill>
                  <a:srgbClr val="7030A0"/>
                </a:solidFill>
              </a:rPr>
              <a:t/>
            </a:r>
            <a:br>
              <a:rPr lang="en-US" sz="8000" dirty="0" smtClean="0">
                <a:solidFill>
                  <a:srgbClr val="7030A0"/>
                </a:solidFill>
              </a:rPr>
            </a:br>
            <a:r>
              <a:rPr lang="en-US" sz="8000" dirty="0" smtClean="0">
                <a:solidFill>
                  <a:srgbClr val="7030A0"/>
                </a:solidFill>
              </a:rPr>
              <a:t> </a:t>
            </a:r>
            <a:r>
              <a:rPr lang="en-US" sz="6600" dirty="0" smtClean="0">
                <a:solidFill>
                  <a:srgbClr val="7030A0"/>
                </a:solidFill>
                <a:latin typeface="Calibri" pitchFamily="34" charset="0"/>
                <a:cs typeface="Calibri" pitchFamily="34" charset="0"/>
              </a:rPr>
              <a:t>Sophomore English     </a:t>
            </a:r>
            <a:br>
              <a:rPr lang="en-US" sz="6600" dirty="0" smtClean="0">
                <a:solidFill>
                  <a:srgbClr val="7030A0"/>
                </a:solidFill>
                <a:latin typeface="Calibri" pitchFamily="34" charset="0"/>
                <a:cs typeface="Calibri" pitchFamily="34" charset="0"/>
              </a:rPr>
            </a:br>
            <a:r>
              <a:rPr lang="en-US" sz="6600" dirty="0" smtClean="0">
                <a:solidFill>
                  <a:srgbClr val="7030A0"/>
                </a:solidFill>
                <a:latin typeface="Calibri" pitchFamily="34" charset="0"/>
                <a:cs typeface="Calibri" pitchFamily="34" charset="0"/>
              </a:rPr>
              <a:t>with Mrs. Greblo!</a:t>
            </a:r>
            <a:endParaRPr lang="en-US" sz="6600" dirty="0">
              <a:solidFill>
                <a:srgbClr val="7030A0"/>
              </a:solidFill>
              <a:latin typeface="Calibri" pitchFamily="34" charset="0"/>
              <a:cs typeface="Calibri"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909369610"/>
              </p:ext>
            </p:extLst>
          </p:nvPr>
        </p:nvGraphicFramePr>
        <p:xfrm>
          <a:off x="304800" y="533400"/>
          <a:ext cx="6096000" cy="822960"/>
        </p:xfrm>
        <a:graphic>
          <a:graphicData uri="http://schemas.openxmlformats.org/drawingml/2006/table">
            <a:tbl>
              <a:tblPr firstRow="1" bandRow="1">
                <a:tableStyleId>{2D5ABB26-0587-4C30-8999-92F81FD0307C}</a:tableStyleId>
              </a:tblPr>
              <a:tblGrid>
                <a:gridCol w="6096000"/>
              </a:tblGrid>
              <a:tr h="370840">
                <a:tc>
                  <a:txBody>
                    <a:bodyPr/>
                    <a:lstStyle/>
                    <a:p>
                      <a:r>
                        <a:rPr lang="en-US" sz="4800" dirty="0" smtClean="0">
                          <a:solidFill>
                            <a:srgbClr val="7030A0"/>
                          </a:solidFill>
                          <a:latin typeface="Calibri" pitchFamily="34" charset="0"/>
                          <a:cs typeface="Calibri" pitchFamily="34" charset="0"/>
                        </a:rPr>
                        <a:t>Welcome back to…</a:t>
                      </a:r>
                      <a:endParaRPr lang="en-US" sz="4800" dirty="0">
                        <a:solidFill>
                          <a:srgbClr val="7030A0"/>
                        </a:solidFill>
                        <a:latin typeface="Calibri" pitchFamily="34" charset="0"/>
                        <a:cs typeface="Calibri" pitchFamily="34" charset="0"/>
                      </a:endParaRPr>
                    </a:p>
                  </a:txBody>
                  <a:tcPr/>
                </a:tc>
              </a:tr>
            </a:tbl>
          </a:graphicData>
        </a:graphic>
      </p:graphicFrame>
    </p:spTree>
    <p:extLst>
      <p:ext uri="{BB962C8B-B14F-4D97-AF65-F5344CB8AC3E}">
        <p14:creationId xmlns:p14="http://schemas.microsoft.com/office/powerpoint/2010/main" val="2099721411"/>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5152"/>
          </a:xfrm>
        </p:spPr>
        <p:txBody>
          <a:bodyPr>
            <a:noAutofit/>
          </a:bodyPr>
          <a:lstStyle/>
          <a:p>
            <a:r>
              <a:rPr lang="en-US" sz="2400" b="1" dirty="0" smtClean="0">
                <a:solidFill>
                  <a:schemeClr val="accent3"/>
                </a:solidFill>
                <a:latin typeface="Calibri" pitchFamily="34" charset="0"/>
                <a:cs typeface="Calibri" pitchFamily="34" charset="0"/>
              </a:rPr>
              <a:t>Mrs. </a:t>
            </a:r>
            <a:r>
              <a:rPr lang="en-US" sz="2400" b="1" dirty="0" err="1" smtClean="0">
                <a:solidFill>
                  <a:schemeClr val="accent3"/>
                </a:solidFill>
                <a:latin typeface="Calibri" pitchFamily="34" charset="0"/>
                <a:cs typeface="Calibri" pitchFamily="34" charset="0"/>
              </a:rPr>
              <a:t>Greblo’s</a:t>
            </a:r>
            <a:r>
              <a:rPr lang="en-US" sz="2400" b="1" dirty="0" smtClean="0">
                <a:solidFill>
                  <a:schemeClr val="accent3"/>
                </a:solidFill>
                <a:latin typeface="Calibri" pitchFamily="34" charset="0"/>
                <a:cs typeface="Calibri" pitchFamily="34" charset="0"/>
              </a:rPr>
              <a:t>  1A, 2A &amp;, 4A Sophomore English Agenda:   </a:t>
            </a:r>
            <a:r>
              <a:rPr lang="en-US" sz="2400" b="1" dirty="0" smtClean="0">
                <a:solidFill>
                  <a:srgbClr val="00B050"/>
                </a:solidFill>
                <a:latin typeface="Calibri" pitchFamily="34" charset="0"/>
                <a:cs typeface="Calibri" pitchFamily="34" charset="0"/>
              </a:rPr>
              <a:t>10/18/12</a:t>
            </a:r>
            <a:endParaRPr lang="en-US" sz="2400" b="1" dirty="0">
              <a:solidFill>
                <a:srgbClr val="00B050"/>
              </a:solidFill>
              <a:latin typeface="Calibri" pitchFamily="34" charset="0"/>
              <a:cs typeface="Calibri" pitchFamily="34" charset="0"/>
            </a:endParaRPr>
          </a:p>
        </p:txBody>
      </p:sp>
      <p:sp>
        <p:nvSpPr>
          <p:cNvPr id="3" name="Content Placeholder 2"/>
          <p:cNvSpPr>
            <a:spLocks noGrp="1"/>
          </p:cNvSpPr>
          <p:nvPr>
            <p:ph sz="quarter" idx="1"/>
          </p:nvPr>
        </p:nvSpPr>
        <p:spPr>
          <a:xfrm>
            <a:off x="152400" y="1524000"/>
            <a:ext cx="8839200" cy="5334000"/>
          </a:xfrm>
        </p:spPr>
        <p:txBody>
          <a:bodyPr>
            <a:normAutofit fontScale="32500" lnSpcReduction="20000"/>
          </a:bodyPr>
          <a:lstStyle/>
          <a:p>
            <a:pPr marL="0" indent="0">
              <a:buNone/>
            </a:pPr>
            <a:r>
              <a:rPr lang="en-US" sz="4900" b="1" dirty="0" smtClean="0">
                <a:solidFill>
                  <a:srgbClr val="7030A0"/>
                </a:solidFill>
                <a:latin typeface="Calibri" pitchFamily="34" charset="0"/>
                <a:cs typeface="Calibri" pitchFamily="34" charset="0"/>
              </a:rPr>
              <a:t>Please copy this agenda down into your Learning Log Notebook, you will receive credit for it!</a:t>
            </a:r>
          </a:p>
          <a:p>
            <a:pPr>
              <a:buFont typeface="Courier New" pitchFamily="49" charset="0"/>
              <a:buChar char="o"/>
            </a:pPr>
            <a:r>
              <a:rPr lang="en-US" sz="5800" b="1" dirty="0" smtClean="0">
                <a:solidFill>
                  <a:schemeClr val="accent6">
                    <a:lumMod val="75000"/>
                  </a:schemeClr>
                </a:solidFill>
                <a:latin typeface="Calibri" pitchFamily="34" charset="0"/>
                <a:cs typeface="Calibri" pitchFamily="34" charset="0"/>
              </a:rPr>
              <a:t>2A ONLY: Earthquake Drill</a:t>
            </a:r>
          </a:p>
          <a:p>
            <a:pPr>
              <a:buFont typeface="Courier New" pitchFamily="49" charset="0"/>
              <a:buChar char="o"/>
            </a:pPr>
            <a:r>
              <a:rPr lang="en-US" sz="5800" b="1" dirty="0" smtClean="0">
                <a:solidFill>
                  <a:srgbClr val="7030A0"/>
                </a:solidFill>
                <a:latin typeface="Calibri" pitchFamily="34" charset="0"/>
                <a:cs typeface="Calibri" pitchFamily="34" charset="0"/>
              </a:rPr>
              <a:t>Seating </a:t>
            </a:r>
            <a:r>
              <a:rPr lang="en-US" sz="5800" b="1" dirty="0">
                <a:solidFill>
                  <a:srgbClr val="7030A0"/>
                </a:solidFill>
                <a:latin typeface="Calibri" pitchFamily="34" charset="0"/>
                <a:cs typeface="Calibri" pitchFamily="34" charset="0"/>
              </a:rPr>
              <a:t>Chart!</a:t>
            </a:r>
          </a:p>
          <a:p>
            <a:pPr>
              <a:buFont typeface="Courier New" pitchFamily="49" charset="0"/>
              <a:buChar char="o"/>
            </a:pPr>
            <a:r>
              <a:rPr lang="en-US" sz="5800" b="1" dirty="0">
                <a:solidFill>
                  <a:srgbClr val="7030A0"/>
                </a:solidFill>
                <a:latin typeface="Calibri" pitchFamily="34" charset="0"/>
                <a:cs typeface="Calibri" pitchFamily="34" charset="0"/>
              </a:rPr>
              <a:t>SSR /Attendance</a:t>
            </a:r>
          </a:p>
          <a:p>
            <a:pPr>
              <a:buFont typeface="Courier New" pitchFamily="49" charset="0"/>
              <a:buChar char="o"/>
            </a:pPr>
            <a:r>
              <a:rPr lang="en-US" sz="5800" b="1" dirty="0">
                <a:solidFill>
                  <a:srgbClr val="7030A0"/>
                </a:solidFill>
                <a:latin typeface="Calibri" pitchFamily="34" charset="0"/>
                <a:cs typeface="Calibri" pitchFamily="34" charset="0"/>
              </a:rPr>
              <a:t>Daily SSR Entry</a:t>
            </a:r>
          </a:p>
          <a:p>
            <a:pPr>
              <a:buFont typeface="Courier New" pitchFamily="49" charset="0"/>
              <a:buChar char="o"/>
            </a:pPr>
            <a:r>
              <a:rPr lang="en-US" sz="5800" b="1" dirty="0" smtClean="0">
                <a:solidFill>
                  <a:srgbClr val="7030A0"/>
                </a:solidFill>
                <a:latin typeface="Calibri" pitchFamily="34" charset="0"/>
                <a:cs typeface="Calibri" pitchFamily="34" charset="0"/>
              </a:rPr>
              <a:t>Agenda</a:t>
            </a:r>
            <a:endParaRPr lang="en-US" sz="5800" b="1" dirty="0">
              <a:solidFill>
                <a:srgbClr val="C00000"/>
              </a:solidFill>
              <a:latin typeface="Calibri" pitchFamily="34" charset="0"/>
              <a:cs typeface="Calibri" pitchFamily="34" charset="0"/>
            </a:endParaRPr>
          </a:p>
          <a:p>
            <a:pPr>
              <a:buFont typeface="Courier New" pitchFamily="49" charset="0"/>
              <a:buChar char="o"/>
            </a:pPr>
            <a:r>
              <a:rPr lang="en-US" sz="5800" b="1" dirty="0">
                <a:solidFill>
                  <a:srgbClr val="FF0000"/>
                </a:solidFill>
                <a:latin typeface="Calibri" pitchFamily="34" charset="0"/>
                <a:cs typeface="Calibri" pitchFamily="34" charset="0"/>
              </a:rPr>
              <a:t>Reminders: </a:t>
            </a:r>
          </a:p>
          <a:p>
            <a:pPr lvl="1">
              <a:buFont typeface="Courier New" pitchFamily="49" charset="0"/>
              <a:buChar char="o"/>
            </a:pPr>
            <a:r>
              <a:rPr lang="en-US" sz="5200" b="1" i="1" dirty="0">
                <a:solidFill>
                  <a:srgbClr val="FF0000"/>
                </a:solidFill>
                <a:latin typeface="Calibri" pitchFamily="34" charset="0"/>
                <a:cs typeface="Calibri" pitchFamily="34" charset="0"/>
                <a:sym typeface="Wingdings" pitchFamily="2" charset="2"/>
              </a:rPr>
              <a:t>Parent Teacher Conferences</a:t>
            </a:r>
            <a:r>
              <a:rPr lang="en-US" sz="5200" b="1" dirty="0">
                <a:solidFill>
                  <a:srgbClr val="FF0000"/>
                </a:solidFill>
                <a:latin typeface="Calibri" pitchFamily="34" charset="0"/>
                <a:cs typeface="Calibri" pitchFamily="34" charset="0"/>
                <a:sym typeface="Wingdings" pitchFamily="2" charset="2"/>
              </a:rPr>
              <a:t>: </a:t>
            </a:r>
            <a:r>
              <a:rPr lang="en-US" sz="5200" b="1" u="sng" dirty="0" smtClean="0">
                <a:solidFill>
                  <a:srgbClr val="FF0000"/>
                </a:solidFill>
                <a:latin typeface="Calibri" pitchFamily="34" charset="0"/>
                <a:cs typeface="Calibri" pitchFamily="34" charset="0"/>
                <a:sym typeface="Wingdings" pitchFamily="2" charset="2"/>
              </a:rPr>
              <a:t>TONIGHT from </a:t>
            </a:r>
            <a:r>
              <a:rPr lang="en-US" sz="5200" b="1" u="sng" dirty="0">
                <a:solidFill>
                  <a:srgbClr val="FF0000"/>
                </a:solidFill>
                <a:latin typeface="Calibri" pitchFamily="34" charset="0"/>
                <a:cs typeface="Calibri" pitchFamily="34" charset="0"/>
                <a:sym typeface="Wingdings" pitchFamily="2" charset="2"/>
              </a:rPr>
              <a:t>5-8pm &amp; </a:t>
            </a:r>
            <a:r>
              <a:rPr lang="en-US" sz="5200" b="1" u="sng" dirty="0" smtClean="0">
                <a:solidFill>
                  <a:srgbClr val="FF0000"/>
                </a:solidFill>
                <a:latin typeface="Calibri" pitchFamily="34" charset="0"/>
                <a:cs typeface="Calibri" pitchFamily="34" charset="0"/>
                <a:sym typeface="Wingdings" pitchFamily="2" charset="2"/>
              </a:rPr>
              <a:t>TOMORROW morning from </a:t>
            </a:r>
            <a:r>
              <a:rPr lang="en-US" sz="5200" b="1" u="sng" dirty="0">
                <a:solidFill>
                  <a:srgbClr val="FF0000"/>
                </a:solidFill>
                <a:latin typeface="Calibri" pitchFamily="34" charset="0"/>
                <a:cs typeface="Calibri" pitchFamily="34" charset="0"/>
                <a:sym typeface="Wingdings" pitchFamily="2" charset="2"/>
              </a:rPr>
              <a:t>8-10am</a:t>
            </a:r>
            <a:r>
              <a:rPr lang="en-US" sz="5200" b="1" dirty="0">
                <a:solidFill>
                  <a:srgbClr val="FF0000"/>
                </a:solidFill>
                <a:latin typeface="Calibri" pitchFamily="34" charset="0"/>
                <a:cs typeface="Calibri" pitchFamily="34" charset="0"/>
                <a:sym typeface="Wingdings" pitchFamily="2" charset="2"/>
              </a:rPr>
              <a:t>!</a:t>
            </a:r>
          </a:p>
          <a:p>
            <a:pPr lvl="1">
              <a:buFont typeface="Courier New" pitchFamily="49" charset="0"/>
              <a:buChar char="o"/>
            </a:pPr>
            <a:r>
              <a:rPr lang="en-US" sz="5200" b="1" dirty="0">
                <a:solidFill>
                  <a:srgbClr val="FF0000"/>
                </a:solidFill>
                <a:latin typeface="Calibri" pitchFamily="34" charset="0"/>
                <a:cs typeface="Calibri" pitchFamily="34" charset="0"/>
                <a:sym typeface="Wingdings" pitchFamily="2" charset="2"/>
              </a:rPr>
              <a:t>PSAT’s- there are less than  25 spots left! It’s $20. (PSAT is taking place this Saturday!)</a:t>
            </a:r>
          </a:p>
          <a:p>
            <a:pPr>
              <a:buFont typeface="Courier New" pitchFamily="49" charset="0"/>
              <a:buChar char="o"/>
            </a:pPr>
            <a:r>
              <a:rPr lang="en-US" sz="5800" b="1" dirty="0">
                <a:solidFill>
                  <a:srgbClr val="7030A0"/>
                </a:solidFill>
                <a:latin typeface="Calibri" pitchFamily="34" charset="0"/>
                <a:cs typeface="Calibri" pitchFamily="34" charset="0"/>
              </a:rPr>
              <a:t>Part 2: </a:t>
            </a:r>
            <a:r>
              <a:rPr lang="en-US" sz="5800" b="1" i="1" dirty="0">
                <a:solidFill>
                  <a:srgbClr val="7030A0"/>
                </a:solidFill>
                <a:latin typeface="Calibri" pitchFamily="34" charset="0"/>
                <a:cs typeface="Calibri" pitchFamily="34" charset="0"/>
              </a:rPr>
              <a:t>The Cold Equations </a:t>
            </a:r>
            <a:r>
              <a:rPr lang="en-US" sz="5800" b="1" dirty="0">
                <a:solidFill>
                  <a:srgbClr val="7030A0"/>
                </a:solidFill>
                <a:latin typeface="Calibri" pitchFamily="34" charset="0"/>
                <a:cs typeface="Calibri" pitchFamily="34" charset="0"/>
              </a:rPr>
              <a:t>by Tom Godwin</a:t>
            </a:r>
            <a:endParaRPr lang="en-US" sz="5800" b="1" i="1" dirty="0">
              <a:solidFill>
                <a:srgbClr val="7030A0"/>
              </a:solidFill>
              <a:latin typeface="Calibri" pitchFamily="34" charset="0"/>
              <a:cs typeface="Calibri" pitchFamily="34" charset="0"/>
            </a:endParaRPr>
          </a:p>
          <a:p>
            <a:pPr>
              <a:buFont typeface="Courier New" pitchFamily="49" charset="0"/>
              <a:buChar char="o"/>
            </a:pPr>
            <a:r>
              <a:rPr lang="en-US" sz="6200" b="1" dirty="0" smtClean="0">
                <a:solidFill>
                  <a:srgbClr val="00B050"/>
                </a:solidFill>
                <a:latin typeface="Calibri" pitchFamily="34" charset="0"/>
                <a:cs typeface="Calibri" pitchFamily="34" charset="0"/>
              </a:rPr>
              <a:t>Objective(s</a:t>
            </a:r>
            <a:r>
              <a:rPr lang="en-US" sz="6200" b="1" dirty="0">
                <a:solidFill>
                  <a:srgbClr val="00B050"/>
                </a:solidFill>
                <a:latin typeface="Calibri" pitchFamily="34" charset="0"/>
                <a:cs typeface="Calibri" pitchFamily="34" charset="0"/>
              </a:rPr>
              <a:t>): </a:t>
            </a:r>
          </a:p>
          <a:p>
            <a:pPr lvl="1">
              <a:buFont typeface="Courier New" pitchFamily="49" charset="0"/>
              <a:buChar char="o"/>
            </a:pPr>
            <a:r>
              <a:rPr lang="en-US" sz="4900" b="1" u="sng" dirty="0">
                <a:solidFill>
                  <a:srgbClr val="00B050"/>
                </a:solidFill>
                <a:latin typeface="Calibri" pitchFamily="34" charset="0"/>
                <a:cs typeface="Calibri" pitchFamily="34" charset="0"/>
              </a:rPr>
              <a:t>Listen attentively</a:t>
            </a:r>
          </a:p>
          <a:p>
            <a:pPr lvl="1">
              <a:buFont typeface="Courier New" pitchFamily="49" charset="0"/>
              <a:buChar char="o"/>
            </a:pPr>
            <a:r>
              <a:rPr lang="en-US" sz="4900" b="1" u="sng" dirty="0">
                <a:solidFill>
                  <a:srgbClr val="00B050"/>
                </a:solidFill>
                <a:latin typeface="Calibri" pitchFamily="34" charset="0"/>
                <a:cs typeface="Calibri" pitchFamily="34" charset="0"/>
              </a:rPr>
              <a:t>Read to determine and analyze: </a:t>
            </a:r>
            <a:r>
              <a:rPr lang="en-US" sz="4900" b="1" dirty="0">
                <a:solidFill>
                  <a:srgbClr val="00B050"/>
                </a:solidFill>
                <a:latin typeface="Calibri" pitchFamily="34" charset="0"/>
                <a:cs typeface="Calibri" pitchFamily="34" charset="0"/>
              </a:rPr>
              <a:t>complex characters, the central idea of the text and its development, how the author unfolds an analysis or series of ideas or events, an author’s point of view or cultural experience, the meanings of words or phrases as they are used in a text,  author’s choices on the structure of a text and the order of events</a:t>
            </a:r>
          </a:p>
          <a:p>
            <a:pPr lvl="1">
              <a:buFont typeface="Courier New" pitchFamily="49" charset="0"/>
              <a:buChar char="o"/>
            </a:pPr>
            <a:r>
              <a:rPr lang="en-US" sz="4900" b="1" u="sng" dirty="0">
                <a:solidFill>
                  <a:srgbClr val="00B050"/>
                </a:solidFill>
                <a:latin typeface="Calibri" pitchFamily="34" charset="0"/>
                <a:cs typeface="Calibri" pitchFamily="34" charset="0"/>
              </a:rPr>
              <a:t>Write routinely over extended time frames for a range of tasks, purposes and audiences</a:t>
            </a:r>
            <a:endParaRPr lang="en-US" sz="4900" b="1" dirty="0">
              <a:solidFill>
                <a:srgbClr val="7030A0"/>
              </a:solidFill>
              <a:latin typeface="Calibri" pitchFamily="34" charset="0"/>
              <a:cs typeface="Calibri" pitchFamily="34" charset="0"/>
            </a:endParaRPr>
          </a:p>
          <a:p>
            <a:pPr>
              <a:buFont typeface="Courier New" pitchFamily="49" charset="0"/>
              <a:buChar char="o"/>
            </a:pPr>
            <a:r>
              <a:rPr lang="en-US" sz="6200" b="1" dirty="0">
                <a:solidFill>
                  <a:srgbClr val="7030A0"/>
                </a:solidFill>
                <a:latin typeface="Calibri" pitchFamily="34" charset="0"/>
                <a:cs typeface="Calibri" pitchFamily="34" charset="0"/>
              </a:rPr>
              <a:t>Homework: </a:t>
            </a:r>
            <a:r>
              <a:rPr lang="en-US" sz="6200" i="1" dirty="0">
                <a:solidFill>
                  <a:srgbClr val="FF0000"/>
                </a:solidFill>
                <a:latin typeface="Calibri" pitchFamily="34" charset="0"/>
                <a:cs typeface="Calibri" pitchFamily="34" charset="0"/>
              </a:rPr>
              <a:t>for next class</a:t>
            </a:r>
            <a:r>
              <a:rPr lang="en-US" sz="6200" i="1" dirty="0" smtClean="0">
                <a:solidFill>
                  <a:srgbClr val="FF0000"/>
                </a:solidFill>
                <a:latin typeface="Calibri" pitchFamily="34" charset="0"/>
                <a:cs typeface="Calibri" pitchFamily="34" charset="0"/>
              </a:rPr>
              <a:t>…</a:t>
            </a:r>
          </a:p>
          <a:p>
            <a:pPr lvl="1">
              <a:buFont typeface="Courier New" pitchFamily="49" charset="0"/>
              <a:buChar char="o"/>
            </a:pPr>
            <a:r>
              <a:rPr lang="en-US" sz="4900" b="1" dirty="0" smtClean="0">
                <a:solidFill>
                  <a:srgbClr val="7030A0"/>
                </a:solidFill>
                <a:latin typeface="Calibri" pitchFamily="34" charset="0"/>
                <a:cs typeface="Calibri" pitchFamily="34" charset="0"/>
              </a:rPr>
              <a:t>NONE!</a:t>
            </a:r>
            <a:endParaRPr lang="en-US" sz="4900" b="1" dirty="0" smtClean="0">
              <a:solidFill>
                <a:srgbClr val="7030A0"/>
              </a:solidFill>
            </a:endParaRPr>
          </a:p>
          <a:p>
            <a:pPr>
              <a:buNone/>
            </a:pPr>
            <a:endParaRPr lang="en-US" dirty="0" smtClean="0">
              <a:solidFill>
                <a:srgbClr val="FFC000"/>
              </a:solidFill>
            </a:endParaRPr>
          </a:p>
          <a:p>
            <a:pPr>
              <a:buNone/>
            </a:pPr>
            <a:endParaRPr lang="en-US" dirty="0" smtClean="0">
              <a:solidFill>
                <a:srgbClr val="FFC000"/>
              </a:solidFill>
            </a:endParaRPr>
          </a:p>
          <a:p>
            <a:endParaRPr lang="en-US" dirty="0">
              <a:solidFill>
                <a:srgbClr val="FFC000"/>
              </a:solidFill>
            </a:endParaRPr>
          </a:p>
        </p:txBody>
      </p:sp>
    </p:spTree>
    <p:extLst>
      <p:ext uri="{BB962C8B-B14F-4D97-AF65-F5344CB8AC3E}">
        <p14:creationId xmlns:p14="http://schemas.microsoft.com/office/powerpoint/2010/main" val="2292598799"/>
      </p:ext>
    </p:extLst>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Daily SSR Entry:</a:t>
            </a:r>
            <a:endParaRPr lang="en-US" dirty="0"/>
          </a:p>
        </p:txBody>
      </p:sp>
      <p:sp>
        <p:nvSpPr>
          <p:cNvPr id="3" name="Content Placeholder 2"/>
          <p:cNvSpPr>
            <a:spLocks noGrp="1"/>
          </p:cNvSpPr>
          <p:nvPr>
            <p:ph sz="quarter" idx="1"/>
          </p:nvPr>
        </p:nvSpPr>
        <p:spPr>
          <a:xfrm>
            <a:off x="152400" y="1371600"/>
            <a:ext cx="8839200" cy="5334000"/>
          </a:xfrm>
        </p:spPr>
        <p:txBody>
          <a:bodyPr numCol="2">
            <a:noAutofit/>
          </a:bodyPr>
          <a:lstStyle/>
          <a:p>
            <a:pPr marL="0" indent="0">
              <a:buNone/>
            </a:pPr>
            <a:r>
              <a:rPr lang="en-US" sz="1800" b="1" u="sng" dirty="0" smtClean="0"/>
              <a:t>Each entry contains:</a:t>
            </a:r>
          </a:p>
          <a:p>
            <a:pPr marL="0" indent="0">
              <a:buNone/>
            </a:pPr>
            <a:r>
              <a:rPr lang="en-US" sz="1800" dirty="0"/>
              <a:t>-</a:t>
            </a:r>
            <a:r>
              <a:rPr lang="en-US" sz="1800" dirty="0" smtClean="0"/>
              <a:t>Date</a:t>
            </a:r>
          </a:p>
          <a:p>
            <a:pPr marL="0" indent="0">
              <a:buNone/>
            </a:pPr>
            <a:r>
              <a:rPr lang="en-US" sz="1800" dirty="0" smtClean="0"/>
              <a:t>-Book title &amp; author</a:t>
            </a:r>
          </a:p>
          <a:p>
            <a:pPr marL="0" indent="0">
              <a:buNone/>
            </a:pPr>
            <a:r>
              <a:rPr lang="en-US" sz="1800" dirty="0" smtClean="0"/>
              <a:t>-Starting page # (SP)</a:t>
            </a:r>
          </a:p>
          <a:p>
            <a:pPr marL="0" indent="0">
              <a:buNone/>
            </a:pPr>
            <a:r>
              <a:rPr lang="en-US" sz="1800" dirty="0" smtClean="0"/>
              <a:t>-Ending page # (EP)</a:t>
            </a:r>
            <a:br>
              <a:rPr lang="en-US" sz="1800" dirty="0" smtClean="0"/>
            </a:br>
            <a:r>
              <a:rPr lang="en-US" sz="1800" dirty="0" smtClean="0"/>
              <a:t>-Total # of pages read</a:t>
            </a:r>
          </a:p>
          <a:p>
            <a:pPr marL="0" indent="0">
              <a:buNone/>
            </a:pPr>
            <a:r>
              <a:rPr lang="en-US" sz="1800" dirty="0" smtClean="0"/>
              <a:t>-Reader’s Statement (RS):</a:t>
            </a:r>
          </a:p>
          <a:p>
            <a:pPr marL="0" indent="0">
              <a:buNone/>
            </a:pPr>
            <a:r>
              <a:rPr lang="en-US" sz="1800" i="1" dirty="0" smtClean="0"/>
              <a:t>What’s happening in the book? Summarize.</a:t>
            </a:r>
          </a:p>
          <a:p>
            <a:pPr marL="0" indent="0">
              <a:buNone/>
            </a:pPr>
            <a:r>
              <a:rPr lang="en-US" sz="1800" i="1" dirty="0" smtClean="0"/>
              <a:t>What do you predict will happen next?</a:t>
            </a:r>
          </a:p>
          <a:p>
            <a:pPr marL="0" indent="0">
              <a:buNone/>
            </a:pPr>
            <a:r>
              <a:rPr lang="en-US" sz="1800" i="1" dirty="0" smtClean="0"/>
              <a:t>What questions do you have for the author? </a:t>
            </a:r>
          </a:p>
          <a:p>
            <a:pPr marL="0" indent="0">
              <a:buNone/>
            </a:pPr>
            <a:r>
              <a:rPr lang="en-US" sz="1800" i="1" dirty="0" smtClean="0"/>
              <a:t>What character traits do you appreciate? Find frustrating?</a:t>
            </a:r>
          </a:p>
          <a:p>
            <a:pPr marL="0" indent="0">
              <a:buNone/>
            </a:pPr>
            <a:r>
              <a:rPr lang="en-US" sz="1800" i="1" dirty="0" smtClean="0"/>
              <a:t>What is your opinion of the book so far?</a:t>
            </a:r>
          </a:p>
          <a:p>
            <a:pPr marL="0" indent="0">
              <a:buNone/>
            </a:pPr>
            <a:r>
              <a:rPr lang="en-US" sz="1800" i="1" dirty="0" smtClean="0"/>
              <a:t>Other comments?</a:t>
            </a:r>
            <a:endParaRPr lang="en-US" sz="1800" b="1" dirty="0">
              <a:latin typeface="Bradley Hand ITC" pitchFamily="66" charset="0"/>
            </a:endParaRPr>
          </a:p>
          <a:p>
            <a:pPr marL="0" indent="0">
              <a:buNone/>
            </a:pPr>
            <a:endParaRPr lang="en-US" sz="1800" b="1" dirty="0" smtClean="0">
              <a:latin typeface="Bradley Hand ITC" pitchFamily="66" charset="0"/>
            </a:endParaRPr>
          </a:p>
          <a:p>
            <a:pPr marL="0" indent="0">
              <a:buNone/>
            </a:pPr>
            <a:endParaRPr lang="en-US" sz="1800" b="1" dirty="0">
              <a:latin typeface="Bradley Hand ITC" pitchFamily="66" charset="0"/>
            </a:endParaRPr>
          </a:p>
          <a:p>
            <a:pPr marL="0" indent="0">
              <a:buNone/>
            </a:pPr>
            <a:endParaRPr lang="en-US" sz="1800" b="1" dirty="0" smtClean="0">
              <a:latin typeface="Bradley Hand ITC" pitchFamily="66" charset="0"/>
            </a:endParaRPr>
          </a:p>
          <a:p>
            <a:pPr marL="0" indent="0">
              <a:buNone/>
            </a:pPr>
            <a:endParaRPr lang="en-US" sz="1800" b="1" dirty="0">
              <a:latin typeface="Bradley Hand ITC" pitchFamily="66" charset="0"/>
            </a:endParaRPr>
          </a:p>
          <a:p>
            <a:pPr marL="0" indent="0">
              <a:buNone/>
            </a:pPr>
            <a:endParaRPr lang="en-US" sz="1800" b="1" dirty="0" smtClean="0">
              <a:latin typeface="Bradley Hand ITC" pitchFamily="66" charset="0"/>
            </a:endParaRPr>
          </a:p>
          <a:p>
            <a:pPr marL="0" indent="0">
              <a:buNone/>
            </a:pPr>
            <a:endParaRPr lang="en-US" sz="1800" b="1" dirty="0">
              <a:latin typeface="Bradley Hand ITC" pitchFamily="66" charset="0"/>
            </a:endParaRPr>
          </a:p>
          <a:p>
            <a:pPr marL="0" indent="0">
              <a:buNone/>
            </a:pPr>
            <a:r>
              <a:rPr lang="en-US" sz="1800" b="1" u="sng" dirty="0" smtClean="0">
                <a:latin typeface="Bradley Hand ITC" pitchFamily="66" charset="0"/>
              </a:rPr>
              <a:t>Sample Entry:</a:t>
            </a:r>
          </a:p>
          <a:p>
            <a:pPr marL="0" indent="0">
              <a:buNone/>
            </a:pPr>
            <a:r>
              <a:rPr lang="en-US" sz="1800" b="1" dirty="0" smtClean="0">
                <a:latin typeface="Bradley Hand ITC" pitchFamily="66" charset="0"/>
              </a:rPr>
              <a:t>9/17/12</a:t>
            </a:r>
          </a:p>
          <a:p>
            <a:pPr marL="0" indent="0">
              <a:buNone/>
            </a:pPr>
            <a:r>
              <a:rPr lang="en-US" sz="1800" b="1" u="sng" dirty="0" smtClean="0">
                <a:latin typeface="Bradley Hand ITC" pitchFamily="66" charset="0"/>
              </a:rPr>
              <a:t>The Hunger Games </a:t>
            </a:r>
            <a:r>
              <a:rPr lang="en-US" sz="1800" b="1" dirty="0" smtClean="0">
                <a:latin typeface="Bradley Hand ITC" pitchFamily="66" charset="0"/>
              </a:rPr>
              <a:t>by Suzanne Collins</a:t>
            </a:r>
          </a:p>
          <a:p>
            <a:pPr marL="0" indent="0">
              <a:buNone/>
            </a:pPr>
            <a:r>
              <a:rPr lang="en-US" sz="1800" b="1" dirty="0" smtClean="0">
                <a:latin typeface="Bradley Hand ITC" pitchFamily="66" charset="0"/>
              </a:rPr>
              <a:t>SP: 1</a:t>
            </a:r>
          </a:p>
          <a:p>
            <a:pPr marL="0" indent="0">
              <a:buNone/>
            </a:pPr>
            <a:r>
              <a:rPr lang="en-US" sz="1800" b="1" dirty="0" smtClean="0">
                <a:latin typeface="Bradley Hand ITC" pitchFamily="66" charset="0"/>
              </a:rPr>
              <a:t>EP: 20</a:t>
            </a:r>
          </a:p>
          <a:p>
            <a:pPr marL="0" indent="0">
              <a:buNone/>
            </a:pPr>
            <a:r>
              <a:rPr lang="en-US" sz="1800" b="1" dirty="0" smtClean="0">
                <a:latin typeface="Bradley Hand ITC" pitchFamily="66" charset="0"/>
              </a:rPr>
              <a:t>Total: 20</a:t>
            </a:r>
          </a:p>
          <a:p>
            <a:pPr marL="0" indent="0">
              <a:buNone/>
            </a:pPr>
            <a:r>
              <a:rPr lang="en-US" sz="1800" b="1" dirty="0" smtClean="0">
                <a:latin typeface="Bradley Hand ITC" pitchFamily="66" charset="0"/>
              </a:rPr>
              <a:t>RS: </a:t>
            </a:r>
            <a:r>
              <a:rPr lang="en-US" sz="1800" b="1" dirty="0" err="1" smtClean="0">
                <a:latin typeface="Bradley Hand ITC" pitchFamily="66" charset="0"/>
              </a:rPr>
              <a:t>Katniss</a:t>
            </a:r>
            <a:r>
              <a:rPr lang="en-US" sz="1800" b="1" dirty="0" smtClean="0">
                <a:latin typeface="Bradley Hand ITC" pitchFamily="66" charset="0"/>
              </a:rPr>
              <a:t> lives in District 12 of the former U.S., now </a:t>
            </a:r>
            <a:r>
              <a:rPr lang="en-US" sz="1800" b="1" dirty="0" err="1" smtClean="0">
                <a:latin typeface="Bradley Hand ITC" pitchFamily="66" charset="0"/>
              </a:rPr>
              <a:t>Panem</a:t>
            </a:r>
            <a:r>
              <a:rPr lang="en-US" sz="1800" b="1" dirty="0">
                <a:latin typeface="Bradley Hand ITC" pitchFamily="66" charset="0"/>
              </a:rPr>
              <a:t> </a:t>
            </a:r>
            <a:r>
              <a:rPr lang="en-US" sz="1800" b="1" dirty="0" smtClean="0">
                <a:latin typeface="Bradley Hand ITC" pitchFamily="66" charset="0"/>
              </a:rPr>
              <a:t>with her sister, Prim and her Mom. She is an agile hunter and gatherer and has had to do so since her father’s tragic death in a mine explosion. The reaping is today and the tone of District 12 is very somber as children ages 12-18 could be drawn to defend themselves to their death in the Hunger Games. I predict that </a:t>
            </a:r>
            <a:r>
              <a:rPr lang="en-US" sz="1800" b="1" dirty="0" err="1" smtClean="0">
                <a:latin typeface="Bradley Hand ITC" pitchFamily="66" charset="0"/>
              </a:rPr>
              <a:t>Katniss</a:t>
            </a:r>
            <a:r>
              <a:rPr lang="en-US" sz="1800" b="1" dirty="0" smtClean="0">
                <a:latin typeface="Bradley Hand ITC" pitchFamily="66" charset="0"/>
              </a:rPr>
              <a:t> or one of her close friends or family members names will be drawn. This book is really suspenseful, I’m loving it so far!</a:t>
            </a:r>
          </a:p>
          <a:p>
            <a:pPr marL="0" indent="0">
              <a:buNone/>
            </a:pPr>
            <a:endParaRPr lang="en-US" sz="1800" dirty="0" smtClean="0"/>
          </a:p>
          <a:p>
            <a:pPr marL="0" indent="0">
              <a:buNone/>
            </a:pPr>
            <a:endParaRPr lang="en-US" sz="1800" dirty="0" smtClean="0"/>
          </a:p>
          <a:p>
            <a:pPr marL="0" indent="0">
              <a:buNone/>
            </a:pPr>
            <a:endParaRPr lang="en-US" sz="1800" dirty="0"/>
          </a:p>
        </p:txBody>
      </p:sp>
    </p:spTree>
    <p:extLst>
      <p:ext uri="{BB962C8B-B14F-4D97-AF65-F5344CB8AC3E}">
        <p14:creationId xmlns:p14="http://schemas.microsoft.com/office/powerpoint/2010/main" val="42947234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The Cold Equations </a:t>
            </a:r>
            <a:r>
              <a:rPr lang="en-US" dirty="0" smtClean="0"/>
              <a:t>by Tom Godwin</a:t>
            </a:r>
            <a:endParaRPr lang="en-US" dirty="0"/>
          </a:p>
        </p:txBody>
      </p:sp>
      <p:sp>
        <p:nvSpPr>
          <p:cNvPr id="3" name="Content Placeholder 2"/>
          <p:cNvSpPr>
            <a:spLocks noGrp="1"/>
          </p:cNvSpPr>
          <p:nvPr>
            <p:ph sz="quarter" idx="1"/>
          </p:nvPr>
        </p:nvSpPr>
        <p:spPr>
          <a:xfrm>
            <a:off x="152400" y="1524000"/>
            <a:ext cx="8839200" cy="4876800"/>
          </a:xfrm>
        </p:spPr>
        <p:txBody>
          <a:bodyPr>
            <a:normAutofit/>
          </a:bodyPr>
          <a:lstStyle/>
          <a:p>
            <a:pPr marL="0" indent="0" algn="ctr">
              <a:buNone/>
            </a:pPr>
            <a:r>
              <a:rPr lang="en-US" sz="5400" dirty="0"/>
              <a:t>Listen and follow along with the short story, </a:t>
            </a:r>
            <a:r>
              <a:rPr lang="en-US" sz="5400" i="1" dirty="0"/>
              <a:t>The Cold Equations </a:t>
            </a:r>
            <a:r>
              <a:rPr lang="en-US" sz="5400" dirty="0"/>
              <a:t>by Tom </a:t>
            </a:r>
            <a:r>
              <a:rPr lang="en-US" sz="5400" dirty="0" smtClean="0"/>
              <a:t>Godwin</a:t>
            </a:r>
          </a:p>
          <a:p>
            <a:pPr marL="0" indent="0" algn="ctr">
              <a:buNone/>
            </a:pPr>
            <a:r>
              <a:rPr lang="en-US" sz="5400" dirty="0" smtClean="0"/>
              <a:t>(pg</a:t>
            </a:r>
            <a:r>
              <a:rPr lang="en-US" sz="5400" dirty="0"/>
              <a:t>. </a:t>
            </a:r>
            <a:r>
              <a:rPr lang="en-US" sz="5400" dirty="0" smtClean="0"/>
              <a:t>9-27)</a:t>
            </a:r>
          </a:p>
          <a:p>
            <a:pPr marL="0" indent="0" algn="ctr">
              <a:buNone/>
            </a:pPr>
            <a:r>
              <a:rPr lang="en-US" sz="4800" b="1" dirty="0">
                <a:solidFill>
                  <a:srgbClr val="7030A0"/>
                </a:solidFill>
              </a:rPr>
              <a:t>*We will finish reading </a:t>
            </a:r>
            <a:r>
              <a:rPr lang="en-US" sz="4800" b="1" dirty="0" smtClean="0">
                <a:solidFill>
                  <a:srgbClr val="7030A0"/>
                </a:solidFill>
              </a:rPr>
              <a:t>it together</a:t>
            </a:r>
            <a:endParaRPr lang="en-US" sz="4800" b="1" dirty="0">
              <a:solidFill>
                <a:srgbClr val="7030A0"/>
              </a:solidFill>
            </a:endParaRPr>
          </a:p>
          <a:p>
            <a:endParaRPr lang="en-US" dirty="0"/>
          </a:p>
        </p:txBody>
      </p:sp>
    </p:spTree>
    <p:extLst>
      <p:ext uri="{BB962C8B-B14F-4D97-AF65-F5344CB8AC3E}">
        <p14:creationId xmlns:p14="http://schemas.microsoft.com/office/powerpoint/2010/main" val="145105096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Black Tie</Template>
  <TotalTime>263</TotalTime>
  <Words>254</Words>
  <Application>Microsoft Office PowerPoint</Application>
  <PresentationFormat>On-screen Show (4:3)</PresentationFormat>
  <Paragraphs>53</Paragraphs>
  <Slides>4</Slides>
  <Notes>1</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Civic</vt:lpstr>
      <vt:lpstr>   Sophomore English      with Mrs. Greblo!</vt:lpstr>
      <vt:lpstr>Mrs. Greblo’s  1A, 2A &amp;, 4A Sophomore English Agenda:   10/18/12</vt:lpstr>
      <vt:lpstr>Daily SSR Entry:</vt:lpstr>
      <vt:lpstr>The Cold Equations by Tom Godwin</vt:lpstr>
    </vt:vector>
  </TitlesOfParts>
  <Company>Hillsboro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Sophomore English      with Mrs. Greblo!</dc:title>
  <dc:creator>Kelly L.T. Greblo</dc:creator>
  <cp:lastModifiedBy>Kelly L.T. Greblo</cp:lastModifiedBy>
  <cp:revision>9</cp:revision>
  <dcterms:created xsi:type="dcterms:W3CDTF">2012-10-18T15:46:10Z</dcterms:created>
  <dcterms:modified xsi:type="dcterms:W3CDTF">2012-10-18T20:09:32Z</dcterms:modified>
</cp:coreProperties>
</file>