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70A2F255-1920-4C73-A528-7ACC3E6B927B}" type="datetimeFigureOut">
              <a:rPr lang="en-US" smtClean="0"/>
              <a:t>3/4/2013</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C047A51-91FF-4C76-8982-90D2EE17A5C7}"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0A2F255-1920-4C73-A528-7ACC3E6B927B}" type="datetimeFigureOut">
              <a:rPr lang="en-US" smtClean="0"/>
              <a:t>3/4/2013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047A51-91FF-4C76-8982-90D2EE17A5C7}"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0C047A51-91FF-4C76-8982-90D2EE17A5C7}"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0A2F255-1920-4C73-A528-7ACC3E6B927B}" type="datetimeFigureOut">
              <a:rPr lang="en-US" smtClean="0"/>
              <a:t>3/4/2013</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0A2F255-1920-4C73-A528-7ACC3E6B927B}" type="datetimeFigureOut">
              <a:rPr lang="en-US" smtClean="0"/>
              <a:t>3/4/2013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0C047A51-91FF-4C76-8982-90D2EE17A5C7}"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70A2F255-1920-4C73-A528-7ACC3E6B927B}" type="datetimeFigureOut">
              <a:rPr lang="en-US" smtClean="0"/>
              <a:t>3/4/2013</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C047A51-91FF-4C76-8982-90D2EE17A5C7}"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70A2F255-1920-4C73-A528-7ACC3E6B927B}" type="datetimeFigureOut">
              <a:rPr lang="en-US" smtClean="0"/>
              <a:t>3/4/2013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047A51-91FF-4C76-8982-90D2EE17A5C7}"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70A2F255-1920-4C73-A528-7ACC3E6B927B}" type="datetimeFigureOut">
              <a:rPr lang="en-US" smtClean="0"/>
              <a:t>3/4/2013</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0C047A51-91FF-4C76-8982-90D2EE17A5C7}"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0A2F255-1920-4C73-A528-7ACC3E6B927B}" type="datetimeFigureOut">
              <a:rPr lang="en-US" smtClean="0"/>
              <a:t>3/4/2013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0C047A51-91FF-4C76-8982-90D2EE17A5C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70A2F255-1920-4C73-A528-7ACC3E6B927B}" type="datetimeFigureOut">
              <a:rPr lang="en-US" smtClean="0"/>
              <a:t>3/4/2013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0C047A51-91FF-4C76-8982-90D2EE17A5C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0C047A51-91FF-4C76-8982-90D2EE17A5C7}"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70A2F255-1920-4C73-A528-7ACC3E6B927B}" type="datetimeFigureOut">
              <a:rPr lang="en-US" smtClean="0"/>
              <a:t>3/4/2013</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0C047A51-91FF-4C76-8982-90D2EE17A5C7}"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70A2F255-1920-4C73-A528-7ACC3E6B927B}" type="datetimeFigureOut">
              <a:rPr lang="en-US" smtClean="0"/>
              <a:t>3/4/2013</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70A2F255-1920-4C73-A528-7ACC3E6B927B}" type="datetimeFigureOut">
              <a:rPr lang="en-US" smtClean="0"/>
              <a:t>3/4/2013</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0C047A51-91FF-4C76-8982-90D2EE17A5C7}"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5105400"/>
            <a:ext cx="8062912" cy="1752600"/>
          </a:xfrm>
        </p:spPr>
        <p:txBody>
          <a:bodyPr>
            <a:normAutofit/>
          </a:bodyPr>
          <a:lstStyle/>
          <a:p>
            <a:r>
              <a:rPr lang="en-US" sz="5400" dirty="0" smtClean="0">
                <a:solidFill>
                  <a:schemeClr val="accent2">
                    <a:lumMod val="75000"/>
                  </a:schemeClr>
                </a:solidFill>
                <a:latin typeface="Calibri" pitchFamily="34" charset="0"/>
                <a:cs typeface="Calibri" pitchFamily="34" charset="0"/>
              </a:rPr>
              <a:t>2012-2013</a:t>
            </a:r>
            <a:endParaRPr lang="en-US" sz="5400" dirty="0">
              <a:solidFill>
                <a:schemeClr val="accent2">
                  <a:lumMod val="75000"/>
                </a:schemeClr>
              </a:solidFill>
              <a:latin typeface="Calibri" pitchFamily="34" charset="0"/>
              <a:cs typeface="Calibri" pitchFamily="34" charset="0"/>
            </a:endParaRPr>
          </a:p>
        </p:txBody>
      </p:sp>
      <p:sp>
        <p:nvSpPr>
          <p:cNvPr id="2" name="Title 1"/>
          <p:cNvSpPr>
            <a:spLocks noGrp="1"/>
          </p:cNvSpPr>
          <p:nvPr>
            <p:ph type="ctrTitle"/>
          </p:nvPr>
        </p:nvSpPr>
        <p:spPr>
          <a:xfrm>
            <a:off x="228600" y="2438400"/>
            <a:ext cx="8686800" cy="2514600"/>
          </a:xfrm>
        </p:spPr>
        <p:txBody>
          <a:bodyPr>
            <a:noAutofit/>
          </a:bodyPr>
          <a:lstStyle/>
          <a:p>
            <a:r>
              <a:rPr lang="en-US" sz="8000" dirty="0" smtClean="0">
                <a:solidFill>
                  <a:srgbClr val="7030A0"/>
                </a:solidFill>
              </a:rPr>
              <a:t/>
            </a:r>
            <a:br>
              <a:rPr lang="en-US" sz="8000" dirty="0" smtClean="0">
                <a:solidFill>
                  <a:srgbClr val="7030A0"/>
                </a:solidFill>
              </a:rPr>
            </a:br>
            <a:r>
              <a:rPr lang="en-US" sz="8000" dirty="0" smtClean="0">
                <a:solidFill>
                  <a:srgbClr val="7030A0"/>
                </a:solidFill>
              </a:rPr>
              <a:t/>
            </a:r>
            <a:br>
              <a:rPr lang="en-US" sz="8000" dirty="0" smtClean="0">
                <a:solidFill>
                  <a:srgbClr val="7030A0"/>
                </a:solidFill>
              </a:rPr>
            </a:br>
            <a:r>
              <a:rPr lang="en-US" sz="8000" dirty="0" smtClean="0">
                <a:solidFill>
                  <a:srgbClr val="7030A0"/>
                </a:solidFill>
              </a:rPr>
              <a:t> </a:t>
            </a:r>
            <a:r>
              <a:rPr lang="en-US" sz="6600" dirty="0" smtClean="0">
                <a:solidFill>
                  <a:srgbClr val="7030A0"/>
                </a:solidFill>
                <a:latin typeface="Calibri" pitchFamily="34" charset="0"/>
                <a:cs typeface="Calibri" pitchFamily="34" charset="0"/>
              </a:rPr>
              <a:t>Sophomore English     </a:t>
            </a:r>
            <a:br>
              <a:rPr lang="en-US" sz="6600" dirty="0" smtClean="0">
                <a:solidFill>
                  <a:srgbClr val="7030A0"/>
                </a:solidFill>
                <a:latin typeface="Calibri" pitchFamily="34" charset="0"/>
                <a:cs typeface="Calibri" pitchFamily="34" charset="0"/>
              </a:rPr>
            </a:br>
            <a:r>
              <a:rPr lang="en-US" sz="6600" dirty="0" smtClean="0">
                <a:solidFill>
                  <a:srgbClr val="7030A0"/>
                </a:solidFill>
                <a:latin typeface="Calibri" pitchFamily="34" charset="0"/>
                <a:cs typeface="Calibri" pitchFamily="34" charset="0"/>
              </a:rPr>
              <a:t>with Mrs. Greblo!</a:t>
            </a:r>
            <a:endParaRPr lang="en-US" sz="6600" dirty="0">
              <a:solidFill>
                <a:srgbClr val="7030A0"/>
              </a:solidFill>
              <a:latin typeface="Calibri" pitchFamily="34" charset="0"/>
              <a:cs typeface="Calibri"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941430682"/>
              </p:ext>
            </p:extLst>
          </p:nvPr>
        </p:nvGraphicFramePr>
        <p:xfrm>
          <a:off x="304800" y="533400"/>
          <a:ext cx="6096000" cy="822960"/>
        </p:xfrm>
        <a:graphic>
          <a:graphicData uri="http://schemas.openxmlformats.org/drawingml/2006/table">
            <a:tbl>
              <a:tblPr firstRow="1" bandRow="1">
                <a:tableStyleId>{2D5ABB26-0587-4C30-8999-92F81FD0307C}</a:tableStyleId>
              </a:tblPr>
              <a:tblGrid>
                <a:gridCol w="6096000"/>
              </a:tblGrid>
              <a:tr h="370840">
                <a:tc>
                  <a:txBody>
                    <a:bodyPr/>
                    <a:lstStyle/>
                    <a:p>
                      <a:r>
                        <a:rPr lang="en-US" sz="4800" dirty="0" smtClean="0">
                          <a:solidFill>
                            <a:srgbClr val="7030A0"/>
                          </a:solidFill>
                          <a:latin typeface="Calibri" pitchFamily="34" charset="0"/>
                          <a:cs typeface="Calibri" pitchFamily="34" charset="0"/>
                        </a:rPr>
                        <a:t>Welcome back to…</a:t>
                      </a:r>
                      <a:endParaRPr lang="en-US" sz="4800" dirty="0">
                        <a:solidFill>
                          <a:srgbClr val="7030A0"/>
                        </a:solidFill>
                        <a:latin typeface="Calibri" pitchFamily="34" charset="0"/>
                        <a:cs typeface="Calibri" pitchFamily="34" charset="0"/>
                      </a:endParaRPr>
                    </a:p>
                  </a:txBody>
                  <a:tcPr/>
                </a:tc>
              </a:tr>
            </a:tbl>
          </a:graphicData>
        </a:graphic>
      </p:graphicFrame>
    </p:spTree>
    <p:extLst>
      <p:ext uri="{BB962C8B-B14F-4D97-AF65-F5344CB8AC3E}">
        <p14:creationId xmlns:p14="http://schemas.microsoft.com/office/powerpoint/2010/main" val="3212373562"/>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835152"/>
          </a:xfrm>
        </p:spPr>
        <p:txBody>
          <a:bodyPr>
            <a:noAutofit/>
          </a:bodyPr>
          <a:lstStyle/>
          <a:p>
            <a:r>
              <a:rPr lang="en-US" sz="2500" b="1" dirty="0" smtClean="0">
                <a:solidFill>
                  <a:schemeClr val="accent3"/>
                </a:solidFill>
                <a:latin typeface="Calibri" pitchFamily="34" charset="0"/>
                <a:cs typeface="Calibri" pitchFamily="34" charset="0"/>
              </a:rPr>
              <a:t>Mrs. </a:t>
            </a:r>
            <a:r>
              <a:rPr lang="en-US" sz="2500" b="1" dirty="0" err="1" smtClean="0">
                <a:solidFill>
                  <a:schemeClr val="accent3"/>
                </a:solidFill>
                <a:latin typeface="Calibri" pitchFamily="34" charset="0"/>
                <a:cs typeface="Calibri" pitchFamily="34" charset="0"/>
              </a:rPr>
              <a:t>Greblo’s</a:t>
            </a:r>
            <a:r>
              <a:rPr lang="en-US" sz="2500" b="1" dirty="0">
                <a:solidFill>
                  <a:schemeClr val="accent3"/>
                </a:solidFill>
                <a:latin typeface="Calibri" pitchFamily="34" charset="0"/>
                <a:cs typeface="Calibri" pitchFamily="34" charset="0"/>
              </a:rPr>
              <a:t> </a:t>
            </a:r>
            <a:r>
              <a:rPr lang="en-US" sz="2500" b="1" dirty="0" smtClean="0">
                <a:solidFill>
                  <a:schemeClr val="accent3"/>
                </a:solidFill>
                <a:latin typeface="Calibri" pitchFamily="34" charset="0"/>
                <a:cs typeface="Calibri" pitchFamily="34" charset="0"/>
              </a:rPr>
              <a:t>1A, 2A, &amp; 4A Sophomore English Agenda: </a:t>
            </a:r>
            <a:r>
              <a:rPr lang="en-US" sz="2500" b="1" dirty="0">
                <a:solidFill>
                  <a:srgbClr val="00B050"/>
                </a:solidFill>
                <a:latin typeface="Calibri" pitchFamily="34" charset="0"/>
                <a:cs typeface="Calibri" pitchFamily="34" charset="0"/>
              </a:rPr>
              <a:t>3</a:t>
            </a:r>
            <a:r>
              <a:rPr lang="en-US" sz="2500" b="1" dirty="0" smtClean="0">
                <a:solidFill>
                  <a:srgbClr val="00B050"/>
                </a:solidFill>
                <a:latin typeface="Calibri" pitchFamily="34" charset="0"/>
                <a:cs typeface="Calibri" pitchFamily="34" charset="0"/>
              </a:rPr>
              <a:t>/4/13</a:t>
            </a:r>
            <a:endParaRPr lang="en-US" sz="2500" b="1" dirty="0">
              <a:solidFill>
                <a:srgbClr val="00B050"/>
              </a:solidFill>
              <a:latin typeface="Calibri" pitchFamily="34" charset="0"/>
              <a:cs typeface="Calibri" pitchFamily="34" charset="0"/>
            </a:endParaRPr>
          </a:p>
        </p:txBody>
      </p:sp>
      <p:sp>
        <p:nvSpPr>
          <p:cNvPr id="3" name="Content Placeholder 2"/>
          <p:cNvSpPr>
            <a:spLocks noGrp="1"/>
          </p:cNvSpPr>
          <p:nvPr>
            <p:ph sz="quarter" idx="1"/>
          </p:nvPr>
        </p:nvSpPr>
        <p:spPr>
          <a:xfrm>
            <a:off x="152400" y="838200"/>
            <a:ext cx="8839200" cy="6019800"/>
          </a:xfrm>
          <a:ln>
            <a:solidFill>
              <a:schemeClr val="accent1"/>
            </a:solidFill>
          </a:ln>
        </p:spPr>
        <p:txBody>
          <a:bodyPr>
            <a:normAutofit fontScale="25000" lnSpcReduction="20000"/>
          </a:bodyPr>
          <a:lstStyle/>
          <a:p>
            <a:pPr marL="0" indent="0">
              <a:buNone/>
            </a:pPr>
            <a:endParaRPr lang="en-US" sz="5600" b="1" dirty="0">
              <a:solidFill>
                <a:srgbClr val="0070C0"/>
              </a:solidFill>
              <a:latin typeface="Calibri" pitchFamily="34" charset="0"/>
              <a:cs typeface="Calibri" pitchFamily="34" charset="0"/>
            </a:endParaRPr>
          </a:p>
          <a:p>
            <a:pPr marL="0" indent="0">
              <a:buNone/>
            </a:pPr>
            <a:r>
              <a:rPr lang="en-US" sz="5600" b="1" dirty="0" smtClean="0">
                <a:solidFill>
                  <a:srgbClr val="0070C0"/>
                </a:solidFill>
                <a:latin typeface="Calibri" pitchFamily="34" charset="0"/>
                <a:cs typeface="Calibri" pitchFamily="34" charset="0"/>
              </a:rPr>
              <a:t>Please copy this agenda down into your Learning Log Notebook, you will receive credit for it!</a:t>
            </a:r>
          </a:p>
          <a:p>
            <a:pPr>
              <a:buFont typeface="Courier New" pitchFamily="49" charset="0"/>
              <a:buChar char="o"/>
            </a:pPr>
            <a:r>
              <a:rPr lang="en-US" sz="6000" b="1" dirty="0" smtClean="0">
                <a:solidFill>
                  <a:srgbClr val="7030A0"/>
                </a:solidFill>
                <a:latin typeface="Calibri" pitchFamily="34" charset="0"/>
                <a:cs typeface="Calibri" pitchFamily="34" charset="0"/>
              </a:rPr>
              <a:t>SSR / Attendance </a:t>
            </a:r>
            <a:r>
              <a:rPr lang="en-US" sz="6000" b="1" dirty="0">
                <a:solidFill>
                  <a:srgbClr val="7030A0"/>
                </a:solidFill>
                <a:latin typeface="Calibri" pitchFamily="34" charset="0"/>
                <a:cs typeface="Calibri" pitchFamily="34" charset="0"/>
              </a:rPr>
              <a:t>/ </a:t>
            </a:r>
            <a:r>
              <a:rPr lang="en-US" sz="6000" b="1" i="1" dirty="0">
                <a:solidFill>
                  <a:srgbClr val="7030A0"/>
                </a:solidFill>
                <a:latin typeface="Calibri" pitchFamily="34" charset="0"/>
                <a:cs typeface="Calibri" pitchFamily="34" charset="0"/>
              </a:rPr>
              <a:t>get LLN and/or writing folders from the cabinet, QUIETLY</a:t>
            </a:r>
          </a:p>
          <a:p>
            <a:pPr>
              <a:buFont typeface="Courier New" pitchFamily="49" charset="0"/>
              <a:buChar char="o"/>
            </a:pPr>
            <a:r>
              <a:rPr lang="en-US" sz="6000" b="1" dirty="0">
                <a:solidFill>
                  <a:srgbClr val="7030A0"/>
                </a:solidFill>
                <a:latin typeface="Calibri" pitchFamily="34" charset="0"/>
                <a:cs typeface="Calibri" pitchFamily="34" charset="0"/>
              </a:rPr>
              <a:t>Daily SSR Entry </a:t>
            </a:r>
            <a:r>
              <a:rPr lang="en-US" sz="6000" b="1" dirty="0" smtClean="0">
                <a:solidFill>
                  <a:srgbClr val="FF0000"/>
                </a:solidFill>
                <a:latin typeface="Calibri" pitchFamily="34" charset="0"/>
                <a:cs typeface="Calibri" pitchFamily="34" charset="0"/>
              </a:rPr>
              <a:t>#</a:t>
            </a:r>
            <a:r>
              <a:rPr lang="en-US" sz="6000" b="1" dirty="0">
                <a:solidFill>
                  <a:srgbClr val="FF0000"/>
                </a:solidFill>
                <a:latin typeface="Calibri" pitchFamily="34" charset="0"/>
                <a:cs typeface="Calibri" pitchFamily="34" charset="0"/>
              </a:rPr>
              <a:t>9</a:t>
            </a:r>
            <a:endParaRPr lang="en-US" sz="6000" b="1" dirty="0" smtClean="0">
              <a:solidFill>
                <a:srgbClr val="FF0000"/>
              </a:solidFill>
              <a:latin typeface="Calibri" pitchFamily="34" charset="0"/>
              <a:cs typeface="Calibri" pitchFamily="34" charset="0"/>
            </a:endParaRPr>
          </a:p>
          <a:p>
            <a:pPr>
              <a:buFont typeface="Courier New" pitchFamily="49" charset="0"/>
              <a:buChar char="o"/>
            </a:pPr>
            <a:r>
              <a:rPr lang="en-US" sz="6000" b="1" dirty="0" smtClean="0">
                <a:solidFill>
                  <a:srgbClr val="7030A0"/>
                </a:solidFill>
                <a:latin typeface="Calibri" pitchFamily="34" charset="0"/>
                <a:cs typeface="Calibri" pitchFamily="34" charset="0"/>
              </a:rPr>
              <a:t>Agenda</a:t>
            </a:r>
            <a:r>
              <a:rPr lang="en-US" sz="6000" b="1" dirty="0">
                <a:solidFill>
                  <a:srgbClr val="7030A0"/>
                </a:solidFill>
                <a:latin typeface="Calibri" pitchFamily="34" charset="0"/>
                <a:cs typeface="Calibri" pitchFamily="34" charset="0"/>
              </a:rPr>
              <a:t>-</a:t>
            </a:r>
            <a:r>
              <a:rPr lang="en-US" sz="6000" b="1" dirty="0" smtClean="0">
                <a:solidFill>
                  <a:srgbClr val="7030A0"/>
                </a:solidFill>
                <a:latin typeface="Calibri" pitchFamily="34" charset="0"/>
                <a:cs typeface="Calibri" pitchFamily="34" charset="0"/>
              </a:rPr>
              <a:t> 1A: </a:t>
            </a:r>
            <a:r>
              <a:rPr lang="en-US" sz="6000" b="1" dirty="0" smtClean="0">
                <a:solidFill>
                  <a:srgbClr val="FF0000"/>
                </a:solidFill>
                <a:latin typeface="Calibri" pitchFamily="34" charset="0"/>
                <a:cs typeface="Calibri" pitchFamily="34" charset="0"/>
              </a:rPr>
              <a:t>#10 </a:t>
            </a:r>
            <a:r>
              <a:rPr lang="en-US" sz="6000" b="1" dirty="0" smtClean="0">
                <a:solidFill>
                  <a:srgbClr val="7030A0"/>
                </a:solidFill>
                <a:latin typeface="Calibri" pitchFamily="34" charset="0"/>
                <a:cs typeface="Calibri" pitchFamily="34" charset="0"/>
              </a:rPr>
              <a:t>/ 2A &amp; 4A: </a:t>
            </a:r>
            <a:r>
              <a:rPr lang="en-US" sz="6000" b="1" dirty="0" smtClean="0">
                <a:solidFill>
                  <a:srgbClr val="FF0000"/>
                </a:solidFill>
                <a:latin typeface="Calibri" pitchFamily="34" charset="0"/>
                <a:cs typeface="Calibri" pitchFamily="34" charset="0"/>
              </a:rPr>
              <a:t>#9</a:t>
            </a:r>
            <a:endParaRPr lang="en-US" sz="6000" b="1" dirty="0">
              <a:solidFill>
                <a:srgbClr val="FF0000"/>
              </a:solidFill>
              <a:latin typeface="Calibri" pitchFamily="34" charset="0"/>
              <a:cs typeface="Calibri" pitchFamily="34" charset="0"/>
            </a:endParaRPr>
          </a:p>
          <a:p>
            <a:pPr>
              <a:buFont typeface="Courier New" pitchFamily="49" charset="0"/>
              <a:buChar char="o"/>
            </a:pPr>
            <a:r>
              <a:rPr lang="en-US" sz="6000" u="sng" dirty="0" smtClean="0">
                <a:solidFill>
                  <a:srgbClr val="FF0000"/>
                </a:solidFill>
                <a:latin typeface="Calibri" pitchFamily="34" charset="0"/>
                <a:cs typeface="Calibri" pitchFamily="34" charset="0"/>
              </a:rPr>
              <a:t>Announcements: </a:t>
            </a:r>
          </a:p>
          <a:p>
            <a:pPr lvl="1">
              <a:buFont typeface="Courier New" pitchFamily="49" charset="0"/>
              <a:buChar char="o"/>
            </a:pPr>
            <a:r>
              <a:rPr lang="en-US" sz="5600" b="1" dirty="0">
                <a:solidFill>
                  <a:srgbClr val="FF0000"/>
                </a:solidFill>
                <a:latin typeface="Calibri" pitchFamily="34" charset="0"/>
                <a:cs typeface="Calibri" pitchFamily="34" charset="0"/>
              </a:rPr>
              <a:t>Students interested in pursuing an HONORS designation for second semester </a:t>
            </a:r>
            <a:r>
              <a:rPr lang="en-US" sz="5600" b="1" u="sng" dirty="0">
                <a:solidFill>
                  <a:srgbClr val="FF0000"/>
                </a:solidFill>
                <a:latin typeface="Calibri" pitchFamily="34" charset="0"/>
                <a:cs typeface="Calibri" pitchFamily="34" charset="0"/>
              </a:rPr>
              <a:t>MUST to attend one of these required LUNCH MEETINGS</a:t>
            </a:r>
            <a:r>
              <a:rPr lang="en-US" sz="5600" b="1" dirty="0">
                <a:solidFill>
                  <a:srgbClr val="0070C0"/>
                </a:solidFill>
                <a:latin typeface="Calibri" pitchFamily="34" charset="0"/>
                <a:cs typeface="Calibri" pitchFamily="34" charset="0"/>
              </a:rPr>
              <a:t> to get the necessary honors project information. </a:t>
            </a:r>
            <a:r>
              <a:rPr lang="en-US" sz="5600" b="1" i="1" dirty="0">
                <a:solidFill>
                  <a:srgbClr val="0070C0"/>
                </a:solidFill>
                <a:latin typeface="Calibri" pitchFamily="34" charset="0"/>
                <a:cs typeface="Calibri" pitchFamily="34" charset="0"/>
              </a:rPr>
              <a:t>If you do not attend one of these lunch meetings you will not be able to pursue honors this semester</a:t>
            </a:r>
            <a:r>
              <a:rPr lang="en-US" sz="5600" b="1" dirty="0">
                <a:solidFill>
                  <a:srgbClr val="0070C0"/>
                </a:solidFill>
                <a:latin typeface="Calibri" pitchFamily="34" charset="0"/>
                <a:cs typeface="Calibri" pitchFamily="34" charset="0"/>
              </a:rPr>
              <a:t>:</a:t>
            </a:r>
          </a:p>
          <a:p>
            <a:pPr lvl="2">
              <a:buFont typeface="Courier New" pitchFamily="49" charset="0"/>
              <a:buChar char="o"/>
            </a:pPr>
            <a:r>
              <a:rPr lang="en-US" sz="5400" b="1" dirty="0" smtClean="0">
                <a:solidFill>
                  <a:srgbClr val="FF0000"/>
                </a:solidFill>
                <a:latin typeface="Calibri" pitchFamily="34" charset="0"/>
                <a:cs typeface="Calibri" pitchFamily="34" charset="0"/>
              </a:rPr>
              <a:t>Tomorrow, </a:t>
            </a:r>
            <a:r>
              <a:rPr lang="en-US" sz="5400" b="1" dirty="0">
                <a:solidFill>
                  <a:srgbClr val="FF0000"/>
                </a:solidFill>
                <a:latin typeface="Calibri" pitchFamily="34" charset="0"/>
                <a:cs typeface="Calibri" pitchFamily="34" charset="0"/>
              </a:rPr>
              <a:t>3/5 </a:t>
            </a:r>
            <a:r>
              <a:rPr lang="en-US" sz="5400" b="1" dirty="0" smtClean="0">
                <a:solidFill>
                  <a:srgbClr val="FF0000"/>
                </a:solidFill>
                <a:latin typeface="Calibri" pitchFamily="34" charset="0"/>
                <a:cs typeface="Calibri" pitchFamily="34" charset="0"/>
              </a:rPr>
              <a:t>(B): </a:t>
            </a:r>
            <a:r>
              <a:rPr lang="en-US" sz="5400" b="1" dirty="0">
                <a:solidFill>
                  <a:srgbClr val="FF0000"/>
                </a:solidFill>
                <a:latin typeface="Calibri" pitchFamily="34" charset="0"/>
                <a:cs typeface="Calibri" pitchFamily="34" charset="0"/>
              </a:rPr>
              <a:t>2</a:t>
            </a:r>
            <a:r>
              <a:rPr lang="en-US" sz="5400" b="1" baseline="30000" dirty="0">
                <a:solidFill>
                  <a:srgbClr val="FF0000"/>
                </a:solidFill>
                <a:latin typeface="Calibri" pitchFamily="34" charset="0"/>
                <a:cs typeface="Calibri" pitchFamily="34" charset="0"/>
              </a:rPr>
              <a:t>nd</a:t>
            </a:r>
            <a:r>
              <a:rPr lang="en-US" sz="5400" b="1" dirty="0">
                <a:solidFill>
                  <a:srgbClr val="FF0000"/>
                </a:solidFill>
                <a:latin typeface="Calibri" pitchFamily="34" charset="0"/>
                <a:cs typeface="Calibri" pitchFamily="34" charset="0"/>
              </a:rPr>
              <a:t> lunch </a:t>
            </a:r>
            <a:endParaRPr lang="en-US" sz="5400" b="1" dirty="0" smtClean="0">
              <a:solidFill>
                <a:srgbClr val="FF0000"/>
              </a:solidFill>
              <a:latin typeface="Calibri" pitchFamily="34" charset="0"/>
              <a:cs typeface="Calibri" pitchFamily="34" charset="0"/>
            </a:endParaRPr>
          </a:p>
          <a:p>
            <a:pPr lvl="2">
              <a:buFont typeface="Courier New" pitchFamily="49" charset="0"/>
              <a:buChar char="o"/>
            </a:pPr>
            <a:r>
              <a:rPr lang="en-US" sz="5400" b="1" dirty="0" smtClean="0">
                <a:solidFill>
                  <a:srgbClr val="FF0000"/>
                </a:solidFill>
                <a:latin typeface="Calibri" pitchFamily="34" charset="0"/>
                <a:cs typeface="Calibri" pitchFamily="34" charset="0"/>
              </a:rPr>
              <a:t>Wednesday</a:t>
            </a:r>
            <a:r>
              <a:rPr lang="en-US" sz="5400" b="1" dirty="0">
                <a:solidFill>
                  <a:srgbClr val="FF0000"/>
                </a:solidFill>
                <a:latin typeface="Calibri" pitchFamily="34" charset="0"/>
                <a:cs typeface="Calibri" pitchFamily="34" charset="0"/>
              </a:rPr>
              <a:t>, 3/6 </a:t>
            </a:r>
            <a:r>
              <a:rPr lang="en-US" sz="5400" b="1" dirty="0" smtClean="0">
                <a:solidFill>
                  <a:srgbClr val="FF0000"/>
                </a:solidFill>
                <a:latin typeface="Calibri" pitchFamily="34" charset="0"/>
                <a:cs typeface="Calibri" pitchFamily="34" charset="0"/>
              </a:rPr>
              <a:t>(A): 1</a:t>
            </a:r>
            <a:r>
              <a:rPr lang="en-US" sz="5400" b="1" baseline="30000" dirty="0" smtClean="0">
                <a:solidFill>
                  <a:srgbClr val="FF0000"/>
                </a:solidFill>
                <a:latin typeface="Calibri" pitchFamily="34" charset="0"/>
                <a:cs typeface="Calibri" pitchFamily="34" charset="0"/>
              </a:rPr>
              <a:t>st</a:t>
            </a:r>
            <a:r>
              <a:rPr lang="en-US" sz="5400" b="1" dirty="0" smtClean="0">
                <a:solidFill>
                  <a:srgbClr val="FF0000"/>
                </a:solidFill>
                <a:latin typeface="Calibri" pitchFamily="34" charset="0"/>
                <a:cs typeface="Calibri" pitchFamily="34" charset="0"/>
              </a:rPr>
              <a:t> </a:t>
            </a:r>
            <a:r>
              <a:rPr lang="en-US" sz="5400" b="1" dirty="0">
                <a:solidFill>
                  <a:srgbClr val="FF0000"/>
                </a:solidFill>
                <a:latin typeface="Calibri" pitchFamily="34" charset="0"/>
                <a:cs typeface="Calibri" pitchFamily="34" charset="0"/>
              </a:rPr>
              <a:t>or 2</a:t>
            </a:r>
            <a:r>
              <a:rPr lang="en-US" sz="5400" b="1" baseline="30000" dirty="0">
                <a:solidFill>
                  <a:srgbClr val="FF0000"/>
                </a:solidFill>
                <a:latin typeface="Calibri" pitchFamily="34" charset="0"/>
                <a:cs typeface="Calibri" pitchFamily="34" charset="0"/>
              </a:rPr>
              <a:t>nd</a:t>
            </a:r>
            <a:r>
              <a:rPr lang="en-US" sz="5400" b="1" dirty="0">
                <a:solidFill>
                  <a:srgbClr val="FF0000"/>
                </a:solidFill>
                <a:latin typeface="Calibri" pitchFamily="34" charset="0"/>
                <a:cs typeface="Calibri" pitchFamily="34" charset="0"/>
              </a:rPr>
              <a:t> </a:t>
            </a:r>
            <a:r>
              <a:rPr lang="en-US" sz="5400" b="1" dirty="0" smtClean="0">
                <a:solidFill>
                  <a:srgbClr val="FF0000"/>
                </a:solidFill>
                <a:latin typeface="Calibri" pitchFamily="34" charset="0"/>
                <a:cs typeface="Calibri" pitchFamily="34" charset="0"/>
              </a:rPr>
              <a:t>lunch</a:t>
            </a:r>
            <a:endParaRPr lang="en-US" sz="5400" b="1" dirty="0">
              <a:solidFill>
                <a:srgbClr val="FF0000"/>
              </a:solidFill>
              <a:latin typeface="Calibri" pitchFamily="34" charset="0"/>
              <a:cs typeface="Calibri" pitchFamily="34" charset="0"/>
            </a:endParaRPr>
          </a:p>
          <a:p>
            <a:pPr lvl="1">
              <a:buFont typeface="Courier New" pitchFamily="49" charset="0"/>
              <a:buChar char="o"/>
            </a:pPr>
            <a:r>
              <a:rPr lang="en-US" sz="6000" b="1" dirty="0" smtClean="0">
                <a:solidFill>
                  <a:srgbClr val="FF0000"/>
                </a:solidFill>
                <a:latin typeface="Calibri" pitchFamily="34" charset="0"/>
                <a:cs typeface="Calibri" pitchFamily="34" charset="0"/>
              </a:rPr>
              <a:t>Keep </a:t>
            </a:r>
            <a:r>
              <a:rPr lang="en-US" sz="6000" b="1" dirty="0">
                <a:solidFill>
                  <a:srgbClr val="FF0000"/>
                </a:solidFill>
                <a:latin typeface="Calibri" pitchFamily="34" charset="0"/>
                <a:cs typeface="Calibri" pitchFamily="34" charset="0"/>
              </a:rPr>
              <a:t>your Learning Log Notebooks well labeled, I will be collecting them next week! </a:t>
            </a:r>
            <a:r>
              <a:rPr lang="en-US" sz="6000" b="1" u="sng" dirty="0" smtClean="0">
                <a:solidFill>
                  <a:srgbClr val="FF0000"/>
                </a:solidFill>
                <a:latin typeface="Calibri" pitchFamily="34" charset="0"/>
                <a:cs typeface="Calibri" pitchFamily="34" charset="0"/>
              </a:rPr>
              <a:t>(Weds. </a:t>
            </a:r>
            <a:r>
              <a:rPr lang="en-US" sz="6000" b="1" u="sng" dirty="0" smtClean="0">
                <a:solidFill>
                  <a:srgbClr val="FF0000"/>
                </a:solidFill>
                <a:latin typeface="Calibri" pitchFamily="34" charset="0"/>
                <a:cs typeface="Calibri" pitchFamily="34" charset="0"/>
                <a:sym typeface="Wingdings" pitchFamily="2" charset="2"/>
              </a:rPr>
              <a:t>)</a:t>
            </a:r>
          </a:p>
          <a:p>
            <a:pPr lvl="1">
              <a:buFont typeface="Courier New" pitchFamily="49" charset="0"/>
              <a:buChar char="o"/>
            </a:pPr>
            <a:r>
              <a:rPr lang="en-US" sz="6000" b="1" dirty="0" smtClean="0">
                <a:solidFill>
                  <a:srgbClr val="FF0000"/>
                </a:solidFill>
                <a:latin typeface="Calibri" pitchFamily="34" charset="0"/>
                <a:cs typeface="Calibri" pitchFamily="34" charset="0"/>
                <a:sym typeface="Wingdings" pitchFamily="2" charset="2"/>
              </a:rPr>
              <a:t>Forecasting is Wednesday- don’t miss it!</a:t>
            </a:r>
            <a:endParaRPr lang="en-US" sz="6000" b="1" dirty="0">
              <a:solidFill>
                <a:srgbClr val="FF0000"/>
              </a:solidFill>
              <a:latin typeface="Calibri" pitchFamily="34" charset="0"/>
              <a:cs typeface="Calibri" pitchFamily="34" charset="0"/>
              <a:sym typeface="Wingdings" pitchFamily="2" charset="2"/>
            </a:endParaRPr>
          </a:p>
          <a:p>
            <a:pPr>
              <a:buFont typeface="Courier New" pitchFamily="49" charset="0"/>
              <a:buChar char="o"/>
            </a:pPr>
            <a:r>
              <a:rPr lang="en-US" sz="6000" b="1" i="1" dirty="0" smtClean="0">
                <a:solidFill>
                  <a:srgbClr val="7030A0"/>
                </a:solidFill>
                <a:latin typeface="Calibri" pitchFamily="34" charset="0"/>
                <a:cs typeface="Calibri" pitchFamily="34" charset="0"/>
              </a:rPr>
              <a:t>BREAK </a:t>
            </a:r>
            <a:r>
              <a:rPr lang="en-US" sz="6000" b="1" i="1" dirty="0" smtClean="0">
                <a:solidFill>
                  <a:srgbClr val="7030A0"/>
                </a:solidFill>
                <a:latin typeface="Calibri" pitchFamily="34" charset="0"/>
                <a:cs typeface="Calibri" pitchFamily="34" charset="0"/>
              </a:rPr>
              <a:t>– 5 </a:t>
            </a:r>
            <a:r>
              <a:rPr lang="en-US" sz="6000" b="1" i="1" dirty="0" err="1" smtClean="0">
                <a:solidFill>
                  <a:srgbClr val="7030A0"/>
                </a:solidFill>
                <a:latin typeface="Calibri" pitchFamily="34" charset="0"/>
                <a:cs typeface="Calibri" pitchFamily="34" charset="0"/>
              </a:rPr>
              <a:t>mins</a:t>
            </a:r>
            <a:r>
              <a:rPr lang="en-US" sz="6000" b="1" i="1" dirty="0" smtClean="0">
                <a:solidFill>
                  <a:srgbClr val="7030A0"/>
                </a:solidFill>
                <a:latin typeface="Calibri" pitchFamily="34" charset="0"/>
                <a:cs typeface="Calibri" pitchFamily="34" charset="0"/>
              </a:rPr>
              <a:t>. (we need to stick together by the bathrooms/water fountain, thanks!)</a:t>
            </a:r>
          </a:p>
          <a:p>
            <a:pPr>
              <a:buFont typeface="Courier New" pitchFamily="49" charset="0"/>
              <a:buChar char="o"/>
            </a:pPr>
            <a:r>
              <a:rPr lang="en-US" sz="6000" b="1" dirty="0" smtClean="0">
                <a:solidFill>
                  <a:srgbClr val="7030A0"/>
                </a:solidFill>
                <a:latin typeface="Calibri" pitchFamily="34" charset="0"/>
                <a:cs typeface="Calibri" pitchFamily="34" charset="0"/>
              </a:rPr>
              <a:t>Suburban Epics </a:t>
            </a:r>
          </a:p>
          <a:p>
            <a:pPr>
              <a:buFont typeface="Courier New" pitchFamily="49" charset="0"/>
              <a:buChar char="o"/>
            </a:pPr>
            <a:r>
              <a:rPr lang="en-US" sz="6000" b="1" i="1" dirty="0" smtClean="0">
                <a:solidFill>
                  <a:srgbClr val="7030A0"/>
                </a:solidFill>
                <a:latin typeface="Calibri" pitchFamily="34" charset="0"/>
                <a:cs typeface="Calibri" pitchFamily="34" charset="0"/>
              </a:rPr>
              <a:t>Put </a:t>
            </a:r>
            <a:r>
              <a:rPr lang="en-US" sz="6000" b="1" i="1" dirty="0">
                <a:solidFill>
                  <a:srgbClr val="7030A0"/>
                </a:solidFill>
                <a:latin typeface="Calibri" pitchFamily="34" charset="0"/>
                <a:cs typeface="Calibri" pitchFamily="34" charset="0"/>
              </a:rPr>
              <a:t>away your LLN and/or writing folders in the LLN Storage File Cabinet </a:t>
            </a:r>
            <a:r>
              <a:rPr lang="en-US" sz="6000" b="1" i="1" u="sng" dirty="0">
                <a:solidFill>
                  <a:srgbClr val="7030A0"/>
                </a:solidFill>
                <a:latin typeface="Calibri" pitchFamily="34" charset="0"/>
                <a:cs typeface="Calibri" pitchFamily="34" charset="0"/>
              </a:rPr>
              <a:t>NEATLY</a:t>
            </a:r>
            <a:r>
              <a:rPr lang="en-US" sz="6000" b="1" i="1" dirty="0">
                <a:solidFill>
                  <a:srgbClr val="7030A0"/>
                </a:solidFill>
                <a:latin typeface="Calibri" pitchFamily="34" charset="0"/>
                <a:cs typeface="Calibri" pitchFamily="34" charset="0"/>
              </a:rPr>
              <a:t>, please</a:t>
            </a:r>
            <a:r>
              <a:rPr lang="en-US" sz="6000" b="1" i="1" dirty="0" smtClean="0">
                <a:solidFill>
                  <a:srgbClr val="7030A0"/>
                </a:solidFill>
                <a:latin typeface="Calibri" pitchFamily="34" charset="0"/>
                <a:cs typeface="Calibri" pitchFamily="34" charset="0"/>
              </a:rPr>
              <a:t>!</a:t>
            </a:r>
          </a:p>
          <a:p>
            <a:pPr>
              <a:buFont typeface="Courier New" pitchFamily="49" charset="0"/>
              <a:buChar char="o"/>
            </a:pPr>
            <a:r>
              <a:rPr lang="en-US" sz="6000" b="1" i="1" dirty="0" smtClean="0">
                <a:solidFill>
                  <a:schemeClr val="accent3">
                    <a:lumMod val="75000"/>
                  </a:schemeClr>
                </a:solidFill>
                <a:latin typeface="Calibri" pitchFamily="34" charset="0"/>
                <a:cs typeface="Calibri" pitchFamily="34" charset="0"/>
              </a:rPr>
              <a:t>4A ONLY: Please stack ALL chairs carefully and neatly </a:t>
            </a:r>
            <a:r>
              <a:rPr lang="en-US" sz="6000" b="1" i="1" dirty="0" smtClean="0">
                <a:solidFill>
                  <a:schemeClr val="accent3">
                    <a:lumMod val="75000"/>
                  </a:schemeClr>
                </a:solidFill>
                <a:latin typeface="Calibri" pitchFamily="34" charset="0"/>
                <a:cs typeface="Calibri" pitchFamily="34" charset="0"/>
                <a:sym typeface="Wingdings" pitchFamily="2" charset="2"/>
              </a:rPr>
              <a:t>!</a:t>
            </a:r>
            <a:endParaRPr lang="en-US" sz="6000" b="1" i="1" dirty="0">
              <a:solidFill>
                <a:schemeClr val="accent3">
                  <a:lumMod val="75000"/>
                </a:schemeClr>
              </a:solidFill>
              <a:latin typeface="Calibri" pitchFamily="34" charset="0"/>
              <a:cs typeface="Calibri" pitchFamily="34" charset="0"/>
            </a:endParaRPr>
          </a:p>
          <a:p>
            <a:pPr>
              <a:buFont typeface="Courier New" pitchFamily="49" charset="0"/>
              <a:buChar char="o"/>
            </a:pPr>
            <a:r>
              <a:rPr lang="en-US" sz="6400" b="1" dirty="0" smtClean="0">
                <a:solidFill>
                  <a:srgbClr val="00B050"/>
                </a:solidFill>
                <a:latin typeface="Calibri" pitchFamily="34" charset="0"/>
                <a:cs typeface="Calibri" pitchFamily="34" charset="0"/>
              </a:rPr>
              <a:t>Objective(s): </a:t>
            </a:r>
          </a:p>
          <a:p>
            <a:pPr lvl="1">
              <a:buFont typeface="Courier New" pitchFamily="49" charset="0"/>
              <a:buChar char="o"/>
            </a:pPr>
            <a:r>
              <a:rPr lang="en-US" sz="5600" b="1" u="sng" dirty="0">
                <a:solidFill>
                  <a:srgbClr val="00B050"/>
                </a:solidFill>
                <a:latin typeface="Calibri" pitchFamily="34" charset="0"/>
                <a:cs typeface="Calibri" pitchFamily="34" charset="0"/>
              </a:rPr>
              <a:t>Listen attentively</a:t>
            </a:r>
          </a:p>
          <a:p>
            <a:pPr lvl="1">
              <a:buFont typeface="Courier New" pitchFamily="49" charset="0"/>
              <a:buChar char="o"/>
            </a:pPr>
            <a:r>
              <a:rPr lang="en-US" sz="5600" b="1" u="sng" dirty="0">
                <a:solidFill>
                  <a:srgbClr val="00B050"/>
                </a:solidFill>
                <a:latin typeface="Calibri" pitchFamily="34" charset="0"/>
                <a:cs typeface="Calibri" pitchFamily="34" charset="0"/>
              </a:rPr>
              <a:t>Read to determine and analyze: </a:t>
            </a:r>
            <a:r>
              <a:rPr lang="en-US" sz="5600" b="1" dirty="0">
                <a:solidFill>
                  <a:srgbClr val="00B050"/>
                </a:solidFill>
                <a:latin typeface="Calibri" pitchFamily="34" charset="0"/>
                <a:cs typeface="Calibri" pitchFamily="34" charset="0"/>
              </a:rPr>
              <a:t>complex characters, the central idea of the text and its development, how the author unfolds an analysis or series of ideas or events, an author’s point of view or cultural experience, the meanings of words or phrases as they are used in a text,  author’s choices on the structure of a text and the order of events</a:t>
            </a:r>
          </a:p>
          <a:p>
            <a:pPr lvl="1">
              <a:buFont typeface="Courier New" pitchFamily="49" charset="0"/>
              <a:buChar char="o"/>
            </a:pPr>
            <a:r>
              <a:rPr lang="en-US" sz="5600" b="1" u="sng" dirty="0">
                <a:solidFill>
                  <a:srgbClr val="00B050"/>
                </a:solidFill>
                <a:latin typeface="Calibri" pitchFamily="34" charset="0"/>
                <a:cs typeface="Calibri" pitchFamily="34" charset="0"/>
              </a:rPr>
              <a:t>Write routinely over extended time frames for a range of tasks, purposes and </a:t>
            </a:r>
            <a:r>
              <a:rPr lang="en-US" sz="5600" b="1" u="sng" dirty="0" smtClean="0">
                <a:solidFill>
                  <a:srgbClr val="00B050"/>
                </a:solidFill>
                <a:latin typeface="Calibri" pitchFamily="34" charset="0"/>
                <a:cs typeface="Calibri" pitchFamily="34" charset="0"/>
              </a:rPr>
              <a:t>audiences</a:t>
            </a:r>
            <a:endParaRPr lang="en-US" sz="5600" b="1" dirty="0" smtClean="0">
              <a:solidFill>
                <a:srgbClr val="7030A0"/>
              </a:solidFill>
              <a:latin typeface="Calibri" pitchFamily="34" charset="0"/>
              <a:cs typeface="Calibri" pitchFamily="34" charset="0"/>
            </a:endParaRPr>
          </a:p>
          <a:p>
            <a:pPr>
              <a:buFont typeface="Courier New" pitchFamily="49" charset="0"/>
              <a:buChar char="o"/>
            </a:pPr>
            <a:r>
              <a:rPr lang="en-US" sz="6400" b="1" dirty="0" smtClean="0">
                <a:solidFill>
                  <a:srgbClr val="7030A0"/>
                </a:solidFill>
                <a:latin typeface="Calibri" pitchFamily="34" charset="0"/>
                <a:cs typeface="Calibri" pitchFamily="34" charset="0"/>
              </a:rPr>
              <a:t>Homework: </a:t>
            </a:r>
            <a:r>
              <a:rPr lang="en-US" sz="6400" b="1" i="1" dirty="0" smtClean="0">
                <a:solidFill>
                  <a:srgbClr val="FF0000"/>
                </a:solidFill>
                <a:latin typeface="Calibri" pitchFamily="34" charset="0"/>
                <a:cs typeface="Calibri" pitchFamily="34" charset="0"/>
              </a:rPr>
              <a:t>for next class…</a:t>
            </a:r>
          </a:p>
          <a:p>
            <a:pPr lvl="1">
              <a:buFont typeface="Courier New" pitchFamily="49" charset="0"/>
              <a:buChar char="o"/>
            </a:pPr>
            <a:r>
              <a:rPr lang="en-US" sz="5600" b="1" dirty="0" smtClean="0">
                <a:solidFill>
                  <a:srgbClr val="7030A0"/>
                </a:solidFill>
                <a:latin typeface="Calibri" pitchFamily="34" charset="0"/>
                <a:cs typeface="Calibri" pitchFamily="34" charset="0"/>
              </a:rPr>
              <a:t>Bring your SSR book to class next period! </a:t>
            </a:r>
            <a:endParaRPr lang="en-US" sz="5600" b="1" dirty="0">
              <a:solidFill>
                <a:srgbClr val="7030A0"/>
              </a:solidFill>
              <a:latin typeface="Calibri" pitchFamily="34" charset="0"/>
              <a:cs typeface="Calibri" pitchFamily="34" charset="0"/>
            </a:endParaRPr>
          </a:p>
        </p:txBody>
      </p:sp>
    </p:spTree>
    <p:extLst>
      <p:ext uri="{BB962C8B-B14F-4D97-AF65-F5344CB8AC3E}">
        <p14:creationId xmlns:p14="http://schemas.microsoft.com/office/powerpoint/2010/main" val="3146698063"/>
      </p:ext>
    </p:extLst>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3">
                    <a:lumMod val="75000"/>
                  </a:schemeClr>
                </a:solidFill>
              </a:rPr>
              <a:t>“</a:t>
            </a:r>
            <a:r>
              <a:rPr lang="en-US" dirty="0" smtClean="0"/>
              <a:t>Suburban Epics”</a:t>
            </a:r>
            <a:endParaRPr lang="en-US" dirty="0"/>
          </a:p>
        </p:txBody>
      </p:sp>
      <p:sp>
        <p:nvSpPr>
          <p:cNvPr id="3" name="Content Placeholder 2"/>
          <p:cNvSpPr>
            <a:spLocks noGrp="1"/>
          </p:cNvSpPr>
          <p:nvPr>
            <p:ph sz="quarter" idx="1"/>
          </p:nvPr>
        </p:nvSpPr>
        <p:spPr>
          <a:xfrm>
            <a:off x="152400" y="1371600"/>
            <a:ext cx="8839200" cy="5334000"/>
          </a:xfrm>
        </p:spPr>
        <p:txBody>
          <a:bodyPr/>
          <a:lstStyle/>
          <a:p>
            <a:pPr marL="0" indent="0">
              <a:buNone/>
            </a:pPr>
            <a:r>
              <a:rPr lang="en-US" sz="3600" dirty="0" smtClean="0"/>
              <a:t>1. On a sheet of LOOSE LEAF paper draw a map of your street.</a:t>
            </a:r>
          </a:p>
          <a:p>
            <a:pPr lvl="1"/>
            <a:r>
              <a:rPr lang="en-US" sz="3600" b="1" dirty="0" smtClean="0">
                <a:solidFill>
                  <a:srgbClr val="7030A0"/>
                </a:solidFill>
              </a:rPr>
              <a:t>Write an anecdote (little story) for each house:</a:t>
            </a:r>
          </a:p>
          <a:p>
            <a:pPr lvl="2"/>
            <a:r>
              <a:rPr lang="en-US" sz="3600" dirty="0" smtClean="0"/>
              <a:t>Ex. “This lady drives like a maniac”</a:t>
            </a:r>
          </a:p>
          <a:p>
            <a:pPr lvl="2"/>
            <a:r>
              <a:rPr lang="en-US" sz="3600" dirty="0" smtClean="0"/>
              <a:t>Ex. “This guy picks up his newspaper in a woman's robe”</a:t>
            </a:r>
          </a:p>
          <a:p>
            <a:pPr lvl="2"/>
            <a:endParaRPr lang="en-US" dirty="0" smtClean="0"/>
          </a:p>
        </p:txBody>
      </p:sp>
    </p:spTree>
    <p:extLst>
      <p:ext uri="{BB962C8B-B14F-4D97-AF65-F5344CB8AC3E}">
        <p14:creationId xmlns:p14="http://schemas.microsoft.com/office/powerpoint/2010/main" val="12551215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3">
                    <a:lumMod val="75000"/>
                  </a:schemeClr>
                </a:solidFill>
              </a:rPr>
              <a:t>“</a:t>
            </a:r>
            <a:r>
              <a:rPr lang="en-US" dirty="0"/>
              <a:t>Suburban Epics”</a:t>
            </a:r>
          </a:p>
        </p:txBody>
      </p:sp>
      <p:sp>
        <p:nvSpPr>
          <p:cNvPr id="3" name="Content Placeholder 2"/>
          <p:cNvSpPr>
            <a:spLocks noGrp="1"/>
          </p:cNvSpPr>
          <p:nvPr>
            <p:ph sz="quarter" idx="1"/>
          </p:nvPr>
        </p:nvSpPr>
        <p:spPr>
          <a:xfrm>
            <a:off x="152400" y="1447800"/>
            <a:ext cx="8839200" cy="5257800"/>
          </a:xfrm>
        </p:spPr>
        <p:txBody>
          <a:bodyPr>
            <a:normAutofit/>
          </a:bodyPr>
          <a:lstStyle/>
          <a:p>
            <a:pPr marL="0" indent="0">
              <a:buNone/>
            </a:pPr>
            <a:r>
              <a:rPr lang="en-US" sz="3200" b="1" dirty="0">
                <a:solidFill>
                  <a:srgbClr val="7030A0"/>
                </a:solidFill>
              </a:rPr>
              <a:t>2. Pick the most interesting </a:t>
            </a:r>
            <a:r>
              <a:rPr lang="en-US" sz="3200" b="1" dirty="0" smtClean="0">
                <a:solidFill>
                  <a:srgbClr val="7030A0"/>
                </a:solidFill>
              </a:rPr>
              <a:t>anecdote.</a:t>
            </a:r>
          </a:p>
          <a:p>
            <a:pPr marL="0" indent="0">
              <a:buNone/>
            </a:pPr>
            <a:r>
              <a:rPr lang="en-US" sz="3200" b="1" dirty="0" smtClean="0">
                <a:solidFill>
                  <a:srgbClr val="7030A0"/>
                </a:solidFill>
              </a:rPr>
              <a:t>3. Turn the anecdote into a story:</a:t>
            </a:r>
          </a:p>
          <a:p>
            <a:pPr marL="0" indent="0">
              <a:buNone/>
            </a:pPr>
            <a:r>
              <a:rPr lang="en-US" sz="3200" dirty="0" smtClean="0"/>
              <a:t>- Don't get too bogged down with </a:t>
            </a:r>
            <a:r>
              <a:rPr lang="en-US" sz="3200" smtClean="0"/>
              <a:t>nuts and </a:t>
            </a:r>
            <a:r>
              <a:rPr lang="en-US" sz="3200" dirty="0" smtClean="0"/>
              <a:t>bolts</a:t>
            </a:r>
          </a:p>
          <a:p>
            <a:pPr marL="0" indent="0">
              <a:buNone/>
            </a:pPr>
            <a:r>
              <a:rPr lang="en-US" sz="3200" dirty="0" smtClean="0"/>
              <a:t>-Play around with point of view (who will be telling the story). Tell it from the neighbor’s perspective.</a:t>
            </a:r>
          </a:p>
          <a:p>
            <a:pPr marL="0" indent="0">
              <a:buNone/>
            </a:pPr>
            <a:r>
              <a:rPr lang="en-US" sz="3200" b="1" dirty="0" smtClean="0">
                <a:solidFill>
                  <a:srgbClr val="7030A0"/>
                </a:solidFill>
              </a:rPr>
              <a:t>4. As you go don’t be afraid to make stuff up.</a:t>
            </a:r>
          </a:p>
          <a:p>
            <a:pPr marL="0" indent="0">
              <a:buNone/>
            </a:pPr>
            <a:r>
              <a:rPr lang="en-US" sz="3200" b="1" dirty="0" smtClean="0">
                <a:solidFill>
                  <a:srgbClr val="7030A0"/>
                </a:solidFill>
              </a:rPr>
              <a:t>5. Wind down.</a:t>
            </a:r>
          </a:p>
        </p:txBody>
      </p:sp>
    </p:spTree>
    <p:extLst>
      <p:ext uri="{BB962C8B-B14F-4D97-AF65-F5344CB8AC3E}">
        <p14:creationId xmlns:p14="http://schemas.microsoft.com/office/powerpoint/2010/main" val="404727013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1483</TotalTime>
  <Words>441</Words>
  <Application>Microsoft Office PowerPoint</Application>
  <PresentationFormat>On-screen Show (4:3)</PresentationFormat>
  <Paragraphs>37</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Civic</vt:lpstr>
      <vt:lpstr>   Sophomore English      with Mrs. Greblo!</vt:lpstr>
      <vt:lpstr>Mrs. Greblo’s 1A, 2A, &amp; 4A Sophomore English Agenda: 3/4/13</vt:lpstr>
      <vt:lpstr>“Suburban Epics”</vt:lpstr>
      <vt:lpstr>“Suburban Epics”</vt:lpstr>
    </vt:vector>
  </TitlesOfParts>
  <Company>Hillsboro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Sophomore English      with Mrs. Greblo!</dc:title>
  <dc:creator>Kelly L.T. Greblo</dc:creator>
  <cp:lastModifiedBy>Kelly L.T. Greblo</cp:lastModifiedBy>
  <cp:revision>5</cp:revision>
  <dcterms:created xsi:type="dcterms:W3CDTF">2013-03-04T17:02:16Z</dcterms:created>
  <dcterms:modified xsi:type="dcterms:W3CDTF">2013-03-05T17:45:52Z</dcterms:modified>
</cp:coreProperties>
</file>