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E6421C6-03A6-47FF-8B71-FD658DE0B3FF}" type="datetimeFigureOut">
              <a:rPr lang="en-US" smtClean="0"/>
              <a:t>2/22/2013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7C38847-7832-44ED-9A0F-3B8F37FF4B9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6421C6-03A6-47FF-8B71-FD658DE0B3FF}"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38847-7832-44ED-9A0F-3B8F37FF4B9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7C38847-7832-44ED-9A0F-3B8F37FF4B9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6421C6-03A6-47FF-8B71-FD658DE0B3FF}"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6421C6-03A6-47FF-8B71-FD658DE0B3FF}"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7C38847-7832-44ED-9A0F-3B8F37FF4B9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6421C6-03A6-47FF-8B71-FD658DE0B3FF}" type="datetimeFigureOut">
              <a:rPr lang="en-US" smtClean="0"/>
              <a:t>2/22/2013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7C38847-7832-44ED-9A0F-3B8F37FF4B9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6421C6-03A6-47FF-8B71-FD658DE0B3FF}"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38847-7832-44ED-9A0F-3B8F37FF4B9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6421C6-03A6-47FF-8B71-FD658DE0B3FF}" type="datetimeFigureOut">
              <a:rPr lang="en-US" smtClean="0"/>
              <a:t>2/22/2013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7C38847-7832-44ED-9A0F-3B8F37FF4B9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6421C6-03A6-47FF-8B71-FD658DE0B3FF}" type="datetimeFigureOut">
              <a:rPr lang="en-US" smtClean="0"/>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7C38847-7832-44ED-9A0F-3B8F37FF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6421C6-03A6-47FF-8B71-FD658DE0B3FF}" type="datetimeFigureOut">
              <a:rPr lang="en-US" smtClean="0"/>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7C38847-7832-44ED-9A0F-3B8F37FF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7C38847-7832-44ED-9A0F-3B8F37FF4B9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6421C6-03A6-47FF-8B71-FD658DE0B3FF}" type="datetimeFigureOut">
              <a:rPr lang="en-US" smtClean="0"/>
              <a:t>2/22/2013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7C38847-7832-44ED-9A0F-3B8F37FF4B9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6421C6-03A6-47FF-8B71-FD658DE0B3FF}" type="datetimeFigureOut">
              <a:rPr lang="en-US" smtClean="0"/>
              <a:t>2/22/2013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6421C6-03A6-47FF-8B71-FD658DE0B3FF}" type="datetimeFigureOut">
              <a:rPr lang="en-US" smtClean="0"/>
              <a:t>2/22/2013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7C38847-7832-44ED-9A0F-3B8F37FF4B9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81262728"/>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33926412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a:solidFill>
                  <a:schemeClr val="accent3"/>
                </a:solidFill>
                <a:latin typeface="Calibri" pitchFamily="34" charset="0"/>
                <a:cs typeface="Calibri" pitchFamily="34" charset="0"/>
              </a:rPr>
              <a:t> </a:t>
            </a:r>
            <a:r>
              <a:rPr lang="en-US" sz="2500" b="1" dirty="0" smtClean="0">
                <a:solidFill>
                  <a:schemeClr val="accent3"/>
                </a:solidFill>
                <a:latin typeface="Calibri" pitchFamily="34" charset="0"/>
                <a:cs typeface="Calibri" pitchFamily="34" charset="0"/>
              </a:rPr>
              <a:t>1A, 2A, &amp; 4A Sophomore English Agenda: </a:t>
            </a:r>
            <a:r>
              <a:rPr lang="en-US" sz="2500" b="1" dirty="0" smtClean="0">
                <a:solidFill>
                  <a:srgbClr val="00B050"/>
                </a:solidFill>
                <a:latin typeface="Calibri" pitchFamily="34" charset="0"/>
                <a:cs typeface="Calibri" pitchFamily="34" charset="0"/>
              </a:rPr>
              <a:t>2/22/13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838200"/>
            <a:ext cx="8839200" cy="6019800"/>
          </a:xfrm>
          <a:ln>
            <a:solidFill>
              <a:schemeClr val="accent1"/>
            </a:solidFill>
          </a:ln>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a:solidFill>
                  <a:schemeClr val="accent3">
                    <a:lumMod val="75000"/>
                  </a:schemeClr>
                </a:solidFill>
                <a:latin typeface="Calibri" pitchFamily="34" charset="0"/>
                <a:cs typeface="Calibri" pitchFamily="34" charset="0"/>
              </a:rPr>
              <a:t>2</a:t>
            </a:r>
            <a:r>
              <a:rPr lang="en-US" sz="6000" b="1" dirty="0" smtClean="0">
                <a:solidFill>
                  <a:schemeClr val="accent3">
                    <a:lumMod val="75000"/>
                  </a:schemeClr>
                </a:solidFill>
                <a:latin typeface="Calibri" pitchFamily="34" charset="0"/>
                <a:cs typeface="Calibri" pitchFamily="34" charset="0"/>
              </a:rPr>
              <a:t>A ONLY: Assembly</a:t>
            </a:r>
          </a:p>
          <a:p>
            <a:pPr>
              <a:buFont typeface="Courier New" pitchFamily="49" charset="0"/>
              <a:buChar char="o"/>
            </a:pPr>
            <a:r>
              <a:rPr lang="en-US" sz="6000" b="1" dirty="0" smtClean="0">
                <a:solidFill>
                  <a:srgbClr val="7030A0"/>
                </a:solidFill>
                <a:latin typeface="Calibri" pitchFamily="34" charset="0"/>
                <a:cs typeface="Calibri" pitchFamily="34" charset="0"/>
              </a:rPr>
              <a:t>SSR </a:t>
            </a:r>
            <a:r>
              <a:rPr lang="en-US" sz="6000" b="1" dirty="0" smtClean="0">
                <a:solidFill>
                  <a:srgbClr val="7030A0"/>
                </a:solidFill>
                <a:latin typeface="Calibri" pitchFamily="34" charset="0"/>
                <a:cs typeface="Calibri" pitchFamily="34" charset="0"/>
              </a:rPr>
              <a:t>/ Attendance </a:t>
            </a:r>
            <a:r>
              <a:rPr lang="en-US" sz="6000" b="1" dirty="0">
                <a:solidFill>
                  <a:srgbClr val="7030A0"/>
                </a:solidFill>
                <a:latin typeface="Calibri" pitchFamily="34" charset="0"/>
                <a:cs typeface="Calibri" pitchFamily="34" charset="0"/>
              </a:rPr>
              <a:t>/ </a:t>
            </a:r>
            <a:r>
              <a:rPr lang="en-US" sz="60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000" b="1" dirty="0">
                <a:solidFill>
                  <a:srgbClr val="7030A0"/>
                </a:solidFill>
                <a:latin typeface="Calibri" pitchFamily="34" charset="0"/>
                <a:cs typeface="Calibri" pitchFamily="34" charset="0"/>
              </a:rPr>
              <a:t>Daily SSR Entry </a:t>
            </a:r>
            <a:r>
              <a:rPr lang="en-US" sz="6000" b="1" dirty="0" smtClean="0">
                <a:solidFill>
                  <a:srgbClr val="FF0000"/>
                </a:solidFill>
                <a:latin typeface="Calibri" pitchFamily="34" charset="0"/>
                <a:cs typeface="Calibri" pitchFamily="34" charset="0"/>
              </a:rPr>
              <a:t>#6 </a:t>
            </a:r>
            <a:endParaRPr lang="en-US" sz="6000" b="1" dirty="0" smtClean="0">
              <a:solidFill>
                <a:srgbClr val="FF000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Agenda</a:t>
            </a:r>
            <a:r>
              <a:rPr lang="en-US" sz="6000" b="1" dirty="0">
                <a:solidFill>
                  <a:srgbClr val="7030A0"/>
                </a:solidFill>
                <a:latin typeface="Calibri" pitchFamily="34" charset="0"/>
                <a:cs typeface="Calibri" pitchFamily="34" charset="0"/>
              </a:rPr>
              <a:t>-</a:t>
            </a:r>
            <a:r>
              <a:rPr lang="en-US" sz="6000" b="1" dirty="0" smtClean="0">
                <a:solidFill>
                  <a:srgbClr val="7030A0"/>
                </a:solidFill>
                <a:latin typeface="Calibri" pitchFamily="34" charset="0"/>
                <a:cs typeface="Calibri" pitchFamily="34" charset="0"/>
              </a:rPr>
              <a:t> 1A: </a:t>
            </a:r>
            <a:r>
              <a:rPr lang="en-US" sz="6000" b="1" dirty="0" smtClean="0">
                <a:solidFill>
                  <a:srgbClr val="FF0000"/>
                </a:solidFill>
                <a:latin typeface="Calibri" pitchFamily="34" charset="0"/>
                <a:cs typeface="Calibri" pitchFamily="34" charset="0"/>
              </a:rPr>
              <a:t>#7 </a:t>
            </a:r>
            <a:r>
              <a:rPr lang="en-US" sz="6000" b="1" dirty="0" smtClean="0">
                <a:solidFill>
                  <a:srgbClr val="7030A0"/>
                </a:solidFill>
                <a:latin typeface="Calibri" pitchFamily="34" charset="0"/>
                <a:cs typeface="Calibri" pitchFamily="34" charset="0"/>
              </a:rPr>
              <a:t>/ 2A &amp; 4A: </a:t>
            </a:r>
            <a:r>
              <a:rPr lang="en-US" sz="6000" b="1" dirty="0" smtClean="0">
                <a:solidFill>
                  <a:srgbClr val="FF0000"/>
                </a:solidFill>
                <a:latin typeface="Calibri" pitchFamily="34" charset="0"/>
                <a:cs typeface="Calibri" pitchFamily="34" charset="0"/>
              </a:rPr>
              <a:t>#6</a:t>
            </a:r>
            <a:endParaRPr lang="en-US" sz="6000" b="1" dirty="0">
              <a:solidFill>
                <a:srgbClr val="FF0000"/>
              </a:solidFill>
              <a:latin typeface="Calibri" pitchFamily="34" charset="0"/>
              <a:cs typeface="Calibri" pitchFamily="34" charset="0"/>
            </a:endParaRPr>
          </a:p>
          <a:p>
            <a:pPr>
              <a:buFont typeface="Courier New" pitchFamily="49" charset="0"/>
              <a:buChar char="o"/>
            </a:pPr>
            <a:r>
              <a:rPr lang="en-US" sz="60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000" b="1" dirty="0">
                <a:solidFill>
                  <a:srgbClr val="0070C0"/>
                </a:solidFill>
                <a:latin typeface="Calibri" pitchFamily="34" charset="0"/>
                <a:cs typeface="Calibri" pitchFamily="34" charset="0"/>
              </a:rPr>
              <a:t>Students interested in pursuing an HONORS designation for second semester </a:t>
            </a:r>
            <a:r>
              <a:rPr lang="en-US" sz="6000" b="1" u="sng" dirty="0">
                <a:solidFill>
                  <a:srgbClr val="0070C0"/>
                </a:solidFill>
                <a:latin typeface="Calibri" pitchFamily="34" charset="0"/>
                <a:cs typeface="Calibri" pitchFamily="34" charset="0"/>
              </a:rPr>
              <a:t>need to see me during SSR today and I will take down your name .</a:t>
            </a:r>
            <a:r>
              <a:rPr lang="en-US" sz="6000" b="1" dirty="0">
                <a:solidFill>
                  <a:srgbClr val="0070C0"/>
                </a:solidFill>
                <a:latin typeface="Calibri" pitchFamily="34" charset="0"/>
                <a:cs typeface="Calibri" pitchFamily="34" charset="0"/>
              </a:rPr>
              <a:t> Next week I will announce a schedule for lunch meetings where you can choose ONE to attend to get the necessary project information. If you want to pursue Honors you MUST attend ONE of these lunch meetings next week, I will make a variety of 1</a:t>
            </a:r>
            <a:r>
              <a:rPr lang="en-US" sz="6000" b="1" baseline="30000" dirty="0">
                <a:solidFill>
                  <a:srgbClr val="0070C0"/>
                </a:solidFill>
                <a:latin typeface="Calibri" pitchFamily="34" charset="0"/>
                <a:cs typeface="Calibri" pitchFamily="34" charset="0"/>
              </a:rPr>
              <a:t>st</a:t>
            </a:r>
            <a:r>
              <a:rPr lang="en-US" sz="6000" b="1" dirty="0">
                <a:solidFill>
                  <a:srgbClr val="0070C0"/>
                </a:solidFill>
                <a:latin typeface="Calibri" pitchFamily="34" charset="0"/>
                <a:cs typeface="Calibri" pitchFamily="34" charset="0"/>
              </a:rPr>
              <a:t> and 2</a:t>
            </a:r>
            <a:r>
              <a:rPr lang="en-US" sz="6000" b="1" baseline="30000" dirty="0">
                <a:solidFill>
                  <a:srgbClr val="0070C0"/>
                </a:solidFill>
                <a:latin typeface="Calibri" pitchFamily="34" charset="0"/>
                <a:cs typeface="Calibri" pitchFamily="34" charset="0"/>
              </a:rPr>
              <a:t>nd</a:t>
            </a:r>
            <a:r>
              <a:rPr lang="en-US" sz="6000" b="1" dirty="0">
                <a:solidFill>
                  <a:srgbClr val="0070C0"/>
                </a:solidFill>
                <a:latin typeface="Calibri" pitchFamily="34" charset="0"/>
                <a:cs typeface="Calibri" pitchFamily="34" charset="0"/>
              </a:rPr>
              <a:t> lunch options available to work with your schedule. </a:t>
            </a:r>
            <a:endParaRPr lang="en-US" sz="6000" b="1" i="1" dirty="0" smtClean="0">
              <a:solidFill>
                <a:srgbClr val="00B0F0"/>
              </a:solidFill>
              <a:latin typeface="Calibri" pitchFamily="34" charset="0"/>
              <a:cs typeface="Calibri" pitchFamily="34" charset="0"/>
            </a:endParaRPr>
          </a:p>
          <a:p>
            <a:pPr lvl="1">
              <a:buFont typeface="Courier New" pitchFamily="49" charset="0"/>
              <a:buChar char="o"/>
            </a:pPr>
            <a:r>
              <a:rPr lang="en-US" sz="6000" b="1" i="1" dirty="0" smtClean="0">
                <a:solidFill>
                  <a:srgbClr val="00B0F0"/>
                </a:solidFill>
                <a:latin typeface="Calibri" pitchFamily="34" charset="0"/>
                <a:cs typeface="Calibri" pitchFamily="34" charset="0"/>
              </a:rPr>
              <a:t>February </a:t>
            </a:r>
            <a:r>
              <a:rPr lang="en-US" sz="6000" b="1" i="1" dirty="0" smtClean="0">
                <a:solidFill>
                  <a:srgbClr val="00B0F0"/>
                </a:solidFill>
                <a:latin typeface="Calibri" pitchFamily="34" charset="0"/>
                <a:cs typeface="Calibri" pitchFamily="34" charset="0"/>
              </a:rPr>
              <a:t>is National Teen Dating Violence Awareness Month</a:t>
            </a:r>
          </a:p>
          <a:p>
            <a:pPr lvl="1">
              <a:buFont typeface="Courier New" pitchFamily="49" charset="0"/>
              <a:buChar char="o"/>
            </a:pPr>
            <a:r>
              <a:rPr lang="en-US" sz="6000" b="1" dirty="0" smtClean="0">
                <a:solidFill>
                  <a:srgbClr val="00B0F0"/>
                </a:solidFill>
                <a:latin typeface="Calibri" pitchFamily="34" charset="0"/>
                <a:cs typeface="Calibri" pitchFamily="34" charset="0"/>
              </a:rPr>
              <a:t>Keep </a:t>
            </a:r>
            <a:r>
              <a:rPr lang="en-US" sz="6000" b="1" dirty="0">
                <a:solidFill>
                  <a:srgbClr val="00B0F0"/>
                </a:solidFill>
                <a:latin typeface="Calibri" pitchFamily="34" charset="0"/>
                <a:cs typeface="Calibri" pitchFamily="34" charset="0"/>
              </a:rPr>
              <a:t>your Learning Log Notebooks well labeled, I will be collecting them over the next couple of weeks. </a:t>
            </a:r>
            <a:endParaRPr lang="en-US" sz="6000" b="1" dirty="0" smtClean="0">
              <a:solidFill>
                <a:srgbClr val="00B0F0"/>
              </a:solidFill>
              <a:latin typeface="Calibri" pitchFamily="34" charset="0"/>
              <a:cs typeface="Calibri" pitchFamily="34" charset="0"/>
              <a:sym typeface="Wingdings" pitchFamily="2" charset="2"/>
            </a:endParaRPr>
          </a:p>
          <a:p>
            <a:pPr>
              <a:buFont typeface="Courier New" pitchFamily="49" charset="0"/>
              <a:buChar char="o"/>
            </a:pPr>
            <a:r>
              <a:rPr lang="en-US" sz="6000" b="1" i="1" dirty="0" smtClean="0">
                <a:solidFill>
                  <a:srgbClr val="7030A0"/>
                </a:solidFill>
                <a:latin typeface="Calibri" pitchFamily="34" charset="0"/>
                <a:cs typeface="Calibri" pitchFamily="34" charset="0"/>
              </a:rPr>
              <a:t>BREAK – 5 </a:t>
            </a:r>
            <a:r>
              <a:rPr lang="en-US" sz="6000" b="1" i="1" dirty="0" err="1" smtClean="0">
                <a:solidFill>
                  <a:srgbClr val="7030A0"/>
                </a:solidFill>
                <a:latin typeface="Calibri" pitchFamily="34" charset="0"/>
                <a:cs typeface="Calibri" pitchFamily="34" charset="0"/>
              </a:rPr>
              <a:t>mins</a:t>
            </a:r>
            <a:r>
              <a:rPr lang="en-US" sz="6000" b="1" i="1" dirty="0" smtClean="0">
                <a:solidFill>
                  <a:srgbClr val="7030A0"/>
                </a:solidFill>
                <a:latin typeface="Calibri" pitchFamily="34" charset="0"/>
                <a:cs typeface="Calibri" pitchFamily="34" charset="0"/>
              </a:rPr>
              <a:t>. (we need to stick together by the bathrooms/water fountain, thanks!)</a:t>
            </a:r>
          </a:p>
          <a:p>
            <a:pPr>
              <a:buFont typeface="Courier New" pitchFamily="49" charset="0"/>
              <a:buChar char="o"/>
            </a:pPr>
            <a:r>
              <a:rPr lang="en-US" sz="6000" b="1" dirty="0" smtClean="0">
                <a:solidFill>
                  <a:srgbClr val="7030A0"/>
                </a:solidFill>
                <a:latin typeface="Calibri" pitchFamily="34" charset="0"/>
                <a:cs typeface="Calibri" pitchFamily="34" charset="0"/>
              </a:rPr>
              <a:t>Suburban Epics </a:t>
            </a:r>
          </a:p>
          <a:p>
            <a:pPr>
              <a:buFont typeface="Courier New" pitchFamily="49" charset="0"/>
              <a:buChar char="o"/>
            </a:pPr>
            <a:r>
              <a:rPr lang="en-US" sz="6000" b="1" i="1" dirty="0" smtClean="0">
                <a:solidFill>
                  <a:srgbClr val="7030A0"/>
                </a:solidFill>
                <a:latin typeface="Calibri" pitchFamily="34" charset="0"/>
                <a:cs typeface="Calibri" pitchFamily="34" charset="0"/>
              </a:rPr>
              <a:t>Put </a:t>
            </a:r>
            <a:r>
              <a:rPr lang="en-US" sz="6000" b="1" i="1" dirty="0">
                <a:solidFill>
                  <a:srgbClr val="7030A0"/>
                </a:solidFill>
                <a:latin typeface="Calibri" pitchFamily="34" charset="0"/>
                <a:cs typeface="Calibri" pitchFamily="34" charset="0"/>
              </a:rPr>
              <a:t>away your LLN and/or writing folders in the LLN Storage File Cabinet </a:t>
            </a:r>
            <a:r>
              <a:rPr lang="en-US" sz="6000" b="1" i="1" u="sng" dirty="0">
                <a:solidFill>
                  <a:srgbClr val="7030A0"/>
                </a:solidFill>
                <a:latin typeface="Calibri" pitchFamily="34" charset="0"/>
                <a:cs typeface="Calibri" pitchFamily="34" charset="0"/>
              </a:rPr>
              <a:t>NEATLY</a:t>
            </a:r>
            <a:r>
              <a:rPr lang="en-US" sz="6000" b="1" i="1" dirty="0">
                <a:solidFill>
                  <a:srgbClr val="7030A0"/>
                </a:solidFill>
                <a:latin typeface="Calibri" pitchFamily="34" charset="0"/>
                <a:cs typeface="Calibri" pitchFamily="34" charset="0"/>
              </a:rPr>
              <a:t>, please</a:t>
            </a:r>
            <a:r>
              <a:rPr lang="en-US" sz="6000" b="1" i="1" dirty="0" smtClean="0">
                <a:solidFill>
                  <a:srgbClr val="7030A0"/>
                </a:solidFill>
                <a:latin typeface="Calibri" pitchFamily="34" charset="0"/>
                <a:cs typeface="Calibri" pitchFamily="34" charset="0"/>
              </a:rPr>
              <a:t>!</a:t>
            </a:r>
          </a:p>
          <a:p>
            <a:pPr>
              <a:buFont typeface="Courier New" pitchFamily="49" charset="0"/>
              <a:buChar char="o"/>
            </a:pPr>
            <a:r>
              <a:rPr lang="en-US" sz="6000" b="1" i="1" dirty="0" smtClean="0">
                <a:solidFill>
                  <a:schemeClr val="accent3">
                    <a:lumMod val="75000"/>
                  </a:schemeClr>
                </a:solidFill>
                <a:latin typeface="Calibri" pitchFamily="34" charset="0"/>
                <a:cs typeface="Calibri" pitchFamily="34" charset="0"/>
              </a:rPr>
              <a:t>4A ONLY: Please stack ALL chairs carefully and neatly </a:t>
            </a:r>
            <a:r>
              <a:rPr lang="en-US" sz="6000" b="1" i="1" dirty="0" smtClean="0">
                <a:solidFill>
                  <a:schemeClr val="accent3">
                    <a:lumMod val="75000"/>
                  </a:schemeClr>
                </a:solidFill>
                <a:latin typeface="Calibri" pitchFamily="34" charset="0"/>
                <a:cs typeface="Calibri" pitchFamily="34" charset="0"/>
                <a:sym typeface="Wingdings" pitchFamily="2" charset="2"/>
              </a:rPr>
              <a:t>!</a:t>
            </a:r>
            <a:endParaRPr lang="en-US" sz="6000" b="1" i="1" dirty="0">
              <a:solidFill>
                <a:schemeClr val="accent3">
                  <a:lumMod val="75000"/>
                </a:schemeClr>
              </a:solidFill>
              <a:latin typeface="Calibri" pitchFamily="34" charset="0"/>
              <a:cs typeface="Calibri" pitchFamily="34" charset="0"/>
            </a:endParaRPr>
          </a:p>
          <a:p>
            <a:pPr>
              <a:buFont typeface="Courier New" pitchFamily="49" charset="0"/>
              <a:buChar char="o"/>
            </a:pPr>
            <a:r>
              <a:rPr lang="en-US" sz="64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56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5600" b="1" u="sng" dirty="0">
                <a:solidFill>
                  <a:srgbClr val="00B050"/>
                </a:solidFill>
                <a:latin typeface="Calibri" pitchFamily="34" charset="0"/>
                <a:cs typeface="Calibri" pitchFamily="34" charset="0"/>
              </a:rPr>
              <a:t>Read to determine and analyze: </a:t>
            </a:r>
            <a:r>
              <a:rPr lang="en-US" sz="56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5600" b="1" u="sng" dirty="0">
                <a:solidFill>
                  <a:srgbClr val="00B050"/>
                </a:solidFill>
                <a:latin typeface="Calibri" pitchFamily="34" charset="0"/>
                <a:cs typeface="Calibri" pitchFamily="34" charset="0"/>
              </a:rPr>
              <a:t>Write routinely over extended time frames for a range of tasks, purposes and </a:t>
            </a:r>
            <a:r>
              <a:rPr lang="en-US" sz="5600" b="1" u="sng" dirty="0" smtClean="0">
                <a:solidFill>
                  <a:srgbClr val="00B050"/>
                </a:solidFill>
                <a:latin typeface="Calibri" pitchFamily="34" charset="0"/>
                <a:cs typeface="Calibri" pitchFamily="34" charset="0"/>
              </a:rPr>
              <a:t>audiences</a:t>
            </a:r>
            <a:endParaRPr lang="en-US" sz="5600" b="1" dirty="0" smtClean="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Homework: </a:t>
            </a:r>
            <a:r>
              <a:rPr lang="en-US" sz="64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5600" b="1" dirty="0" smtClean="0">
                <a:solidFill>
                  <a:srgbClr val="7030A0"/>
                </a:solidFill>
                <a:latin typeface="Calibri" pitchFamily="34" charset="0"/>
                <a:cs typeface="Calibri" pitchFamily="34" charset="0"/>
              </a:rPr>
              <a:t>Bring your SSR book to class next period! </a:t>
            </a:r>
            <a:endParaRPr lang="en-US" sz="56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29401442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smtClean="0"/>
              <a:t>Suburban Epics”</a:t>
            </a:r>
            <a:endParaRPr lang="en-US" dirty="0"/>
          </a:p>
        </p:txBody>
      </p:sp>
      <p:sp>
        <p:nvSpPr>
          <p:cNvPr id="3" name="Content Placeholder 2"/>
          <p:cNvSpPr>
            <a:spLocks noGrp="1"/>
          </p:cNvSpPr>
          <p:nvPr>
            <p:ph sz="quarter" idx="1"/>
          </p:nvPr>
        </p:nvSpPr>
        <p:spPr>
          <a:xfrm>
            <a:off x="152400" y="1371600"/>
            <a:ext cx="8839200" cy="5334000"/>
          </a:xfrm>
        </p:spPr>
        <p:txBody>
          <a:bodyPr/>
          <a:lstStyle/>
          <a:p>
            <a:pPr marL="0" indent="0">
              <a:buNone/>
            </a:pPr>
            <a:r>
              <a:rPr lang="en-US" sz="3600" dirty="0" smtClean="0"/>
              <a:t>1. On a sheet of LOOSE LEAF paper draw a map of your street.</a:t>
            </a:r>
          </a:p>
          <a:p>
            <a:pPr lvl="1"/>
            <a:r>
              <a:rPr lang="en-US" sz="3600" b="1" dirty="0" smtClean="0">
                <a:solidFill>
                  <a:srgbClr val="7030A0"/>
                </a:solidFill>
              </a:rPr>
              <a:t>Write an anecdote (little story) for each house:</a:t>
            </a:r>
          </a:p>
          <a:p>
            <a:pPr lvl="2"/>
            <a:r>
              <a:rPr lang="en-US" sz="3600" dirty="0" smtClean="0"/>
              <a:t>Ex. “This lady drives like a maniac”</a:t>
            </a:r>
          </a:p>
          <a:p>
            <a:pPr lvl="2"/>
            <a:r>
              <a:rPr lang="en-US" sz="3600" dirty="0" smtClean="0"/>
              <a:t>Ex. “This guy picks up his newspaper in a woman's robe”</a:t>
            </a:r>
          </a:p>
          <a:p>
            <a:pPr lvl="2"/>
            <a:endParaRPr lang="en-US" dirty="0" smtClean="0"/>
          </a:p>
        </p:txBody>
      </p:sp>
    </p:spTree>
    <p:extLst>
      <p:ext uri="{BB962C8B-B14F-4D97-AF65-F5344CB8AC3E}">
        <p14:creationId xmlns:p14="http://schemas.microsoft.com/office/powerpoint/2010/main" val="1453460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a:t>Suburban Epics”</a:t>
            </a:r>
          </a:p>
        </p:txBody>
      </p:sp>
      <p:sp>
        <p:nvSpPr>
          <p:cNvPr id="3" name="Content Placeholder 2"/>
          <p:cNvSpPr>
            <a:spLocks noGrp="1"/>
          </p:cNvSpPr>
          <p:nvPr>
            <p:ph sz="quarter" idx="1"/>
          </p:nvPr>
        </p:nvSpPr>
        <p:spPr>
          <a:xfrm>
            <a:off x="152400" y="1447800"/>
            <a:ext cx="8839200" cy="5257800"/>
          </a:xfrm>
        </p:spPr>
        <p:txBody>
          <a:bodyPr>
            <a:normAutofit/>
          </a:bodyPr>
          <a:lstStyle/>
          <a:p>
            <a:pPr marL="0" indent="0">
              <a:buNone/>
            </a:pPr>
            <a:r>
              <a:rPr lang="en-US" sz="3200" b="1" dirty="0">
                <a:solidFill>
                  <a:srgbClr val="7030A0"/>
                </a:solidFill>
              </a:rPr>
              <a:t>2. Pick the most interesting </a:t>
            </a:r>
            <a:r>
              <a:rPr lang="en-US" sz="3200" b="1" dirty="0" smtClean="0">
                <a:solidFill>
                  <a:srgbClr val="7030A0"/>
                </a:solidFill>
              </a:rPr>
              <a:t>anecdote.</a:t>
            </a:r>
          </a:p>
          <a:p>
            <a:pPr marL="0" indent="0">
              <a:buNone/>
            </a:pPr>
            <a:r>
              <a:rPr lang="en-US" sz="3200" b="1" dirty="0" smtClean="0">
                <a:solidFill>
                  <a:srgbClr val="7030A0"/>
                </a:solidFill>
              </a:rPr>
              <a:t>3. Turn the anecdote into a story:</a:t>
            </a:r>
          </a:p>
          <a:p>
            <a:pPr marL="0" indent="0">
              <a:buNone/>
            </a:pPr>
            <a:r>
              <a:rPr lang="en-US" sz="3200" dirty="0" smtClean="0"/>
              <a:t>- Don't get too bogged down with </a:t>
            </a:r>
            <a:r>
              <a:rPr lang="en-US" sz="3200" smtClean="0"/>
              <a:t>nuts and </a:t>
            </a:r>
            <a:r>
              <a:rPr lang="en-US" sz="3200" dirty="0" smtClean="0"/>
              <a:t>bolts</a:t>
            </a:r>
          </a:p>
          <a:p>
            <a:pPr marL="0" indent="0">
              <a:buNone/>
            </a:pPr>
            <a:r>
              <a:rPr lang="en-US" sz="3200" dirty="0" smtClean="0"/>
              <a:t>-Play around with point of view (who will be telling the story). Tell it from the neighbor’s perspective.</a:t>
            </a:r>
          </a:p>
          <a:p>
            <a:pPr marL="0" indent="0">
              <a:buNone/>
            </a:pPr>
            <a:r>
              <a:rPr lang="en-US" sz="3200" b="1" dirty="0" smtClean="0">
                <a:solidFill>
                  <a:srgbClr val="7030A0"/>
                </a:solidFill>
              </a:rPr>
              <a:t>4. As you go don’t be afraid to make stuff up.</a:t>
            </a:r>
          </a:p>
          <a:p>
            <a:pPr marL="0" indent="0">
              <a:buNone/>
            </a:pPr>
            <a:r>
              <a:rPr lang="en-US" sz="3200" b="1" dirty="0" smtClean="0">
                <a:solidFill>
                  <a:srgbClr val="7030A0"/>
                </a:solidFill>
              </a:rPr>
              <a:t>5. Wind down.</a:t>
            </a:r>
          </a:p>
        </p:txBody>
      </p:sp>
    </p:spTree>
    <p:extLst>
      <p:ext uri="{BB962C8B-B14F-4D97-AF65-F5344CB8AC3E}">
        <p14:creationId xmlns:p14="http://schemas.microsoft.com/office/powerpoint/2010/main" val="16960692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TotalTime>
  <Words>463</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1A, 2A, &amp; 4A Sophomore English Agenda: 2/22/13</vt:lpstr>
      <vt:lpstr>“Suburban Epics”</vt:lpstr>
      <vt:lpstr>“Suburban Epics”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4</cp:revision>
  <dcterms:created xsi:type="dcterms:W3CDTF">2013-02-22T16:56:50Z</dcterms:created>
  <dcterms:modified xsi:type="dcterms:W3CDTF">2013-02-22T16:59:40Z</dcterms:modified>
</cp:coreProperties>
</file>