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E12879-54B8-4278-824B-BA0186DD6E1B}" type="datetimeFigureOut">
              <a:rPr lang="en-US" smtClean="0"/>
              <a:t>4/26/2013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2C8ECF-9EC2-49BE-ABE9-83FBD017D5E9}" type="slidenum">
              <a:rPr lang="en-US" smtClean="0"/>
              <a:t>‹#›</a:t>
            </a:fld>
            <a:endParaRPr lang="en-US"/>
          </a:p>
        </p:txBody>
      </p:sp>
    </p:spTree>
    <p:extLst>
      <p:ext uri="{BB962C8B-B14F-4D97-AF65-F5344CB8AC3E}">
        <p14:creationId xmlns:p14="http://schemas.microsoft.com/office/powerpoint/2010/main" val="2184943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266CB8-556B-472C-AD84-4C295A4FF3B3}" type="slidenum">
              <a:rPr lang="en-US" smtClean="0"/>
              <a:t>3</a:t>
            </a:fld>
            <a:endParaRPr lang="en-US"/>
          </a:p>
        </p:txBody>
      </p:sp>
    </p:spTree>
    <p:extLst>
      <p:ext uri="{BB962C8B-B14F-4D97-AF65-F5344CB8AC3E}">
        <p14:creationId xmlns:p14="http://schemas.microsoft.com/office/powerpoint/2010/main" val="2774586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10BA430-F242-4B33-BA1F-3AD2BD3D3E40}" type="datetimeFigureOut">
              <a:rPr lang="en-US" smtClean="0"/>
              <a:t>4/26/2013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C7040D5-7A10-47EA-9F91-6BF45A36D87E}"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0BA430-F242-4B33-BA1F-3AD2BD3D3E40}" type="datetimeFigureOut">
              <a:rPr lang="en-US" smtClean="0"/>
              <a:t>4/26/2013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040D5-7A10-47EA-9F91-6BF45A36D87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C7040D5-7A10-47EA-9F91-6BF45A36D87E}"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0BA430-F242-4B33-BA1F-3AD2BD3D3E40}" type="datetimeFigureOut">
              <a:rPr lang="en-US" smtClean="0"/>
              <a:t>4/26/2013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10BA430-F242-4B33-BA1F-3AD2BD3D3E40}" type="datetimeFigureOut">
              <a:rPr lang="en-US" smtClean="0"/>
              <a:t>4/26/2013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C7040D5-7A10-47EA-9F91-6BF45A36D87E}"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10BA430-F242-4B33-BA1F-3AD2BD3D3E40}" type="datetimeFigureOut">
              <a:rPr lang="en-US" smtClean="0"/>
              <a:t>4/26/2013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C7040D5-7A10-47EA-9F91-6BF45A36D87E}"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10BA430-F242-4B33-BA1F-3AD2BD3D3E40}" type="datetimeFigureOut">
              <a:rPr lang="en-US" smtClean="0"/>
              <a:t>4/26/2013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7040D5-7A10-47EA-9F91-6BF45A36D87E}"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10BA430-F242-4B33-BA1F-3AD2BD3D3E40}" type="datetimeFigureOut">
              <a:rPr lang="en-US" smtClean="0"/>
              <a:t>4/26/2013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C7040D5-7A10-47EA-9F91-6BF45A36D87E}"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10BA430-F242-4B33-BA1F-3AD2BD3D3E40}" type="datetimeFigureOut">
              <a:rPr lang="en-US" smtClean="0"/>
              <a:t>4/26/2013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C7040D5-7A10-47EA-9F91-6BF45A36D87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10BA430-F242-4B33-BA1F-3AD2BD3D3E40}" type="datetimeFigureOut">
              <a:rPr lang="en-US" smtClean="0"/>
              <a:t>4/26/2013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C7040D5-7A10-47EA-9F91-6BF45A36D87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C7040D5-7A10-47EA-9F91-6BF45A36D87E}"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10BA430-F242-4B33-BA1F-3AD2BD3D3E40}" type="datetimeFigureOut">
              <a:rPr lang="en-US" smtClean="0"/>
              <a:t>4/26/2013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C7040D5-7A10-47EA-9F91-6BF45A36D87E}"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10BA430-F242-4B33-BA1F-3AD2BD3D3E40}" type="datetimeFigureOut">
              <a:rPr lang="en-US" smtClean="0"/>
              <a:t>4/26/2013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10BA430-F242-4B33-BA1F-3AD2BD3D3E40}" type="datetimeFigureOut">
              <a:rPr lang="en-US" smtClean="0"/>
              <a:t>4/26/2013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C7040D5-7A10-47EA-9F91-6BF45A36D87E}"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038514878"/>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21452704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Daily SSR Entry:</a:t>
            </a:r>
            <a:endParaRPr lang="en-US" dirty="0"/>
          </a:p>
        </p:txBody>
      </p:sp>
      <p:sp>
        <p:nvSpPr>
          <p:cNvPr id="3" name="Content Placeholder 2"/>
          <p:cNvSpPr>
            <a:spLocks noGrp="1"/>
          </p:cNvSpPr>
          <p:nvPr>
            <p:ph sz="quarter" idx="1"/>
          </p:nvPr>
        </p:nvSpPr>
        <p:spPr>
          <a:xfrm>
            <a:off x="152400" y="1371600"/>
            <a:ext cx="8839200" cy="5334000"/>
          </a:xfrm>
        </p:spPr>
        <p:txBody>
          <a:bodyPr numCol="2">
            <a:noAutofit/>
          </a:bodyPr>
          <a:lstStyle/>
          <a:p>
            <a:pPr marL="0" indent="0">
              <a:buNone/>
            </a:pPr>
            <a:r>
              <a:rPr lang="en-US" sz="1800" b="1" u="sng" dirty="0" smtClean="0"/>
              <a:t>Each entry contains:</a:t>
            </a:r>
          </a:p>
          <a:p>
            <a:pPr marL="0" indent="0">
              <a:buNone/>
            </a:pPr>
            <a:r>
              <a:rPr lang="en-US" sz="1800" dirty="0"/>
              <a:t>-</a:t>
            </a:r>
            <a:r>
              <a:rPr lang="en-US" sz="1800" dirty="0" smtClean="0"/>
              <a:t>Date</a:t>
            </a:r>
          </a:p>
          <a:p>
            <a:pPr marL="0" indent="0">
              <a:buNone/>
            </a:pPr>
            <a:r>
              <a:rPr lang="en-US" sz="1800" dirty="0" smtClean="0"/>
              <a:t>-Book title &amp; author</a:t>
            </a:r>
          </a:p>
          <a:p>
            <a:pPr marL="0" indent="0">
              <a:buNone/>
            </a:pPr>
            <a:r>
              <a:rPr lang="en-US" sz="1800" dirty="0" smtClean="0"/>
              <a:t>-Starting page # (SP)</a:t>
            </a:r>
          </a:p>
          <a:p>
            <a:pPr marL="0" indent="0">
              <a:buNone/>
            </a:pPr>
            <a:r>
              <a:rPr lang="en-US" sz="1800" dirty="0" smtClean="0"/>
              <a:t>-Ending page # (EP)</a:t>
            </a:r>
            <a:br>
              <a:rPr lang="en-US" sz="1800" dirty="0" smtClean="0"/>
            </a:br>
            <a:r>
              <a:rPr lang="en-US" sz="1800" dirty="0" smtClean="0"/>
              <a:t>-Total # of pages read</a:t>
            </a:r>
          </a:p>
          <a:p>
            <a:pPr marL="0" indent="0">
              <a:buNone/>
            </a:pPr>
            <a:r>
              <a:rPr lang="en-US" sz="1800" dirty="0" smtClean="0"/>
              <a:t>-Reader’s Statement (RS):</a:t>
            </a:r>
          </a:p>
          <a:p>
            <a:pPr marL="0" indent="0">
              <a:buNone/>
            </a:pPr>
            <a:r>
              <a:rPr lang="en-US" sz="1800" i="1" dirty="0" smtClean="0"/>
              <a:t>What’s happening in the book? Summarize.</a:t>
            </a:r>
          </a:p>
          <a:p>
            <a:pPr marL="0" indent="0">
              <a:buNone/>
            </a:pPr>
            <a:r>
              <a:rPr lang="en-US" sz="1800" i="1" dirty="0" smtClean="0"/>
              <a:t>What do you predict will happen next?</a:t>
            </a:r>
          </a:p>
          <a:p>
            <a:pPr marL="0" indent="0">
              <a:buNone/>
            </a:pPr>
            <a:r>
              <a:rPr lang="en-US" sz="1800" i="1" dirty="0" smtClean="0"/>
              <a:t>What questions do you have for the author? </a:t>
            </a:r>
          </a:p>
          <a:p>
            <a:pPr marL="0" indent="0">
              <a:buNone/>
            </a:pPr>
            <a:r>
              <a:rPr lang="en-US" sz="1800" i="1" dirty="0" smtClean="0"/>
              <a:t>What character traits do you appreciate? Find frustrating?</a:t>
            </a:r>
          </a:p>
          <a:p>
            <a:pPr marL="0" indent="0">
              <a:buNone/>
            </a:pPr>
            <a:r>
              <a:rPr lang="en-US" sz="1800" i="1" dirty="0" smtClean="0"/>
              <a:t>What is your opinion of the book so far?</a:t>
            </a:r>
          </a:p>
          <a:p>
            <a:pPr marL="0" indent="0">
              <a:buNone/>
            </a:pPr>
            <a:r>
              <a:rPr lang="en-US" sz="1800" i="1" dirty="0" smtClean="0"/>
              <a:t>Other comments?</a:t>
            </a: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r>
              <a:rPr lang="en-US" sz="1800" b="1" u="sng" dirty="0" smtClean="0">
                <a:latin typeface="Bradley Hand ITC" pitchFamily="66" charset="0"/>
              </a:rPr>
              <a:t>Sample Entry:</a:t>
            </a:r>
          </a:p>
          <a:p>
            <a:pPr marL="0" indent="0">
              <a:buNone/>
            </a:pPr>
            <a:r>
              <a:rPr lang="en-US" sz="1800" b="1" dirty="0" smtClean="0">
                <a:latin typeface="Bradley Hand ITC" pitchFamily="66" charset="0"/>
              </a:rPr>
              <a:t>9/17/12</a:t>
            </a:r>
          </a:p>
          <a:p>
            <a:pPr marL="0" indent="0">
              <a:buNone/>
            </a:pPr>
            <a:r>
              <a:rPr lang="en-US" sz="1800" b="1" u="sng" dirty="0" smtClean="0">
                <a:latin typeface="Bradley Hand ITC" pitchFamily="66" charset="0"/>
              </a:rPr>
              <a:t>The Hunger Games </a:t>
            </a:r>
            <a:r>
              <a:rPr lang="en-US" sz="1800" b="1" dirty="0" smtClean="0">
                <a:latin typeface="Bradley Hand ITC" pitchFamily="66" charset="0"/>
              </a:rPr>
              <a:t>by Suzanne Collins</a:t>
            </a:r>
          </a:p>
          <a:p>
            <a:pPr marL="0" indent="0">
              <a:buNone/>
            </a:pPr>
            <a:r>
              <a:rPr lang="en-US" sz="1800" b="1" dirty="0" smtClean="0">
                <a:latin typeface="Bradley Hand ITC" pitchFamily="66" charset="0"/>
              </a:rPr>
              <a:t>SP: 1</a:t>
            </a:r>
          </a:p>
          <a:p>
            <a:pPr marL="0" indent="0">
              <a:buNone/>
            </a:pPr>
            <a:r>
              <a:rPr lang="en-US" sz="1800" b="1" dirty="0" smtClean="0">
                <a:latin typeface="Bradley Hand ITC" pitchFamily="66" charset="0"/>
              </a:rPr>
              <a:t>EP: 20</a:t>
            </a:r>
          </a:p>
          <a:p>
            <a:pPr marL="0" indent="0">
              <a:buNone/>
            </a:pPr>
            <a:r>
              <a:rPr lang="en-US" sz="1800" b="1" dirty="0" smtClean="0">
                <a:latin typeface="Bradley Hand ITC" pitchFamily="66" charset="0"/>
              </a:rPr>
              <a:t>Total: 20</a:t>
            </a:r>
          </a:p>
          <a:p>
            <a:pPr marL="0" indent="0">
              <a:buNone/>
            </a:pPr>
            <a:r>
              <a:rPr lang="en-US" sz="1800" b="1" dirty="0" smtClean="0">
                <a:latin typeface="Bradley Hand ITC" pitchFamily="66" charset="0"/>
              </a:rPr>
              <a:t>RS: </a:t>
            </a:r>
            <a:r>
              <a:rPr lang="en-US" sz="1800" b="1" dirty="0" err="1" smtClean="0">
                <a:latin typeface="Bradley Hand ITC" pitchFamily="66" charset="0"/>
              </a:rPr>
              <a:t>Katniss</a:t>
            </a:r>
            <a:r>
              <a:rPr lang="en-US" sz="1800" b="1" dirty="0" smtClean="0">
                <a:latin typeface="Bradley Hand ITC" pitchFamily="66" charset="0"/>
              </a:rPr>
              <a:t> lives in District 12 of the former U.S., now </a:t>
            </a:r>
            <a:r>
              <a:rPr lang="en-US" sz="1800" b="1" dirty="0" err="1" smtClean="0">
                <a:latin typeface="Bradley Hand ITC" pitchFamily="66" charset="0"/>
              </a:rPr>
              <a:t>Panem</a:t>
            </a:r>
            <a:r>
              <a:rPr lang="en-US" sz="1800" b="1" dirty="0">
                <a:latin typeface="Bradley Hand ITC" pitchFamily="66" charset="0"/>
              </a:rPr>
              <a:t> </a:t>
            </a:r>
            <a:r>
              <a:rPr lang="en-US" sz="1800" b="1" dirty="0" smtClean="0">
                <a:latin typeface="Bradley Hand ITC" pitchFamily="66" charset="0"/>
              </a:rPr>
              <a:t>with her sister, Prim and her Mom. She is an agile hunter and gatherer and has had to do so since her father’s tragic death in a mine explosion. The reaping is today and the tone of District 12 is very somber as children ages 12-18 could be drawn to defend themselves to their death in the Hunger Games. I predict that </a:t>
            </a:r>
            <a:r>
              <a:rPr lang="en-US" sz="1800" b="1" dirty="0" err="1" smtClean="0">
                <a:latin typeface="Bradley Hand ITC" pitchFamily="66" charset="0"/>
              </a:rPr>
              <a:t>Katniss</a:t>
            </a:r>
            <a:r>
              <a:rPr lang="en-US" sz="1800" b="1" dirty="0" smtClean="0">
                <a:latin typeface="Bradley Hand ITC" pitchFamily="66" charset="0"/>
              </a:rPr>
              <a:t> or one of her close friends or family members names will be drawn. This book is really suspenseful, I’m loving it so far!</a:t>
            </a:r>
          </a:p>
          <a:p>
            <a:pPr marL="0" indent="0">
              <a:buNone/>
            </a:pPr>
            <a:endParaRPr lang="en-US" sz="1800" dirty="0" smtClean="0"/>
          </a:p>
          <a:p>
            <a:pPr marL="0" indent="0">
              <a:buNone/>
            </a:pPr>
            <a:endParaRPr lang="en-US" sz="1800" dirty="0" smtClean="0"/>
          </a:p>
          <a:p>
            <a:pPr marL="0" indent="0">
              <a:buNone/>
            </a:pPr>
            <a:endParaRPr lang="en-US" sz="1800" dirty="0"/>
          </a:p>
        </p:txBody>
      </p:sp>
    </p:spTree>
    <p:extLst>
      <p:ext uri="{BB962C8B-B14F-4D97-AF65-F5344CB8AC3E}">
        <p14:creationId xmlns:p14="http://schemas.microsoft.com/office/powerpoint/2010/main" val="5588933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500" b="1" dirty="0" smtClean="0">
                <a:solidFill>
                  <a:schemeClr val="accent3"/>
                </a:solidFill>
                <a:latin typeface="Calibri" pitchFamily="34" charset="0"/>
                <a:cs typeface="Calibri" pitchFamily="34" charset="0"/>
              </a:rPr>
              <a:t>Mrs. </a:t>
            </a:r>
            <a:r>
              <a:rPr lang="en-US" sz="2500" b="1" dirty="0" err="1" smtClean="0">
                <a:solidFill>
                  <a:schemeClr val="accent3"/>
                </a:solidFill>
                <a:latin typeface="Calibri" pitchFamily="34" charset="0"/>
                <a:cs typeface="Calibri" pitchFamily="34" charset="0"/>
              </a:rPr>
              <a:t>Greblo’s</a:t>
            </a:r>
            <a:r>
              <a:rPr lang="en-US" sz="2500" b="1" dirty="0" smtClean="0">
                <a:solidFill>
                  <a:schemeClr val="accent3"/>
                </a:solidFill>
                <a:latin typeface="Calibri" pitchFamily="34" charset="0"/>
                <a:cs typeface="Calibri" pitchFamily="34" charset="0"/>
              </a:rPr>
              <a:t>  1A, 2A, &amp; 4A Sophomore English Agenda: </a:t>
            </a:r>
            <a:r>
              <a:rPr lang="en-US" sz="2500" b="1" dirty="0" smtClean="0">
                <a:solidFill>
                  <a:srgbClr val="00B050"/>
                </a:solidFill>
                <a:latin typeface="Calibri" pitchFamily="34" charset="0"/>
                <a:cs typeface="Calibri" pitchFamily="34" charset="0"/>
              </a:rPr>
              <a:t>4/26/13</a:t>
            </a:r>
            <a:endParaRPr lang="en-US" sz="25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1066800"/>
            <a:ext cx="8839200" cy="5791200"/>
          </a:xfrm>
        </p:spPr>
        <p:txBody>
          <a:bodyPr>
            <a:normAutofit fontScale="25000" lnSpcReduction="20000"/>
          </a:bodyPr>
          <a:lstStyle/>
          <a:p>
            <a:pPr marL="0" indent="0">
              <a:buNone/>
            </a:pPr>
            <a:endParaRPr lang="en-US" sz="5600" b="1" dirty="0">
              <a:solidFill>
                <a:srgbClr val="0070C0"/>
              </a:solidFill>
              <a:latin typeface="Calibri" pitchFamily="34" charset="0"/>
              <a:cs typeface="Calibri" pitchFamily="34" charset="0"/>
            </a:endParaRPr>
          </a:p>
          <a:p>
            <a:pPr marL="0" indent="0">
              <a:buNone/>
            </a:pPr>
            <a:r>
              <a:rPr lang="en-US" sz="60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6800" b="1" i="1" dirty="0" smtClean="0">
                <a:solidFill>
                  <a:srgbClr val="00B0F0"/>
                </a:solidFill>
                <a:latin typeface="Calibri" pitchFamily="34" charset="0"/>
                <a:cs typeface="Calibri" pitchFamily="34" charset="0"/>
              </a:rPr>
              <a:t>2A ONLY: veteran’s assembly</a:t>
            </a:r>
          </a:p>
          <a:p>
            <a:pPr>
              <a:buFont typeface="Courier New" pitchFamily="49" charset="0"/>
              <a:buChar char="o"/>
            </a:pPr>
            <a:r>
              <a:rPr lang="en-US" sz="6800" b="1" dirty="0" smtClean="0">
                <a:solidFill>
                  <a:srgbClr val="7030A0"/>
                </a:solidFill>
                <a:latin typeface="Calibri" pitchFamily="34" charset="0"/>
                <a:cs typeface="Calibri" pitchFamily="34" charset="0"/>
              </a:rPr>
              <a:t>Attendance </a:t>
            </a:r>
            <a:r>
              <a:rPr lang="en-US" sz="6800" b="1" dirty="0" smtClean="0">
                <a:solidFill>
                  <a:srgbClr val="7030A0"/>
                </a:solidFill>
                <a:latin typeface="Calibri" pitchFamily="34" charset="0"/>
                <a:cs typeface="Calibri" pitchFamily="34" charset="0"/>
              </a:rPr>
              <a:t>/ SSR / </a:t>
            </a:r>
            <a:r>
              <a:rPr lang="en-US" sz="6800" b="1" i="1" dirty="0" smtClean="0">
                <a:solidFill>
                  <a:srgbClr val="7030A0"/>
                </a:solidFill>
                <a:latin typeface="Calibri" pitchFamily="34" charset="0"/>
                <a:cs typeface="Calibri" pitchFamily="34" charset="0"/>
              </a:rPr>
              <a:t>get LLN and/or writing folders from the cabinet, QUIETLY</a:t>
            </a:r>
          </a:p>
          <a:p>
            <a:pPr>
              <a:buFont typeface="Courier New" pitchFamily="49" charset="0"/>
              <a:buChar char="o"/>
            </a:pPr>
            <a:r>
              <a:rPr lang="en-US" sz="6800" b="1" dirty="0" smtClean="0">
                <a:solidFill>
                  <a:srgbClr val="7030A0"/>
                </a:solidFill>
                <a:latin typeface="Calibri" pitchFamily="34" charset="0"/>
                <a:cs typeface="Calibri" pitchFamily="34" charset="0"/>
              </a:rPr>
              <a:t>Daily SSR Entry </a:t>
            </a:r>
            <a:r>
              <a:rPr lang="en-US" sz="6800" b="1" dirty="0" smtClean="0">
                <a:solidFill>
                  <a:srgbClr val="FF0000"/>
                </a:solidFill>
                <a:latin typeface="Calibri" pitchFamily="34" charset="0"/>
                <a:cs typeface="Calibri" pitchFamily="34" charset="0"/>
              </a:rPr>
              <a:t>#</a:t>
            </a:r>
            <a:r>
              <a:rPr lang="en-US" sz="6800" b="1" dirty="0" smtClean="0">
                <a:solidFill>
                  <a:srgbClr val="FF0000"/>
                </a:solidFill>
                <a:latin typeface="Calibri" pitchFamily="34" charset="0"/>
                <a:cs typeface="Calibri" pitchFamily="34" charset="0"/>
              </a:rPr>
              <a:t>16</a:t>
            </a:r>
            <a:endParaRPr lang="en-US" sz="6800" b="1" dirty="0" smtClean="0">
              <a:solidFill>
                <a:srgbClr val="FF0000"/>
              </a:solidFill>
              <a:latin typeface="Calibri" pitchFamily="34" charset="0"/>
              <a:cs typeface="Calibri" pitchFamily="34" charset="0"/>
            </a:endParaRPr>
          </a:p>
          <a:p>
            <a:pPr>
              <a:buFont typeface="Courier New" pitchFamily="49" charset="0"/>
              <a:buChar char="o"/>
            </a:pPr>
            <a:r>
              <a:rPr lang="en-US" sz="6800" b="1" dirty="0" smtClean="0">
                <a:solidFill>
                  <a:srgbClr val="7030A0"/>
                </a:solidFill>
                <a:latin typeface="Calibri" pitchFamily="34" charset="0"/>
                <a:cs typeface="Calibri" pitchFamily="34" charset="0"/>
              </a:rPr>
              <a:t>Agenda: (1A) </a:t>
            </a:r>
            <a:r>
              <a:rPr lang="en-US" sz="6800" b="1" dirty="0" smtClean="0">
                <a:solidFill>
                  <a:srgbClr val="FF0000"/>
                </a:solidFill>
                <a:latin typeface="Calibri" pitchFamily="34" charset="0"/>
                <a:cs typeface="Calibri" pitchFamily="34" charset="0"/>
              </a:rPr>
              <a:t>#</a:t>
            </a:r>
            <a:r>
              <a:rPr lang="en-US" sz="6800" b="1" dirty="0" smtClean="0">
                <a:solidFill>
                  <a:srgbClr val="FF0000"/>
                </a:solidFill>
                <a:latin typeface="Calibri" pitchFamily="34" charset="0"/>
                <a:cs typeface="Calibri" pitchFamily="34" charset="0"/>
              </a:rPr>
              <a:t>18</a:t>
            </a:r>
            <a:r>
              <a:rPr lang="en-US" sz="6800" b="1" dirty="0" smtClean="0">
                <a:solidFill>
                  <a:srgbClr val="7030A0"/>
                </a:solidFill>
                <a:latin typeface="Calibri" pitchFamily="34" charset="0"/>
                <a:cs typeface="Calibri" pitchFamily="34" charset="0"/>
              </a:rPr>
              <a:t>,</a:t>
            </a:r>
            <a:r>
              <a:rPr lang="en-US" sz="6800" b="1" dirty="0" smtClean="0">
                <a:solidFill>
                  <a:srgbClr val="FF0000"/>
                </a:solidFill>
                <a:latin typeface="Calibri" pitchFamily="34" charset="0"/>
                <a:cs typeface="Calibri" pitchFamily="34" charset="0"/>
              </a:rPr>
              <a:t> </a:t>
            </a:r>
            <a:r>
              <a:rPr lang="en-US" sz="6800" b="1" dirty="0" smtClean="0">
                <a:solidFill>
                  <a:srgbClr val="7030A0"/>
                </a:solidFill>
                <a:latin typeface="Calibri" pitchFamily="34" charset="0"/>
                <a:cs typeface="Calibri" pitchFamily="34" charset="0"/>
              </a:rPr>
              <a:t>(2A &amp; 4A) </a:t>
            </a:r>
            <a:r>
              <a:rPr lang="en-US" sz="6800" b="1" dirty="0" smtClean="0">
                <a:solidFill>
                  <a:srgbClr val="FF0000"/>
                </a:solidFill>
                <a:latin typeface="Calibri" pitchFamily="34" charset="0"/>
                <a:cs typeface="Calibri" pitchFamily="34" charset="0"/>
              </a:rPr>
              <a:t>#</a:t>
            </a:r>
            <a:r>
              <a:rPr lang="en-US" sz="6800" b="1" dirty="0" smtClean="0">
                <a:solidFill>
                  <a:srgbClr val="FF0000"/>
                </a:solidFill>
                <a:latin typeface="Calibri" pitchFamily="34" charset="0"/>
                <a:cs typeface="Calibri" pitchFamily="34" charset="0"/>
              </a:rPr>
              <a:t>17</a:t>
            </a:r>
            <a:endParaRPr lang="en-US" sz="6800" b="1" dirty="0" smtClean="0">
              <a:solidFill>
                <a:srgbClr val="FF0000"/>
              </a:solidFill>
              <a:latin typeface="Calibri" pitchFamily="34" charset="0"/>
              <a:cs typeface="Calibri" pitchFamily="34" charset="0"/>
            </a:endParaRPr>
          </a:p>
          <a:p>
            <a:pPr>
              <a:buFont typeface="Courier New" pitchFamily="49" charset="0"/>
              <a:buChar char="o"/>
            </a:pPr>
            <a:r>
              <a:rPr lang="en-US" sz="6800" b="1" i="1" u="sng" dirty="0" smtClean="0">
                <a:solidFill>
                  <a:srgbClr val="FF0000"/>
                </a:solidFill>
                <a:latin typeface="Calibri" pitchFamily="34" charset="0"/>
                <a:cs typeface="Calibri" pitchFamily="34" charset="0"/>
              </a:rPr>
              <a:t>Reminders: </a:t>
            </a:r>
          </a:p>
          <a:p>
            <a:pPr lvl="1">
              <a:buFont typeface="Courier New" pitchFamily="49" charset="0"/>
              <a:buChar char="o"/>
            </a:pPr>
            <a:r>
              <a:rPr lang="en-US" sz="6800" b="1" dirty="0">
                <a:solidFill>
                  <a:srgbClr val="FF0000"/>
                </a:solidFill>
                <a:latin typeface="Calibri" pitchFamily="34" charset="0"/>
                <a:cs typeface="Calibri" pitchFamily="34" charset="0"/>
              </a:rPr>
              <a:t>Please turn in </a:t>
            </a:r>
            <a:r>
              <a:rPr lang="en-US" sz="6800" b="1" dirty="0" smtClean="0">
                <a:solidFill>
                  <a:srgbClr val="FF0000"/>
                </a:solidFill>
                <a:latin typeface="Calibri" pitchFamily="34" charset="0"/>
                <a:cs typeface="Calibri" pitchFamily="34" charset="0"/>
              </a:rPr>
              <a:t>ALL LATE textbook assignments ASAP</a:t>
            </a:r>
            <a:r>
              <a:rPr lang="en-US" sz="6800" b="1" dirty="0" smtClean="0">
                <a:solidFill>
                  <a:srgbClr val="FF0000"/>
                </a:solidFill>
                <a:latin typeface="Calibri" pitchFamily="34" charset="0"/>
                <a:cs typeface="Calibri" pitchFamily="34" charset="0"/>
              </a:rPr>
              <a:t>!</a:t>
            </a:r>
          </a:p>
          <a:p>
            <a:pPr lvl="1">
              <a:buFont typeface="Courier New" pitchFamily="49" charset="0"/>
              <a:buChar char="o"/>
            </a:pPr>
            <a:r>
              <a:rPr lang="en-US" sz="6800" b="1" dirty="0" smtClean="0">
                <a:solidFill>
                  <a:srgbClr val="FF0000"/>
                </a:solidFill>
                <a:latin typeface="Calibri" pitchFamily="34" charset="0"/>
                <a:cs typeface="Calibri" pitchFamily="34" charset="0"/>
              </a:rPr>
              <a:t>Last </a:t>
            </a:r>
            <a:r>
              <a:rPr lang="en-US" sz="6800" b="1" dirty="0">
                <a:solidFill>
                  <a:srgbClr val="FF0000"/>
                </a:solidFill>
                <a:latin typeface="Calibri" pitchFamily="34" charset="0"/>
                <a:cs typeface="Calibri" pitchFamily="34" charset="0"/>
              </a:rPr>
              <a:t>class </a:t>
            </a:r>
            <a:r>
              <a:rPr lang="en-US" sz="6800" b="1" dirty="0" smtClean="0">
                <a:solidFill>
                  <a:srgbClr val="FF0000"/>
                </a:solidFill>
                <a:latin typeface="Calibri" pitchFamily="34" charset="0"/>
                <a:cs typeface="Calibri" pitchFamily="34" charset="0"/>
              </a:rPr>
              <a:t>we took an exam over our small nonfiction textbook unit, so please go to the Testing Center ASAP and make that up. Thank you!</a:t>
            </a:r>
            <a:endParaRPr lang="en-US" sz="6800" b="1" dirty="0">
              <a:solidFill>
                <a:srgbClr val="FF0000"/>
              </a:solidFill>
              <a:latin typeface="Calibri" pitchFamily="34" charset="0"/>
              <a:cs typeface="Calibri" pitchFamily="34" charset="0"/>
            </a:endParaRPr>
          </a:p>
          <a:p>
            <a:pPr>
              <a:buFont typeface="Courier New" pitchFamily="49" charset="0"/>
              <a:buChar char="o"/>
            </a:pPr>
            <a:r>
              <a:rPr lang="en-US" sz="6800" b="1" u="sng" dirty="0" smtClean="0">
                <a:solidFill>
                  <a:srgbClr val="7030A0"/>
                </a:solidFill>
                <a:latin typeface="Calibri" pitchFamily="34" charset="0"/>
                <a:cs typeface="Calibri" pitchFamily="34" charset="0"/>
              </a:rPr>
              <a:t>Animal Farm </a:t>
            </a:r>
            <a:r>
              <a:rPr lang="en-US" sz="6800" b="1" dirty="0" smtClean="0">
                <a:solidFill>
                  <a:srgbClr val="7030A0"/>
                </a:solidFill>
                <a:latin typeface="Calibri" pitchFamily="34" charset="0"/>
                <a:cs typeface="Calibri" pitchFamily="34" charset="0"/>
              </a:rPr>
              <a:t>by George Orwell</a:t>
            </a:r>
            <a:endParaRPr lang="en-US" sz="6800" b="1" u="sng" dirty="0">
              <a:solidFill>
                <a:srgbClr val="7030A0"/>
              </a:solidFill>
              <a:latin typeface="Calibri" pitchFamily="34" charset="0"/>
              <a:cs typeface="Calibri" pitchFamily="34" charset="0"/>
            </a:endParaRPr>
          </a:p>
          <a:p>
            <a:pPr lvl="1">
              <a:buFont typeface="Courier New" pitchFamily="49" charset="0"/>
              <a:buChar char="o"/>
            </a:pPr>
            <a:r>
              <a:rPr lang="en-US" sz="6300" b="1" dirty="0" smtClean="0">
                <a:solidFill>
                  <a:srgbClr val="7030A0"/>
                </a:solidFill>
                <a:latin typeface="Calibri" pitchFamily="34" charset="0"/>
                <a:cs typeface="Calibri" pitchFamily="34" charset="0"/>
              </a:rPr>
              <a:t>Introductory PPT – take NEAT notes in your LLN</a:t>
            </a:r>
          </a:p>
          <a:p>
            <a:pPr>
              <a:buFont typeface="Courier New" pitchFamily="49" charset="0"/>
              <a:buChar char="o"/>
            </a:pPr>
            <a:r>
              <a:rPr lang="en-US" sz="6800" b="1" i="1" dirty="0" smtClean="0">
                <a:solidFill>
                  <a:srgbClr val="7030A0"/>
                </a:solidFill>
                <a:latin typeface="Calibri" pitchFamily="34" charset="0"/>
                <a:cs typeface="Calibri" pitchFamily="34" charset="0"/>
              </a:rPr>
              <a:t>Put </a:t>
            </a:r>
            <a:r>
              <a:rPr lang="en-US" sz="6800" b="1" i="1" dirty="0" smtClean="0">
                <a:solidFill>
                  <a:srgbClr val="7030A0"/>
                </a:solidFill>
                <a:latin typeface="Calibri" pitchFamily="34" charset="0"/>
                <a:cs typeface="Calibri" pitchFamily="34" charset="0"/>
              </a:rPr>
              <a:t>away your LLN and/or writing folders in the LLN Storage File Cabinet </a:t>
            </a:r>
            <a:r>
              <a:rPr lang="en-US" sz="6800" b="1" i="1" u="sng" dirty="0" smtClean="0">
                <a:solidFill>
                  <a:srgbClr val="7030A0"/>
                </a:solidFill>
                <a:latin typeface="Calibri" pitchFamily="34" charset="0"/>
                <a:cs typeface="Calibri" pitchFamily="34" charset="0"/>
              </a:rPr>
              <a:t>NEATLY</a:t>
            </a:r>
            <a:r>
              <a:rPr lang="en-US" sz="6800" b="1" i="1" dirty="0" smtClean="0">
                <a:solidFill>
                  <a:srgbClr val="7030A0"/>
                </a:solidFill>
                <a:latin typeface="Calibri" pitchFamily="34" charset="0"/>
                <a:cs typeface="Calibri" pitchFamily="34" charset="0"/>
              </a:rPr>
              <a:t>, please!</a:t>
            </a:r>
          </a:p>
          <a:p>
            <a:pPr>
              <a:buFont typeface="Courier New" pitchFamily="49" charset="0"/>
              <a:buChar char="o"/>
            </a:pPr>
            <a:r>
              <a:rPr lang="en-US" sz="6800" b="1" i="1" dirty="0" smtClean="0">
                <a:solidFill>
                  <a:schemeClr val="accent3"/>
                </a:solidFill>
                <a:latin typeface="Calibri" pitchFamily="34" charset="0"/>
                <a:cs typeface="Calibri" pitchFamily="34" charset="0"/>
              </a:rPr>
              <a:t>4A ONLY: Stack chairs carefully, thank you!</a:t>
            </a:r>
          </a:p>
          <a:p>
            <a:pPr>
              <a:buFont typeface="Courier New" pitchFamily="49" charset="0"/>
              <a:buChar char="o"/>
            </a:pPr>
            <a:r>
              <a:rPr lang="en-US" sz="72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64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6400" b="1" u="sng" dirty="0">
                <a:solidFill>
                  <a:srgbClr val="00B050"/>
                </a:solidFill>
                <a:latin typeface="Calibri" pitchFamily="34" charset="0"/>
                <a:cs typeface="Calibri" pitchFamily="34" charset="0"/>
              </a:rPr>
              <a:t>Read to determine and analyze: </a:t>
            </a:r>
            <a:r>
              <a:rPr lang="en-US" sz="64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6400" b="1" u="sng" dirty="0">
                <a:solidFill>
                  <a:srgbClr val="00B050"/>
                </a:solidFill>
                <a:latin typeface="Calibri" pitchFamily="34" charset="0"/>
                <a:cs typeface="Calibri" pitchFamily="34" charset="0"/>
              </a:rPr>
              <a:t>Write routinely over extended time frames for a range of tasks, purposes and </a:t>
            </a:r>
            <a:r>
              <a:rPr lang="en-US" sz="6400" b="1" u="sng" dirty="0" smtClean="0">
                <a:solidFill>
                  <a:srgbClr val="00B050"/>
                </a:solidFill>
                <a:latin typeface="Calibri" pitchFamily="34" charset="0"/>
                <a:cs typeface="Calibri" pitchFamily="34" charset="0"/>
              </a:rPr>
              <a:t>audiences</a:t>
            </a:r>
            <a:endParaRPr lang="en-US" sz="64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Homework: </a:t>
            </a:r>
            <a:r>
              <a:rPr lang="en-US" sz="72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6800" b="1" dirty="0" smtClean="0">
                <a:solidFill>
                  <a:srgbClr val="7030A0"/>
                </a:solidFill>
                <a:latin typeface="Calibri" pitchFamily="34" charset="0"/>
                <a:cs typeface="Calibri" pitchFamily="34" charset="0"/>
              </a:rPr>
              <a:t>Get ALL LATE work in ASAP!!</a:t>
            </a:r>
            <a:endParaRPr lang="en-US" sz="6800" b="1" u="sng" dirty="0" smtClean="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2683096692"/>
      </p:ext>
    </p:extLst>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TotalTime>
  <Words>287</Words>
  <Application>Microsoft Office PowerPoint</Application>
  <PresentationFormat>On-screen Show (4:3)</PresentationFormat>
  <Paragraphs>51</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Civic</vt:lpstr>
      <vt:lpstr>   Sophomore English      with Mrs. Greblo!</vt:lpstr>
      <vt:lpstr>Daily SSR Entry:</vt:lpstr>
      <vt:lpstr>Mrs. Greblo’s  1A, 2A, &amp; 4A Sophomore English Agenda: 4/26/13</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4</cp:revision>
  <dcterms:created xsi:type="dcterms:W3CDTF">2013-04-26T15:55:41Z</dcterms:created>
  <dcterms:modified xsi:type="dcterms:W3CDTF">2013-04-26T16:00:55Z</dcterms:modified>
</cp:coreProperties>
</file>