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A53447-E2DB-4459-AAC5-F0AE0F646B2C}" type="datetimeFigureOut">
              <a:rPr lang="en-US" smtClean="0"/>
              <a:t>4/22/2013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73F83-E92B-4498-875E-B6DE5F0329A2}" type="slidenum">
              <a:rPr lang="en-US" smtClean="0"/>
              <a:t>‹#›</a:t>
            </a:fld>
            <a:endParaRPr lang="en-US"/>
          </a:p>
        </p:txBody>
      </p:sp>
    </p:spTree>
    <p:extLst>
      <p:ext uri="{BB962C8B-B14F-4D97-AF65-F5344CB8AC3E}">
        <p14:creationId xmlns:p14="http://schemas.microsoft.com/office/powerpoint/2010/main" val="4289293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8DA4BD7-6D99-4F24-B8F4-2BE1518CDB63}" type="datetimeFigureOut">
              <a:rPr lang="en-US" smtClean="0"/>
              <a:t>4/22/2013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8ECE0A3-733F-4BC2-BD82-ED4A7795904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A4BD7-6D99-4F24-B8F4-2BE1518CDB63}"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E0A3-733F-4BC2-BD82-ED4A7795904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8ECE0A3-733F-4BC2-BD82-ED4A7795904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A4BD7-6D99-4F24-B8F4-2BE1518CDB63}"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DA4BD7-6D99-4F24-B8F4-2BE1518CDB63}"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8ECE0A3-733F-4BC2-BD82-ED4A7795904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8DA4BD7-6D99-4F24-B8F4-2BE1518CDB63}" type="datetimeFigureOut">
              <a:rPr lang="en-US" smtClean="0"/>
              <a:t>4/22/2013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8ECE0A3-733F-4BC2-BD82-ED4A7795904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8DA4BD7-6D99-4F24-B8F4-2BE1518CDB63}"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CE0A3-733F-4BC2-BD82-ED4A7795904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DA4BD7-6D99-4F24-B8F4-2BE1518CDB63}" type="datetimeFigureOut">
              <a:rPr lang="en-US" smtClean="0"/>
              <a:t>4/22/2013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8ECE0A3-733F-4BC2-BD82-ED4A7795904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DA4BD7-6D99-4F24-B8F4-2BE1518CDB63}" type="datetimeFigureOut">
              <a:rPr lang="en-US" smtClean="0"/>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8ECE0A3-733F-4BC2-BD82-ED4A779590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DA4BD7-6D99-4F24-B8F4-2BE1518CDB63}" type="datetimeFigureOut">
              <a:rPr lang="en-US" smtClean="0"/>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8ECE0A3-733F-4BC2-BD82-ED4A779590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8ECE0A3-733F-4BC2-BD82-ED4A7795904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8DA4BD7-6D99-4F24-B8F4-2BE1518CDB63}" type="datetimeFigureOut">
              <a:rPr lang="en-US" smtClean="0"/>
              <a:t>4/22/2013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8ECE0A3-733F-4BC2-BD82-ED4A7795904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8DA4BD7-6D99-4F24-B8F4-2BE1518CDB63}" type="datetimeFigureOut">
              <a:rPr lang="en-US" smtClean="0"/>
              <a:t>4/22/2013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8DA4BD7-6D99-4F24-B8F4-2BE1518CDB63}" type="datetimeFigureOut">
              <a:rPr lang="en-US" smtClean="0"/>
              <a:t>4/22/2013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8ECE0A3-733F-4BC2-BD82-ED4A7795904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61345001"/>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39696572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2712249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4/22/13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066800"/>
            <a:ext cx="8839200" cy="57912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800" b="1" u="sng" dirty="0" smtClean="0">
                <a:solidFill>
                  <a:srgbClr val="FF0000"/>
                </a:solidFill>
                <a:latin typeface="Calibri" pitchFamily="34" charset="0"/>
                <a:cs typeface="Calibri" pitchFamily="34" charset="0"/>
              </a:rPr>
              <a:t>Turn-in:</a:t>
            </a:r>
            <a:r>
              <a:rPr lang="en-US" sz="6800" b="1" u="sng" dirty="0" smtClean="0">
                <a:solidFill>
                  <a:schemeClr val="accent3"/>
                </a:solidFill>
                <a:latin typeface="Calibri" pitchFamily="34" charset="0"/>
                <a:cs typeface="Calibri" pitchFamily="34" charset="0"/>
              </a:rPr>
              <a:t> </a:t>
            </a:r>
            <a:r>
              <a:rPr lang="en-US" sz="6800" b="1" i="1" dirty="0" smtClean="0">
                <a:solidFill>
                  <a:schemeClr val="accent3"/>
                </a:solidFill>
                <a:latin typeface="Calibri" pitchFamily="34" charset="0"/>
                <a:cs typeface="Calibri" pitchFamily="34" charset="0"/>
              </a:rPr>
              <a:t>Loose leaf assignment, Q’s </a:t>
            </a:r>
            <a:r>
              <a:rPr lang="en-US" sz="6800" b="1" i="1" dirty="0" smtClean="0">
                <a:solidFill>
                  <a:schemeClr val="accent3"/>
                </a:solidFill>
                <a:latin typeface="Calibri" pitchFamily="34" charset="0"/>
                <a:cs typeface="Calibri" pitchFamily="34" charset="0"/>
              </a:rPr>
              <a:t>1-4 </a:t>
            </a:r>
            <a:r>
              <a:rPr lang="en-US" sz="6800" b="1" i="1" dirty="0" smtClean="0">
                <a:solidFill>
                  <a:schemeClr val="accent3"/>
                </a:solidFill>
                <a:latin typeface="Calibri" pitchFamily="34" charset="0"/>
                <a:cs typeface="Calibri" pitchFamily="34" charset="0"/>
              </a:rPr>
              <a:t>on </a:t>
            </a:r>
            <a:r>
              <a:rPr lang="en-US" sz="6800" b="1" u="sng" dirty="0">
                <a:solidFill>
                  <a:schemeClr val="accent3"/>
                </a:solidFill>
                <a:latin typeface="Calibri" pitchFamily="34" charset="0"/>
                <a:cs typeface="Calibri" pitchFamily="34" charset="0"/>
              </a:rPr>
              <a:t>Typhoid Fever </a:t>
            </a:r>
            <a:r>
              <a:rPr lang="en-US" sz="6800" b="1" dirty="0">
                <a:solidFill>
                  <a:schemeClr val="accent3"/>
                </a:solidFill>
                <a:latin typeface="Calibri" pitchFamily="34" charset="0"/>
                <a:cs typeface="Calibri" pitchFamily="34" charset="0"/>
              </a:rPr>
              <a:t>by Frank McCourt </a:t>
            </a:r>
            <a:r>
              <a:rPr lang="en-US" sz="6800" b="1" i="1" dirty="0" smtClean="0">
                <a:solidFill>
                  <a:schemeClr val="accent3"/>
                </a:solidFill>
                <a:latin typeface="Calibri" pitchFamily="34" charset="0"/>
                <a:cs typeface="Calibri" pitchFamily="34" charset="0"/>
              </a:rPr>
              <a:t>and </a:t>
            </a:r>
            <a:r>
              <a:rPr lang="en-US" sz="6800" b="1" dirty="0">
                <a:solidFill>
                  <a:schemeClr val="accent3"/>
                </a:solidFill>
                <a:latin typeface="Calibri" pitchFamily="34" charset="0"/>
                <a:cs typeface="Calibri" pitchFamily="34" charset="0"/>
              </a:rPr>
              <a:t>“2. My Reading Experience” essay on page 374</a:t>
            </a:r>
            <a:r>
              <a:rPr lang="en-US" sz="6800" b="1" dirty="0" smtClean="0">
                <a:solidFill>
                  <a:schemeClr val="accent3"/>
                </a:solidFill>
                <a:latin typeface="Calibri" pitchFamily="34" charset="0"/>
                <a:cs typeface="Calibri" pitchFamily="34" charset="0"/>
              </a:rPr>
              <a:t> </a:t>
            </a:r>
            <a:endParaRPr lang="en-US" sz="6800" b="1" dirty="0" smtClean="0">
              <a:solidFill>
                <a:schemeClr val="accent3"/>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Attendance / SSR / </a:t>
            </a:r>
            <a:r>
              <a:rPr lang="en-US" sz="68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800" b="1" dirty="0" smtClean="0">
                <a:solidFill>
                  <a:srgbClr val="7030A0"/>
                </a:solidFill>
                <a:latin typeface="Calibri" pitchFamily="34" charset="0"/>
                <a:cs typeface="Calibri" pitchFamily="34" charset="0"/>
              </a:rPr>
              <a:t>Daily SSR Entry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14</a:t>
            </a:r>
            <a:endParaRPr lang="en-US" sz="6800" b="1" dirty="0" smtClean="0">
              <a:solidFill>
                <a:srgbClr val="FF000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Agenda: (1A)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16</a:t>
            </a:r>
            <a:r>
              <a:rPr lang="en-US" sz="6800" b="1" dirty="0" smtClean="0">
                <a:solidFill>
                  <a:srgbClr val="7030A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 </a:t>
            </a:r>
            <a:r>
              <a:rPr lang="en-US" sz="6800" b="1" dirty="0" smtClean="0">
                <a:solidFill>
                  <a:srgbClr val="7030A0"/>
                </a:solidFill>
                <a:latin typeface="Calibri" pitchFamily="34" charset="0"/>
                <a:cs typeface="Calibri" pitchFamily="34" charset="0"/>
              </a:rPr>
              <a:t>(2A &amp; 4A)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15</a:t>
            </a:r>
            <a:endParaRPr lang="en-US" sz="6800" b="1" dirty="0" smtClean="0">
              <a:solidFill>
                <a:srgbClr val="FF0000"/>
              </a:solidFill>
              <a:latin typeface="Calibri" pitchFamily="34" charset="0"/>
              <a:cs typeface="Calibri" pitchFamily="34" charset="0"/>
            </a:endParaRPr>
          </a:p>
          <a:p>
            <a:pPr>
              <a:buFont typeface="Courier New" pitchFamily="49" charset="0"/>
              <a:buChar char="o"/>
            </a:pPr>
            <a:r>
              <a:rPr lang="en-US" sz="6800" b="1" i="1"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800" b="1" dirty="0">
                <a:solidFill>
                  <a:srgbClr val="FF0000"/>
                </a:solidFill>
                <a:latin typeface="Calibri" pitchFamily="34" charset="0"/>
                <a:cs typeface="Calibri" pitchFamily="34" charset="0"/>
              </a:rPr>
              <a:t>Please turn in </a:t>
            </a:r>
            <a:r>
              <a:rPr lang="en-US" sz="6800" b="1" dirty="0" smtClean="0">
                <a:solidFill>
                  <a:srgbClr val="00B0F0"/>
                </a:solidFill>
                <a:latin typeface="Calibri" pitchFamily="34" charset="0"/>
                <a:cs typeface="Calibri" pitchFamily="34" charset="0"/>
              </a:rPr>
              <a:t>your </a:t>
            </a:r>
            <a:r>
              <a:rPr lang="en-US" sz="6800" b="1" u="sng" dirty="0" smtClean="0">
                <a:solidFill>
                  <a:srgbClr val="00B0F0"/>
                </a:solidFill>
                <a:latin typeface="Calibri" pitchFamily="34" charset="0"/>
                <a:cs typeface="Calibri" pitchFamily="34" charset="0"/>
              </a:rPr>
              <a:t>Now </a:t>
            </a:r>
            <a:r>
              <a:rPr lang="en-US" sz="6800" b="1" u="sng" dirty="0">
                <a:solidFill>
                  <a:srgbClr val="00B0F0"/>
                </a:solidFill>
                <a:latin typeface="Calibri" pitchFamily="34" charset="0"/>
                <a:cs typeface="Calibri" pitchFamily="34" charset="0"/>
              </a:rPr>
              <a:t>You Take “Bambi” or “Snow White”-That’s </a:t>
            </a:r>
            <a:r>
              <a:rPr lang="en-US" sz="6800" b="1" u="sng" dirty="0" smtClean="0">
                <a:solidFill>
                  <a:srgbClr val="00B0F0"/>
                </a:solidFill>
                <a:latin typeface="Calibri" pitchFamily="34" charset="0"/>
                <a:cs typeface="Calibri" pitchFamily="34" charset="0"/>
              </a:rPr>
              <a:t>Scary!</a:t>
            </a:r>
            <a:r>
              <a:rPr lang="en-US" sz="6800" b="1" dirty="0" smtClean="0">
                <a:solidFill>
                  <a:srgbClr val="00B0F0"/>
                </a:solidFill>
                <a:latin typeface="Calibri" pitchFamily="34" charset="0"/>
                <a:cs typeface="Calibri" pitchFamily="34" charset="0"/>
              </a:rPr>
              <a:t>, and </a:t>
            </a:r>
            <a:r>
              <a:rPr lang="en-US" sz="6800" b="1" dirty="0" smtClean="0">
                <a:solidFill>
                  <a:srgbClr val="00B0F0"/>
                </a:solidFill>
                <a:latin typeface="Calibri" pitchFamily="34" charset="0"/>
                <a:cs typeface="Calibri" pitchFamily="34" charset="0"/>
              </a:rPr>
              <a:t> </a:t>
            </a:r>
            <a:r>
              <a:rPr lang="en-US" sz="6800" b="1" u="sng" dirty="0">
                <a:solidFill>
                  <a:srgbClr val="00B0F0"/>
                </a:solidFill>
                <a:latin typeface="Calibri" pitchFamily="34" charset="0"/>
                <a:cs typeface="Calibri" pitchFamily="34" charset="0"/>
              </a:rPr>
              <a:t>Typhoid Fever </a:t>
            </a:r>
            <a:r>
              <a:rPr lang="en-US" sz="6800" b="1" dirty="0" smtClean="0">
                <a:solidFill>
                  <a:srgbClr val="00B0F0"/>
                </a:solidFill>
                <a:latin typeface="Calibri" pitchFamily="34" charset="0"/>
                <a:cs typeface="Calibri" pitchFamily="34" charset="0"/>
              </a:rPr>
              <a:t>assignments </a:t>
            </a:r>
            <a:r>
              <a:rPr lang="en-US" sz="6800" b="1" dirty="0" smtClean="0">
                <a:solidFill>
                  <a:srgbClr val="FF0000"/>
                </a:solidFill>
                <a:latin typeface="Calibri" pitchFamily="34" charset="0"/>
                <a:cs typeface="Calibri" pitchFamily="34" charset="0"/>
              </a:rPr>
              <a:t>ASAP!</a:t>
            </a:r>
            <a:endParaRPr lang="en-US" sz="6800" b="1" dirty="0">
              <a:solidFill>
                <a:srgbClr val="FF000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Read </a:t>
            </a:r>
            <a:r>
              <a:rPr lang="en-US" sz="6800" b="1" u="sng" dirty="0" smtClean="0">
                <a:solidFill>
                  <a:srgbClr val="7030A0"/>
                </a:solidFill>
                <a:latin typeface="Calibri" pitchFamily="34" charset="0"/>
                <a:cs typeface="Calibri" pitchFamily="34" charset="0"/>
              </a:rPr>
              <a:t>It Can’t be Helped </a:t>
            </a:r>
            <a:r>
              <a:rPr lang="en-US" sz="6800" b="1" dirty="0" smtClean="0">
                <a:solidFill>
                  <a:srgbClr val="7030A0"/>
                </a:solidFill>
                <a:latin typeface="Calibri" pitchFamily="34" charset="0"/>
                <a:cs typeface="Calibri" pitchFamily="34" charset="0"/>
              </a:rPr>
              <a:t>by Jeanne </a:t>
            </a:r>
            <a:r>
              <a:rPr lang="en-US" sz="6800" b="1" dirty="0" err="1" smtClean="0">
                <a:solidFill>
                  <a:srgbClr val="7030A0"/>
                </a:solidFill>
                <a:latin typeface="Calibri" pitchFamily="34" charset="0"/>
                <a:cs typeface="Calibri" pitchFamily="34" charset="0"/>
              </a:rPr>
              <a:t>Wakatsuki</a:t>
            </a:r>
            <a:r>
              <a:rPr lang="en-US" sz="6800" b="1" dirty="0" smtClean="0">
                <a:solidFill>
                  <a:srgbClr val="7030A0"/>
                </a:solidFill>
                <a:latin typeface="Calibri" pitchFamily="34" charset="0"/>
                <a:cs typeface="Calibri" pitchFamily="34" charset="0"/>
              </a:rPr>
              <a:t> Houston and James Houston, </a:t>
            </a:r>
            <a:r>
              <a:rPr lang="en-US" sz="6800" b="1" dirty="0" smtClean="0">
                <a:solidFill>
                  <a:srgbClr val="7030A0"/>
                </a:solidFill>
                <a:latin typeface="Calibri" pitchFamily="34" charset="0"/>
                <a:cs typeface="Calibri" pitchFamily="34" charset="0"/>
              </a:rPr>
              <a:t>pgs. </a:t>
            </a:r>
            <a:r>
              <a:rPr lang="en-US" sz="6800" b="1" dirty="0" smtClean="0">
                <a:solidFill>
                  <a:srgbClr val="7030A0"/>
                </a:solidFill>
                <a:latin typeface="Calibri" pitchFamily="34" charset="0"/>
                <a:cs typeface="Calibri" pitchFamily="34" charset="0"/>
              </a:rPr>
              <a:t>354-359; </a:t>
            </a:r>
            <a:r>
              <a:rPr lang="en-US" sz="6800" b="1" dirty="0" smtClean="0">
                <a:solidFill>
                  <a:srgbClr val="7030A0"/>
                </a:solidFill>
                <a:latin typeface="Calibri" pitchFamily="34" charset="0"/>
                <a:cs typeface="Calibri" pitchFamily="34" charset="0"/>
              </a:rPr>
              <a:t>Answer Q’s </a:t>
            </a:r>
            <a:r>
              <a:rPr lang="en-US" sz="6800" b="1" dirty="0" smtClean="0">
                <a:solidFill>
                  <a:srgbClr val="7030A0"/>
                </a:solidFill>
                <a:latin typeface="Calibri" pitchFamily="34" charset="0"/>
                <a:cs typeface="Calibri" pitchFamily="34" charset="0"/>
              </a:rPr>
              <a:t>1, 3-7 </a:t>
            </a:r>
            <a:r>
              <a:rPr lang="en-US" sz="6800" b="1" dirty="0" smtClean="0">
                <a:solidFill>
                  <a:srgbClr val="7030A0"/>
                </a:solidFill>
                <a:latin typeface="Calibri" pitchFamily="34" charset="0"/>
                <a:cs typeface="Calibri" pitchFamily="34" charset="0"/>
              </a:rPr>
              <a:t>on pg. </a:t>
            </a:r>
            <a:r>
              <a:rPr lang="en-US" sz="6800" b="1" dirty="0" smtClean="0">
                <a:solidFill>
                  <a:srgbClr val="7030A0"/>
                </a:solidFill>
                <a:latin typeface="Calibri" pitchFamily="34" charset="0"/>
                <a:cs typeface="Calibri" pitchFamily="34" charset="0"/>
              </a:rPr>
              <a:t>362 </a:t>
            </a:r>
            <a:r>
              <a:rPr lang="en-US" sz="6800" b="1" dirty="0" smtClean="0">
                <a:solidFill>
                  <a:srgbClr val="7030A0"/>
                </a:solidFill>
                <a:latin typeface="Calibri" pitchFamily="34" charset="0"/>
                <a:cs typeface="Calibri" pitchFamily="34" charset="0"/>
              </a:rPr>
              <a:t>on loose leaf paper </a:t>
            </a:r>
          </a:p>
          <a:p>
            <a:pPr>
              <a:buFont typeface="Courier New" pitchFamily="49" charset="0"/>
              <a:buChar char="o"/>
            </a:pPr>
            <a:r>
              <a:rPr lang="en-US" sz="6800" b="1" dirty="0" smtClean="0">
                <a:solidFill>
                  <a:srgbClr val="7030A0"/>
                </a:solidFill>
                <a:latin typeface="Calibri" pitchFamily="34" charset="0"/>
                <a:cs typeface="Calibri" pitchFamily="34" charset="0"/>
              </a:rPr>
              <a:t>On the same page complete: </a:t>
            </a:r>
            <a:r>
              <a:rPr lang="en-US" sz="6800" b="1" dirty="0" smtClean="0">
                <a:solidFill>
                  <a:srgbClr val="7030A0"/>
                </a:solidFill>
                <a:latin typeface="Calibri" pitchFamily="34" charset="0"/>
                <a:cs typeface="Calibri" pitchFamily="34" charset="0"/>
              </a:rPr>
              <a:t>the “Reading Check” (in the beige box) </a:t>
            </a:r>
            <a:r>
              <a:rPr lang="en-US" sz="6800" b="1" dirty="0" smtClean="0">
                <a:solidFill>
                  <a:srgbClr val="7030A0"/>
                </a:solidFill>
                <a:latin typeface="Calibri" pitchFamily="34" charset="0"/>
                <a:cs typeface="Calibri" pitchFamily="34" charset="0"/>
              </a:rPr>
              <a:t>on page </a:t>
            </a:r>
            <a:r>
              <a:rPr lang="en-US" sz="6800" b="1" dirty="0" smtClean="0">
                <a:solidFill>
                  <a:srgbClr val="7030A0"/>
                </a:solidFill>
                <a:latin typeface="Calibri" pitchFamily="34" charset="0"/>
                <a:cs typeface="Calibri" pitchFamily="34" charset="0"/>
              </a:rPr>
              <a:t>362</a:t>
            </a:r>
            <a:r>
              <a:rPr lang="en-US" sz="6800" b="1" dirty="0" smtClean="0">
                <a:solidFill>
                  <a:srgbClr val="7030A0"/>
                </a:solidFill>
                <a:latin typeface="Calibri" pitchFamily="34" charset="0"/>
                <a:cs typeface="Calibri" pitchFamily="34" charset="0"/>
              </a:rPr>
              <a:t>.</a:t>
            </a:r>
            <a:endParaRPr lang="en-US" sz="6800" b="1" dirty="0" smtClean="0">
              <a:solidFill>
                <a:srgbClr val="7030A0"/>
              </a:solidFill>
              <a:latin typeface="Calibri" pitchFamily="34" charset="0"/>
              <a:cs typeface="Calibri" pitchFamily="34" charset="0"/>
            </a:endParaRPr>
          </a:p>
          <a:p>
            <a:pPr>
              <a:buFont typeface="Courier New" pitchFamily="49" charset="0"/>
              <a:buChar char="o"/>
            </a:pPr>
            <a:r>
              <a:rPr lang="en-US" sz="6800" b="1" i="1" dirty="0" smtClean="0">
                <a:solidFill>
                  <a:srgbClr val="7030A0"/>
                </a:solidFill>
                <a:latin typeface="Calibri" pitchFamily="34" charset="0"/>
                <a:cs typeface="Calibri" pitchFamily="34" charset="0"/>
              </a:rPr>
              <a:t>Put away your LLN and/or writing folders in the LLN Storage File Cabinet </a:t>
            </a:r>
            <a:r>
              <a:rPr lang="en-US" sz="6800" b="1" i="1" u="sng" dirty="0" smtClean="0">
                <a:solidFill>
                  <a:srgbClr val="7030A0"/>
                </a:solidFill>
                <a:latin typeface="Calibri" pitchFamily="34" charset="0"/>
                <a:cs typeface="Calibri" pitchFamily="34" charset="0"/>
              </a:rPr>
              <a:t>NEATLY</a:t>
            </a:r>
            <a:r>
              <a:rPr lang="en-US" sz="6800" b="1" i="1" dirty="0" smtClean="0">
                <a:solidFill>
                  <a:srgbClr val="7030A0"/>
                </a:solidFill>
                <a:latin typeface="Calibri" pitchFamily="34" charset="0"/>
                <a:cs typeface="Calibri" pitchFamily="34" charset="0"/>
              </a:rPr>
              <a:t>, please!</a:t>
            </a:r>
          </a:p>
          <a:p>
            <a:pPr>
              <a:buFont typeface="Courier New" pitchFamily="49" charset="0"/>
              <a:buChar char="o"/>
            </a:pPr>
            <a:r>
              <a:rPr lang="en-US" sz="6800" b="1" i="1" dirty="0" smtClean="0">
                <a:solidFill>
                  <a:schemeClr val="accent3"/>
                </a:solidFill>
                <a:latin typeface="Calibri" pitchFamily="34" charset="0"/>
                <a:cs typeface="Calibri" pitchFamily="34" charset="0"/>
              </a:rPr>
              <a:t>4A ONLY: Stack chairs carefully, thank you!</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800" b="1" dirty="0" smtClean="0">
                <a:solidFill>
                  <a:srgbClr val="7030A0"/>
                </a:solidFill>
                <a:latin typeface="Calibri" pitchFamily="34" charset="0"/>
                <a:cs typeface="Calibri" pitchFamily="34" charset="0"/>
              </a:rPr>
              <a:t>Finish your textbook assignment at home if you didn’t in class. Have it ready for next class!</a:t>
            </a:r>
            <a:endParaRPr lang="en-US" sz="68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414735347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Literature Assignment: </a:t>
            </a:r>
            <a:r>
              <a:rPr lang="en-US" i="1" dirty="0" smtClean="0"/>
              <a:t>Nonfiction</a:t>
            </a:r>
            <a:endParaRPr lang="en-US" i="1" dirty="0"/>
          </a:p>
        </p:txBody>
      </p:sp>
      <p:sp>
        <p:nvSpPr>
          <p:cNvPr id="3" name="Content Placeholder 2"/>
          <p:cNvSpPr>
            <a:spLocks noGrp="1"/>
          </p:cNvSpPr>
          <p:nvPr>
            <p:ph sz="quarter" idx="1"/>
          </p:nvPr>
        </p:nvSpPr>
        <p:spPr>
          <a:xfrm>
            <a:off x="152400" y="1371600"/>
            <a:ext cx="8839200" cy="5334000"/>
          </a:xfrm>
        </p:spPr>
        <p:txBody>
          <a:bodyPr>
            <a:normAutofit fontScale="70000" lnSpcReduction="20000"/>
          </a:bodyPr>
          <a:lstStyle/>
          <a:p>
            <a:pPr>
              <a:lnSpc>
                <a:spcPct val="120000"/>
              </a:lnSpc>
            </a:pPr>
            <a:r>
              <a:rPr lang="en-US" sz="2800" b="1" dirty="0">
                <a:solidFill>
                  <a:srgbClr val="7030A0"/>
                </a:solidFill>
                <a:latin typeface="+mj-lt"/>
              </a:rPr>
              <a:t>Read the </a:t>
            </a:r>
            <a:r>
              <a:rPr lang="en-US" sz="2800" b="1" dirty="0" smtClean="0">
                <a:solidFill>
                  <a:srgbClr val="7030A0"/>
                </a:solidFill>
                <a:latin typeface="+mj-lt"/>
              </a:rPr>
              <a:t>autobiography excerpt, </a:t>
            </a:r>
            <a:r>
              <a:rPr lang="en-US" sz="2800" b="1" u="sng" dirty="0">
                <a:solidFill>
                  <a:srgbClr val="7030A0"/>
                </a:solidFill>
                <a:latin typeface="Calibri" pitchFamily="34" charset="0"/>
                <a:cs typeface="Calibri" pitchFamily="34" charset="0"/>
              </a:rPr>
              <a:t>It Can’t be Helped </a:t>
            </a:r>
            <a:r>
              <a:rPr lang="en-US" sz="2800" b="1" dirty="0">
                <a:solidFill>
                  <a:srgbClr val="7030A0"/>
                </a:solidFill>
                <a:latin typeface="Calibri" pitchFamily="34" charset="0"/>
                <a:cs typeface="Calibri" pitchFamily="34" charset="0"/>
              </a:rPr>
              <a:t>by Jeanne </a:t>
            </a:r>
            <a:r>
              <a:rPr lang="en-US" sz="2800" b="1" dirty="0" err="1">
                <a:solidFill>
                  <a:srgbClr val="7030A0"/>
                </a:solidFill>
                <a:latin typeface="Calibri" pitchFamily="34" charset="0"/>
                <a:cs typeface="Calibri" pitchFamily="34" charset="0"/>
              </a:rPr>
              <a:t>Wakatsuki</a:t>
            </a:r>
            <a:r>
              <a:rPr lang="en-US" sz="2800" b="1" dirty="0">
                <a:solidFill>
                  <a:srgbClr val="7030A0"/>
                </a:solidFill>
                <a:latin typeface="Calibri" pitchFamily="34" charset="0"/>
                <a:cs typeface="Calibri" pitchFamily="34" charset="0"/>
              </a:rPr>
              <a:t> Houston and James Houston, </a:t>
            </a:r>
            <a:r>
              <a:rPr lang="en-US" sz="2800" b="1" dirty="0" smtClean="0">
                <a:solidFill>
                  <a:srgbClr val="7030A0"/>
                </a:solidFill>
                <a:latin typeface="+mj-lt"/>
                <a:cs typeface="Calibri" pitchFamily="34" charset="0"/>
              </a:rPr>
              <a:t>and complete the corresponding assignment:</a:t>
            </a:r>
          </a:p>
          <a:p>
            <a:pPr lvl="1">
              <a:lnSpc>
                <a:spcPct val="120000"/>
              </a:lnSpc>
            </a:pPr>
            <a:r>
              <a:rPr lang="en-US" sz="2600" u="sng" dirty="0" smtClean="0">
                <a:solidFill>
                  <a:schemeClr val="tx1"/>
                </a:solidFill>
              </a:rPr>
              <a:t>Tools</a:t>
            </a:r>
            <a:r>
              <a:rPr lang="en-US" sz="2600" u="sng" dirty="0">
                <a:solidFill>
                  <a:schemeClr val="tx1"/>
                </a:solidFill>
              </a:rPr>
              <a:t>:</a:t>
            </a:r>
            <a:r>
              <a:rPr lang="en-US" sz="2600" dirty="0">
                <a:solidFill>
                  <a:schemeClr val="tx1"/>
                </a:solidFill>
              </a:rPr>
              <a:t> 10</a:t>
            </a:r>
            <a:r>
              <a:rPr lang="en-US" sz="2600" baseline="30000" dirty="0">
                <a:solidFill>
                  <a:schemeClr val="tx1"/>
                </a:solidFill>
              </a:rPr>
              <a:t>th</a:t>
            </a:r>
            <a:r>
              <a:rPr lang="en-US" sz="2600" dirty="0">
                <a:solidFill>
                  <a:schemeClr val="tx1"/>
                </a:solidFill>
              </a:rPr>
              <a:t> grade Elements of Lit. textbook, loose leaf paper, </a:t>
            </a:r>
            <a:r>
              <a:rPr lang="en-US" sz="2600" dirty="0" smtClean="0">
                <a:solidFill>
                  <a:schemeClr val="tx1"/>
                </a:solidFill>
              </a:rPr>
              <a:t>pen </a:t>
            </a:r>
            <a:r>
              <a:rPr lang="en-US" sz="2600" dirty="0">
                <a:solidFill>
                  <a:schemeClr val="tx1"/>
                </a:solidFill>
              </a:rPr>
              <a:t>or pencil </a:t>
            </a:r>
          </a:p>
          <a:p>
            <a:pPr lvl="1">
              <a:lnSpc>
                <a:spcPct val="120000"/>
              </a:lnSpc>
            </a:pPr>
            <a:r>
              <a:rPr lang="en-US" sz="2600" u="sng" dirty="0" smtClean="0">
                <a:solidFill>
                  <a:schemeClr val="tx1"/>
                </a:solidFill>
              </a:rPr>
              <a:t>Directions:</a:t>
            </a:r>
            <a:r>
              <a:rPr lang="en-US" sz="2600" dirty="0">
                <a:solidFill>
                  <a:schemeClr val="tx1"/>
                </a:solidFill>
              </a:rPr>
              <a:t> </a:t>
            </a:r>
            <a:r>
              <a:rPr lang="en-US" sz="2600" dirty="0" smtClean="0">
                <a:solidFill>
                  <a:schemeClr val="tx1"/>
                </a:solidFill>
              </a:rPr>
              <a:t>Begin by titling your paper </a:t>
            </a:r>
            <a:r>
              <a:rPr lang="en-US" sz="2600" dirty="0" smtClean="0">
                <a:solidFill>
                  <a:schemeClr val="tx1"/>
                </a:solidFill>
              </a:rPr>
              <a:t>“</a:t>
            </a:r>
            <a:r>
              <a:rPr lang="en-US" sz="2600" u="sng" dirty="0">
                <a:solidFill>
                  <a:schemeClr val="tx1"/>
                </a:solidFill>
                <a:latin typeface="Calibri" pitchFamily="34" charset="0"/>
                <a:cs typeface="Calibri" pitchFamily="34" charset="0"/>
              </a:rPr>
              <a:t>It Can’t be Helped </a:t>
            </a:r>
            <a:r>
              <a:rPr lang="en-US" sz="2600" dirty="0">
                <a:solidFill>
                  <a:schemeClr val="tx1"/>
                </a:solidFill>
                <a:latin typeface="Calibri" pitchFamily="34" charset="0"/>
                <a:cs typeface="Calibri" pitchFamily="34" charset="0"/>
              </a:rPr>
              <a:t>by Jeanne </a:t>
            </a:r>
            <a:r>
              <a:rPr lang="en-US" sz="2600" dirty="0" err="1">
                <a:solidFill>
                  <a:schemeClr val="tx1"/>
                </a:solidFill>
                <a:latin typeface="Calibri" pitchFamily="34" charset="0"/>
                <a:cs typeface="Calibri" pitchFamily="34" charset="0"/>
              </a:rPr>
              <a:t>Wakatsuki</a:t>
            </a:r>
            <a:r>
              <a:rPr lang="en-US" sz="2600" dirty="0">
                <a:solidFill>
                  <a:schemeClr val="tx1"/>
                </a:solidFill>
                <a:latin typeface="Calibri" pitchFamily="34" charset="0"/>
                <a:cs typeface="Calibri" pitchFamily="34" charset="0"/>
              </a:rPr>
              <a:t> Houston and James Houston</a:t>
            </a:r>
            <a:r>
              <a:rPr lang="en-US" sz="2600" dirty="0" smtClean="0">
                <a:solidFill>
                  <a:schemeClr val="tx1"/>
                </a:solidFill>
              </a:rPr>
              <a:t>”</a:t>
            </a:r>
            <a:endParaRPr lang="en-US" sz="2600" dirty="0" smtClean="0">
              <a:solidFill>
                <a:schemeClr val="tx1"/>
              </a:solidFill>
            </a:endParaRPr>
          </a:p>
          <a:p>
            <a:pPr lvl="1">
              <a:lnSpc>
                <a:spcPct val="120000"/>
              </a:lnSpc>
            </a:pPr>
            <a:r>
              <a:rPr lang="en-US" sz="2600" dirty="0" smtClean="0">
                <a:solidFill>
                  <a:schemeClr val="tx1"/>
                </a:solidFill>
              </a:rPr>
              <a:t>Then turn to the "Before You Read” reading on pg. </a:t>
            </a:r>
            <a:r>
              <a:rPr lang="en-US" sz="2600" dirty="0" smtClean="0">
                <a:solidFill>
                  <a:schemeClr val="tx1"/>
                </a:solidFill>
              </a:rPr>
              <a:t>354 </a:t>
            </a:r>
            <a:r>
              <a:rPr lang="en-US" sz="2600" dirty="0" smtClean="0">
                <a:solidFill>
                  <a:schemeClr val="tx1"/>
                </a:solidFill>
              </a:rPr>
              <a:t>and start by reading the text on that </a:t>
            </a:r>
            <a:r>
              <a:rPr lang="en-US" sz="2600" dirty="0" smtClean="0">
                <a:solidFill>
                  <a:schemeClr val="tx1"/>
                </a:solidFill>
              </a:rPr>
              <a:t>page and </a:t>
            </a:r>
            <a:r>
              <a:rPr lang="en-US" sz="2600" dirty="0" smtClean="0">
                <a:solidFill>
                  <a:schemeClr val="tx1"/>
                </a:solidFill>
              </a:rPr>
              <a:t>writing the definition of </a:t>
            </a:r>
            <a:r>
              <a:rPr lang="en-US" sz="2600" dirty="0" smtClean="0">
                <a:solidFill>
                  <a:schemeClr val="tx1"/>
                </a:solidFill>
              </a:rPr>
              <a:t>ANECDOTE at </a:t>
            </a:r>
            <a:r>
              <a:rPr lang="en-US" sz="2600" dirty="0" smtClean="0">
                <a:solidFill>
                  <a:schemeClr val="tx1"/>
                </a:solidFill>
              </a:rPr>
              <a:t>the top of your paper.</a:t>
            </a:r>
          </a:p>
          <a:p>
            <a:pPr lvl="1">
              <a:lnSpc>
                <a:spcPct val="120000"/>
              </a:lnSpc>
            </a:pPr>
            <a:r>
              <a:rPr lang="en-US" sz="2600" dirty="0" smtClean="0">
                <a:solidFill>
                  <a:schemeClr val="tx1"/>
                </a:solidFill>
              </a:rPr>
              <a:t>Next, please </a:t>
            </a:r>
            <a:r>
              <a:rPr lang="en-US" sz="2600" dirty="0">
                <a:solidFill>
                  <a:schemeClr val="tx1"/>
                </a:solidFill>
              </a:rPr>
              <a:t>carefully read </a:t>
            </a:r>
            <a:r>
              <a:rPr lang="en-US" sz="2600" u="sng" dirty="0">
                <a:solidFill>
                  <a:schemeClr val="tx1"/>
                </a:solidFill>
                <a:latin typeface="Calibri" pitchFamily="34" charset="0"/>
                <a:cs typeface="Calibri" pitchFamily="34" charset="0"/>
              </a:rPr>
              <a:t>It Can’t be Helped </a:t>
            </a:r>
            <a:r>
              <a:rPr lang="en-US" sz="2600" dirty="0">
                <a:solidFill>
                  <a:schemeClr val="tx1"/>
                </a:solidFill>
                <a:latin typeface="Calibri" pitchFamily="34" charset="0"/>
                <a:cs typeface="Calibri" pitchFamily="34" charset="0"/>
              </a:rPr>
              <a:t>by Jeanne </a:t>
            </a:r>
            <a:r>
              <a:rPr lang="en-US" sz="2600" dirty="0" err="1">
                <a:solidFill>
                  <a:schemeClr val="tx1"/>
                </a:solidFill>
                <a:latin typeface="Calibri" pitchFamily="34" charset="0"/>
                <a:cs typeface="Calibri" pitchFamily="34" charset="0"/>
              </a:rPr>
              <a:t>Wakatsuki</a:t>
            </a:r>
            <a:r>
              <a:rPr lang="en-US" sz="2600" dirty="0">
                <a:solidFill>
                  <a:schemeClr val="tx1"/>
                </a:solidFill>
                <a:latin typeface="Calibri" pitchFamily="34" charset="0"/>
                <a:cs typeface="Calibri" pitchFamily="34" charset="0"/>
              </a:rPr>
              <a:t> Houston and James Houston</a:t>
            </a:r>
            <a:r>
              <a:rPr lang="en-US" sz="2600" dirty="0" smtClean="0">
                <a:solidFill>
                  <a:schemeClr val="tx1"/>
                </a:solidFill>
                <a:cs typeface="Calibri" pitchFamily="34" charset="0"/>
              </a:rPr>
              <a:t>, </a:t>
            </a:r>
            <a:r>
              <a:rPr lang="en-US" sz="2600" dirty="0">
                <a:solidFill>
                  <a:schemeClr val="tx1"/>
                </a:solidFill>
                <a:cs typeface="Calibri" pitchFamily="34" charset="0"/>
              </a:rPr>
              <a:t>pgs. </a:t>
            </a:r>
            <a:r>
              <a:rPr lang="en-US" sz="2600" dirty="0" smtClean="0">
                <a:solidFill>
                  <a:schemeClr val="tx1"/>
                </a:solidFill>
                <a:latin typeface="Calibri" pitchFamily="34" charset="0"/>
                <a:cs typeface="Calibri" pitchFamily="34" charset="0"/>
              </a:rPr>
              <a:t>354-359</a:t>
            </a:r>
            <a:r>
              <a:rPr lang="en-US" sz="2600" dirty="0" smtClean="0">
                <a:solidFill>
                  <a:schemeClr val="tx1"/>
                </a:solidFill>
              </a:rPr>
              <a:t> </a:t>
            </a:r>
            <a:r>
              <a:rPr lang="en-US" sz="2600" dirty="0">
                <a:solidFill>
                  <a:schemeClr val="tx1"/>
                </a:solidFill>
              </a:rPr>
              <a:t>(this includes a bio of </a:t>
            </a:r>
            <a:r>
              <a:rPr lang="en-US" sz="2600" dirty="0" smtClean="0">
                <a:solidFill>
                  <a:schemeClr val="tx1"/>
                </a:solidFill>
              </a:rPr>
              <a:t>the writers).</a:t>
            </a:r>
            <a:endParaRPr lang="en-US" sz="2600" dirty="0" smtClean="0">
              <a:solidFill>
                <a:schemeClr val="tx1"/>
              </a:solidFill>
            </a:endParaRPr>
          </a:p>
          <a:p>
            <a:pPr lvl="1">
              <a:lnSpc>
                <a:spcPct val="120000"/>
              </a:lnSpc>
            </a:pPr>
            <a:r>
              <a:rPr lang="en-US" sz="2600" dirty="0" smtClean="0">
                <a:solidFill>
                  <a:schemeClr val="tx1"/>
                </a:solidFill>
              </a:rPr>
              <a:t>Then </a:t>
            </a:r>
            <a:r>
              <a:rPr lang="en-US" sz="2600" dirty="0">
                <a:solidFill>
                  <a:schemeClr val="tx1"/>
                </a:solidFill>
              </a:rPr>
              <a:t>answer questions </a:t>
            </a:r>
            <a:r>
              <a:rPr lang="en-US" sz="2600" dirty="0" smtClean="0">
                <a:solidFill>
                  <a:schemeClr val="tx1"/>
                </a:solidFill>
              </a:rPr>
              <a:t>1 &amp; 3-7</a:t>
            </a:r>
            <a:r>
              <a:rPr lang="en-US" sz="2600" dirty="0" smtClean="0">
                <a:solidFill>
                  <a:schemeClr val="tx1"/>
                </a:solidFill>
              </a:rPr>
              <a:t>, </a:t>
            </a:r>
            <a:r>
              <a:rPr lang="en-US" sz="2600" dirty="0" smtClean="0">
                <a:solidFill>
                  <a:schemeClr val="tx1"/>
                </a:solidFill>
              </a:rPr>
              <a:t>on loose leaf paper </a:t>
            </a:r>
            <a:r>
              <a:rPr lang="en-US" sz="2600" dirty="0">
                <a:solidFill>
                  <a:schemeClr val="tx1"/>
                </a:solidFill>
              </a:rPr>
              <a:t>in COMPLETE SENTENCES on pg. </a:t>
            </a:r>
            <a:r>
              <a:rPr lang="en-US" sz="2600" dirty="0" smtClean="0">
                <a:solidFill>
                  <a:schemeClr val="tx1"/>
                </a:solidFill>
              </a:rPr>
              <a:t>362.</a:t>
            </a:r>
            <a:endParaRPr lang="en-US" sz="2600" dirty="0">
              <a:solidFill>
                <a:schemeClr val="tx1"/>
              </a:solidFill>
            </a:endParaRPr>
          </a:p>
          <a:p>
            <a:pPr lvl="0">
              <a:lnSpc>
                <a:spcPct val="120000"/>
              </a:lnSpc>
            </a:pPr>
            <a:r>
              <a:rPr lang="en-US" sz="2800" b="1" dirty="0" smtClean="0">
                <a:solidFill>
                  <a:srgbClr val="7030A0"/>
                </a:solidFill>
                <a:latin typeface="+mj-lt"/>
              </a:rPr>
              <a:t>Complete the </a:t>
            </a:r>
            <a:r>
              <a:rPr lang="en-US" sz="2800" b="1" dirty="0" smtClean="0">
                <a:solidFill>
                  <a:srgbClr val="7030A0"/>
                </a:solidFill>
                <a:latin typeface="+mj-lt"/>
                <a:cs typeface="Calibri" pitchFamily="34" charset="0"/>
              </a:rPr>
              <a:t>“</a:t>
            </a:r>
            <a:r>
              <a:rPr lang="en-US" sz="2800" b="1" dirty="0" smtClean="0">
                <a:solidFill>
                  <a:srgbClr val="7030A0"/>
                </a:solidFill>
                <a:latin typeface="Calibri" pitchFamily="34" charset="0"/>
                <a:cs typeface="Calibri" pitchFamily="34" charset="0"/>
              </a:rPr>
              <a:t>Reading Check” </a:t>
            </a:r>
            <a:r>
              <a:rPr lang="en-US" sz="2800" b="1" dirty="0" smtClean="0">
                <a:solidFill>
                  <a:srgbClr val="7030A0"/>
                </a:solidFill>
                <a:latin typeface="+mj-lt"/>
              </a:rPr>
              <a:t>on </a:t>
            </a:r>
            <a:r>
              <a:rPr lang="en-US" sz="2800" b="1" dirty="0">
                <a:solidFill>
                  <a:srgbClr val="7030A0"/>
                </a:solidFill>
                <a:latin typeface="+mj-lt"/>
              </a:rPr>
              <a:t>pg. </a:t>
            </a:r>
            <a:r>
              <a:rPr lang="en-US" sz="2800" b="1" dirty="0" smtClean="0">
                <a:solidFill>
                  <a:srgbClr val="7030A0"/>
                </a:solidFill>
                <a:latin typeface="+mj-lt"/>
              </a:rPr>
              <a:t>362</a:t>
            </a:r>
            <a:r>
              <a:rPr lang="en-US" sz="2800" b="1" dirty="0" smtClean="0">
                <a:solidFill>
                  <a:srgbClr val="7030A0"/>
                </a:solidFill>
                <a:latin typeface="+mj-lt"/>
              </a:rPr>
              <a:t>:</a:t>
            </a:r>
            <a:endParaRPr lang="en-US" sz="2400" dirty="0">
              <a:solidFill>
                <a:srgbClr val="7030A0"/>
              </a:solidFill>
              <a:latin typeface="+mj-lt"/>
            </a:endParaRPr>
          </a:p>
          <a:p>
            <a:pPr lvl="1">
              <a:lnSpc>
                <a:spcPct val="120000"/>
              </a:lnSpc>
            </a:pPr>
            <a:r>
              <a:rPr lang="en-US" sz="2600" u="sng" dirty="0">
                <a:solidFill>
                  <a:schemeClr val="tx1"/>
                </a:solidFill>
              </a:rPr>
              <a:t>Tools:</a:t>
            </a:r>
            <a:r>
              <a:rPr lang="en-US" sz="2600" dirty="0">
                <a:solidFill>
                  <a:schemeClr val="tx1"/>
                </a:solidFill>
              </a:rPr>
              <a:t> 10</a:t>
            </a:r>
            <a:r>
              <a:rPr lang="en-US" sz="2600" baseline="30000" dirty="0">
                <a:solidFill>
                  <a:schemeClr val="tx1"/>
                </a:solidFill>
              </a:rPr>
              <a:t>th</a:t>
            </a:r>
            <a:r>
              <a:rPr lang="en-US" sz="2600" dirty="0">
                <a:solidFill>
                  <a:schemeClr val="tx1"/>
                </a:solidFill>
              </a:rPr>
              <a:t> grade Elements of Lit. textbook, </a:t>
            </a:r>
            <a:r>
              <a:rPr lang="en-US" sz="2600" dirty="0" smtClean="0">
                <a:solidFill>
                  <a:schemeClr val="tx1"/>
                </a:solidFill>
              </a:rPr>
              <a:t>the same sheet of loose </a:t>
            </a:r>
            <a:r>
              <a:rPr lang="en-US" sz="2600" dirty="0">
                <a:solidFill>
                  <a:schemeClr val="tx1"/>
                </a:solidFill>
              </a:rPr>
              <a:t>leaf </a:t>
            </a:r>
            <a:r>
              <a:rPr lang="en-US" sz="2600" dirty="0" smtClean="0">
                <a:solidFill>
                  <a:schemeClr val="tx1"/>
                </a:solidFill>
              </a:rPr>
              <a:t>paper that you’re </a:t>
            </a:r>
            <a:r>
              <a:rPr lang="en-US" sz="2600" u="sng" dirty="0" smtClean="0">
                <a:solidFill>
                  <a:schemeClr val="tx1"/>
                </a:solidFill>
              </a:rPr>
              <a:t>It Can’t Be Helped</a:t>
            </a:r>
            <a:r>
              <a:rPr lang="en-US" sz="2600" dirty="0" smtClean="0">
                <a:solidFill>
                  <a:schemeClr val="tx1"/>
                </a:solidFill>
              </a:rPr>
              <a:t> questions </a:t>
            </a:r>
            <a:r>
              <a:rPr lang="en-US" sz="2600" dirty="0" smtClean="0">
                <a:solidFill>
                  <a:schemeClr val="tx1"/>
                </a:solidFill>
              </a:rPr>
              <a:t>are on, </a:t>
            </a:r>
            <a:r>
              <a:rPr lang="en-US" sz="2600" dirty="0" smtClean="0">
                <a:solidFill>
                  <a:schemeClr val="tx1"/>
                </a:solidFill>
              </a:rPr>
              <a:t>and a pen </a:t>
            </a:r>
            <a:r>
              <a:rPr lang="en-US" sz="2600" dirty="0">
                <a:solidFill>
                  <a:schemeClr val="tx1"/>
                </a:solidFill>
              </a:rPr>
              <a:t>or pencil </a:t>
            </a:r>
          </a:p>
          <a:p>
            <a:pPr lvl="1">
              <a:lnSpc>
                <a:spcPct val="120000"/>
              </a:lnSpc>
            </a:pPr>
            <a:r>
              <a:rPr lang="en-US" sz="2600" u="sng" dirty="0">
                <a:solidFill>
                  <a:schemeClr val="tx1"/>
                </a:solidFill>
              </a:rPr>
              <a:t>Directions:</a:t>
            </a:r>
            <a:r>
              <a:rPr lang="en-US" sz="2600" dirty="0">
                <a:solidFill>
                  <a:schemeClr val="tx1"/>
                </a:solidFill>
              </a:rPr>
              <a:t> On page </a:t>
            </a:r>
            <a:r>
              <a:rPr lang="en-US" sz="2600" dirty="0" smtClean="0">
                <a:solidFill>
                  <a:schemeClr val="tx1"/>
                </a:solidFill>
              </a:rPr>
              <a:t>362</a:t>
            </a:r>
            <a:r>
              <a:rPr lang="en-US" sz="2600" dirty="0" smtClean="0">
                <a:solidFill>
                  <a:schemeClr val="tx1"/>
                </a:solidFill>
              </a:rPr>
              <a:t>,  </a:t>
            </a:r>
            <a:r>
              <a:rPr lang="en-US" sz="2600" dirty="0">
                <a:solidFill>
                  <a:schemeClr val="tx1"/>
                </a:solidFill>
              </a:rPr>
              <a:t>please </a:t>
            </a:r>
            <a:r>
              <a:rPr lang="en-US" sz="2600" dirty="0" smtClean="0">
                <a:solidFill>
                  <a:schemeClr val="tx1"/>
                </a:solidFill>
              </a:rPr>
              <a:t>complete </a:t>
            </a:r>
            <a:r>
              <a:rPr lang="en-US" sz="2600" smtClean="0">
                <a:solidFill>
                  <a:schemeClr val="tx1"/>
                </a:solidFill>
              </a:rPr>
              <a:t>the “Reading Check” </a:t>
            </a:r>
            <a:r>
              <a:rPr lang="en-US" sz="2600" dirty="0" smtClean="0">
                <a:solidFill>
                  <a:schemeClr val="tx1"/>
                </a:solidFill>
              </a:rPr>
              <a:t>in the beige box on the same sheet of paper as your story questions. </a:t>
            </a:r>
            <a:endParaRPr lang="en-US" sz="2600" dirty="0">
              <a:solidFill>
                <a:schemeClr val="tx1"/>
              </a:solidFill>
            </a:endParaRPr>
          </a:p>
        </p:txBody>
      </p:sp>
    </p:spTree>
    <p:extLst>
      <p:ext uri="{BB962C8B-B14F-4D97-AF65-F5344CB8AC3E}">
        <p14:creationId xmlns:p14="http://schemas.microsoft.com/office/powerpoint/2010/main" val="20705938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TotalTime>
  <Words>564</Words>
  <Application>Microsoft Office PowerPoint</Application>
  <PresentationFormat>On-screen Show (4:3)</PresentationFormat>
  <Paragraphs>60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Daily SSR Entry:</vt:lpstr>
      <vt:lpstr>Mrs. Greblo’s  1A, 2A, &amp; 4A Sophomore English Agenda: 4/22/13</vt:lpstr>
      <vt:lpstr>Elements of Literature Assignment: Nonfiction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7</cp:revision>
  <dcterms:created xsi:type="dcterms:W3CDTF">2013-04-22T16:07:28Z</dcterms:created>
  <dcterms:modified xsi:type="dcterms:W3CDTF">2013-04-22T16:31:11Z</dcterms:modified>
</cp:coreProperties>
</file>