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1" r:id="rId5"/>
    <p:sldId id="263"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B9E9E6B-A9EE-4E73-874E-BD2D4A2CD64F}" type="datetimeFigureOut">
              <a:rPr lang="en-US" smtClean="0"/>
              <a:t>10/17/2012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ACC29F-B368-461F-A5A3-AD018CC7A26F}"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9E9E6B-A9EE-4E73-874E-BD2D4A2CD64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ACC29F-B368-461F-A5A3-AD018CC7A26F}"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CACC29F-B368-461F-A5A3-AD018CC7A26F}"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B9E9E6B-A9EE-4E73-874E-BD2D4A2CD64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B9E9E6B-A9EE-4E73-874E-BD2D4A2CD64F}" type="datetimeFigureOut">
              <a:rPr lang="en-US" smtClean="0"/>
              <a:t>10/17/2012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CACC29F-B368-461F-A5A3-AD018CC7A26F}"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8B9E9E6B-A9EE-4E73-874E-BD2D4A2CD64F}" type="datetimeFigureOut">
              <a:rPr lang="en-US" smtClean="0"/>
              <a:t>10/17/2012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CACC29F-B368-461F-A5A3-AD018CC7A26F}"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B9E9E6B-A9EE-4E73-874E-BD2D4A2CD64F}" type="datetimeFigureOut">
              <a:rPr lang="en-US" smtClean="0"/>
              <a:t>10/17/2012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ACC29F-B368-461F-A5A3-AD018CC7A26F}"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B9E9E6B-A9EE-4E73-874E-BD2D4A2CD64F}" type="datetimeFigureOut">
              <a:rPr lang="en-US" smtClean="0"/>
              <a:t>10/17/2012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CACC29F-B368-461F-A5A3-AD018CC7A26F}"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B9E9E6B-A9EE-4E73-874E-BD2D4A2CD64F}" type="datetimeFigureOut">
              <a:rPr lang="en-US" smtClean="0"/>
              <a:t>10/17/2012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CACC29F-B368-461F-A5A3-AD018CC7A26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8B9E9E6B-A9EE-4E73-874E-BD2D4A2CD64F}" type="datetimeFigureOut">
              <a:rPr lang="en-US" smtClean="0"/>
              <a:t>10/17/2012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CACC29F-B368-461F-A5A3-AD018CC7A26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CACC29F-B368-461F-A5A3-AD018CC7A26F}"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8B9E9E6B-A9EE-4E73-874E-BD2D4A2CD64F}" type="datetimeFigureOut">
              <a:rPr lang="en-US" smtClean="0"/>
              <a:t>10/17/2012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CACC29F-B368-461F-A5A3-AD018CC7A26F}"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B9E9E6B-A9EE-4E73-874E-BD2D4A2CD64F}" type="datetimeFigureOut">
              <a:rPr lang="en-US" smtClean="0"/>
              <a:t>10/17/2012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8B9E9E6B-A9EE-4E73-874E-BD2D4A2CD64F}" type="datetimeFigureOut">
              <a:rPr lang="en-US" smtClean="0"/>
              <a:t>10/17/2012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CACC29F-B368-461F-A5A3-AD018CC7A26F}"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Senior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372110456"/>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34619426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a:bodyPr>
          <a:lstStyle/>
          <a:p>
            <a:r>
              <a:rPr lang="en-US" sz="2800" b="1" dirty="0" smtClean="0">
                <a:latin typeface="Calibri" pitchFamily="34" charset="0"/>
                <a:cs typeface="Calibri" pitchFamily="34" charset="0"/>
              </a:rPr>
              <a:t>Mrs. </a:t>
            </a:r>
            <a:r>
              <a:rPr lang="en-US" sz="2800" b="1" dirty="0" err="1" smtClean="0">
                <a:latin typeface="Calibri" pitchFamily="34" charset="0"/>
                <a:cs typeface="Calibri" pitchFamily="34" charset="0"/>
              </a:rPr>
              <a:t>Greblo’s</a:t>
            </a:r>
            <a:r>
              <a:rPr lang="en-US" sz="2800" b="1" dirty="0" smtClean="0">
                <a:latin typeface="Calibri" pitchFamily="34" charset="0"/>
                <a:cs typeface="Calibri" pitchFamily="34" charset="0"/>
              </a:rPr>
              <a:t>  1B Senior English Agenda:   </a:t>
            </a:r>
            <a:r>
              <a:rPr lang="en-US" sz="2800" b="1" dirty="0" smtClean="0">
                <a:solidFill>
                  <a:srgbClr val="00B050"/>
                </a:solidFill>
                <a:latin typeface="Calibri" pitchFamily="34" charset="0"/>
                <a:cs typeface="Calibri" pitchFamily="34" charset="0"/>
              </a:rPr>
              <a:t>10/17/12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371600"/>
            <a:ext cx="8839200" cy="5334000"/>
          </a:xfrm>
        </p:spPr>
        <p:txBody>
          <a:bodyPr>
            <a:normAutofit fontScale="40000" lnSpcReduction="20000"/>
          </a:bodyPr>
          <a:lstStyle/>
          <a:p>
            <a:pPr marL="0" indent="0">
              <a:buNone/>
            </a:pPr>
            <a:r>
              <a:rPr lang="en-US" sz="4000" b="1" dirty="0" smtClean="0">
                <a:solidFill>
                  <a:srgbClr val="0070C0"/>
                </a:solidFill>
                <a:latin typeface="Calibri" pitchFamily="34" charset="0"/>
                <a:cs typeface="Calibri" pitchFamily="34" charset="0"/>
              </a:rPr>
              <a:t>Please copy this agenda down into your Learning Log </a:t>
            </a:r>
            <a:r>
              <a:rPr lang="en-US" sz="4000" b="1" dirty="0">
                <a:solidFill>
                  <a:srgbClr val="0070C0"/>
                </a:solidFill>
                <a:latin typeface="Calibri" pitchFamily="34" charset="0"/>
                <a:cs typeface="Calibri" pitchFamily="34" charset="0"/>
              </a:rPr>
              <a:t>N</a:t>
            </a:r>
            <a:r>
              <a:rPr lang="en-US" sz="4000" b="1" dirty="0" smtClean="0">
                <a:solidFill>
                  <a:srgbClr val="0070C0"/>
                </a:solidFill>
                <a:latin typeface="Calibri" pitchFamily="34" charset="0"/>
                <a:cs typeface="Calibri" pitchFamily="34" charset="0"/>
              </a:rPr>
              <a:t>otebook, you will receive credit for it!</a:t>
            </a:r>
          </a:p>
          <a:p>
            <a:pPr>
              <a:buFont typeface="Courier New" pitchFamily="49" charset="0"/>
              <a:buChar char="o"/>
            </a:pPr>
            <a:r>
              <a:rPr lang="en-US" sz="4500" b="1" dirty="0" smtClean="0">
                <a:solidFill>
                  <a:srgbClr val="7030A0"/>
                </a:solidFill>
                <a:latin typeface="Calibri" pitchFamily="34" charset="0"/>
                <a:cs typeface="Calibri" pitchFamily="34" charset="0"/>
              </a:rPr>
              <a:t>Seating Chart!</a:t>
            </a:r>
          </a:p>
          <a:p>
            <a:pPr>
              <a:buFont typeface="Courier New" pitchFamily="49" charset="0"/>
              <a:buChar char="o"/>
            </a:pPr>
            <a:r>
              <a:rPr lang="en-US" sz="4500" b="1" dirty="0" smtClean="0">
                <a:solidFill>
                  <a:srgbClr val="7030A0"/>
                </a:solidFill>
                <a:latin typeface="Calibri" pitchFamily="34" charset="0"/>
                <a:cs typeface="Calibri" pitchFamily="34" charset="0"/>
              </a:rPr>
              <a:t>SSR </a:t>
            </a:r>
            <a:r>
              <a:rPr lang="en-US" sz="4500" b="1" dirty="0">
                <a:solidFill>
                  <a:srgbClr val="7030A0"/>
                </a:solidFill>
                <a:latin typeface="Calibri" pitchFamily="34" charset="0"/>
                <a:cs typeface="Calibri" pitchFamily="34" charset="0"/>
              </a:rPr>
              <a:t>/</a:t>
            </a:r>
            <a:r>
              <a:rPr lang="en-US" sz="4500" b="1" dirty="0" smtClean="0">
                <a:solidFill>
                  <a:srgbClr val="7030A0"/>
                </a:solidFill>
                <a:latin typeface="Calibri" pitchFamily="34" charset="0"/>
                <a:cs typeface="Calibri" pitchFamily="34" charset="0"/>
              </a:rPr>
              <a:t>Attendance</a:t>
            </a:r>
            <a:endParaRPr lang="en-US" sz="4500" b="1" dirty="0">
              <a:solidFill>
                <a:srgbClr val="7030A0"/>
              </a:solidFill>
              <a:latin typeface="Calibri" pitchFamily="34" charset="0"/>
              <a:cs typeface="Calibri" pitchFamily="34" charset="0"/>
            </a:endParaRPr>
          </a:p>
          <a:p>
            <a:pPr>
              <a:buFont typeface="Courier New" pitchFamily="49" charset="0"/>
              <a:buChar char="o"/>
            </a:pPr>
            <a:r>
              <a:rPr lang="en-US" sz="4500" b="1" dirty="0">
                <a:solidFill>
                  <a:srgbClr val="7030A0"/>
                </a:solidFill>
                <a:latin typeface="Calibri" pitchFamily="34" charset="0"/>
                <a:cs typeface="Calibri" pitchFamily="34" charset="0"/>
              </a:rPr>
              <a:t>Daily SSR </a:t>
            </a:r>
            <a:r>
              <a:rPr lang="en-US" sz="4500" b="1" dirty="0" smtClean="0">
                <a:solidFill>
                  <a:srgbClr val="7030A0"/>
                </a:solidFill>
                <a:latin typeface="Calibri" pitchFamily="34" charset="0"/>
                <a:cs typeface="Calibri" pitchFamily="34" charset="0"/>
              </a:rPr>
              <a:t>Entry</a:t>
            </a:r>
          </a:p>
          <a:p>
            <a:pPr>
              <a:buFont typeface="Courier New" pitchFamily="49" charset="0"/>
              <a:buChar char="o"/>
            </a:pPr>
            <a:r>
              <a:rPr lang="en-US" sz="4500" b="1" dirty="0" smtClean="0">
                <a:solidFill>
                  <a:srgbClr val="7030A0"/>
                </a:solidFill>
                <a:latin typeface="Calibri" pitchFamily="34" charset="0"/>
                <a:cs typeface="Calibri" pitchFamily="34" charset="0"/>
              </a:rPr>
              <a:t>Daily SSR Entry Pair Share</a:t>
            </a:r>
            <a:endParaRPr lang="en-US" sz="4500" b="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Agenda</a:t>
            </a:r>
            <a:endParaRPr lang="en-US" sz="4500" b="1" dirty="0" smtClean="0">
              <a:solidFill>
                <a:srgbClr val="C00000"/>
              </a:solidFill>
              <a:latin typeface="Calibri" pitchFamily="34" charset="0"/>
              <a:cs typeface="Calibri" pitchFamily="34" charset="0"/>
            </a:endParaRPr>
          </a:p>
          <a:p>
            <a:pPr>
              <a:buFont typeface="Courier New" pitchFamily="49" charset="0"/>
              <a:buChar char="o"/>
            </a:pPr>
            <a:r>
              <a:rPr lang="en-US" sz="4500" b="1" dirty="0" smtClean="0">
                <a:solidFill>
                  <a:srgbClr val="FF0000"/>
                </a:solidFill>
                <a:latin typeface="Calibri" pitchFamily="34" charset="0"/>
                <a:cs typeface="Calibri" pitchFamily="34" charset="0"/>
              </a:rPr>
              <a:t>Reminders:</a:t>
            </a:r>
          </a:p>
          <a:p>
            <a:pPr lvl="1">
              <a:buFont typeface="Courier New" pitchFamily="49" charset="0"/>
              <a:buChar char="o"/>
            </a:pPr>
            <a:r>
              <a:rPr lang="en-US" sz="4500" b="1" i="1" dirty="0" smtClean="0">
                <a:solidFill>
                  <a:srgbClr val="FF0000"/>
                </a:solidFill>
                <a:latin typeface="Calibri" pitchFamily="34" charset="0"/>
                <a:cs typeface="Calibri" pitchFamily="34" charset="0"/>
              </a:rPr>
              <a:t>How Much Land Does a Man Need </a:t>
            </a:r>
            <a:r>
              <a:rPr lang="en-US" sz="4500" b="1" dirty="0" smtClean="0">
                <a:solidFill>
                  <a:srgbClr val="FF0000"/>
                </a:solidFill>
                <a:latin typeface="Calibri" pitchFamily="34" charset="0"/>
                <a:cs typeface="Calibri" pitchFamily="34" charset="0"/>
              </a:rPr>
              <a:t>– Both questions should've been answered in your LLN</a:t>
            </a:r>
            <a:endParaRPr lang="en-US" sz="4500" b="1"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C00000"/>
                </a:solidFill>
                <a:latin typeface="Calibri" pitchFamily="34" charset="0"/>
                <a:cs typeface="Calibri" pitchFamily="34" charset="0"/>
              </a:rPr>
              <a:t>POP QUIZ </a:t>
            </a:r>
            <a:r>
              <a:rPr lang="en-US" sz="4500" b="1" dirty="0" smtClean="0">
                <a:solidFill>
                  <a:srgbClr val="7030A0"/>
                </a:solidFill>
                <a:latin typeface="Calibri" pitchFamily="34" charset="0"/>
                <a:cs typeface="Calibri" pitchFamily="34" charset="0"/>
              </a:rPr>
              <a:t>on </a:t>
            </a:r>
            <a:r>
              <a:rPr lang="en-US" sz="4500" b="1" i="1" dirty="0" smtClean="0">
                <a:solidFill>
                  <a:srgbClr val="7030A0"/>
                </a:solidFill>
                <a:latin typeface="Calibri" pitchFamily="34" charset="0"/>
                <a:cs typeface="Calibri" pitchFamily="34" charset="0"/>
              </a:rPr>
              <a:t>How Much Land Does a Man Need </a:t>
            </a:r>
            <a:r>
              <a:rPr lang="en-US" sz="4500" b="1" dirty="0" smtClean="0">
                <a:solidFill>
                  <a:srgbClr val="7030A0"/>
                </a:solidFill>
                <a:latin typeface="Calibri" pitchFamily="34" charset="0"/>
                <a:cs typeface="Calibri" pitchFamily="34" charset="0"/>
              </a:rPr>
              <a:t>by Leo Tolstoy</a:t>
            </a:r>
          </a:p>
          <a:p>
            <a:pPr>
              <a:buFont typeface="Courier New" pitchFamily="49" charset="0"/>
              <a:buChar char="o"/>
            </a:pPr>
            <a:r>
              <a:rPr lang="en-US" sz="4500" b="1" dirty="0" smtClean="0">
                <a:solidFill>
                  <a:srgbClr val="7030A0"/>
                </a:solidFill>
                <a:latin typeface="Calibri" pitchFamily="34" charset="0"/>
                <a:cs typeface="Calibri" pitchFamily="34" charset="0"/>
              </a:rPr>
              <a:t>Part 1: </a:t>
            </a:r>
            <a:r>
              <a:rPr lang="en-US" sz="4500" b="1" i="1" dirty="0" smtClean="0">
                <a:solidFill>
                  <a:srgbClr val="7030A0"/>
                </a:solidFill>
                <a:latin typeface="Calibri" pitchFamily="34" charset="0"/>
                <a:cs typeface="Calibri" pitchFamily="34" charset="0"/>
              </a:rPr>
              <a:t>The Mark of the Beast </a:t>
            </a:r>
            <a:r>
              <a:rPr lang="en-US" sz="4500" b="1" dirty="0" smtClean="0">
                <a:solidFill>
                  <a:srgbClr val="7030A0"/>
                </a:solidFill>
                <a:latin typeface="Calibri" pitchFamily="34" charset="0"/>
                <a:cs typeface="Calibri" pitchFamily="34" charset="0"/>
              </a:rPr>
              <a:t>by Rudyard Kipling (pg. 871-881) and Questions</a:t>
            </a:r>
            <a:endParaRPr lang="en-US" sz="4000" b="1" dirty="0" smtClean="0">
              <a:solidFill>
                <a:srgbClr val="7030A0"/>
              </a:solidFill>
              <a:latin typeface="Calibri" pitchFamily="34" charset="0"/>
              <a:cs typeface="Calibri" pitchFamily="34" charset="0"/>
            </a:endParaRP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sz="45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4000"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sz="4000" b="1" dirty="0" smtClean="0">
                <a:solidFill>
                  <a:srgbClr val="00B050"/>
                </a:solidFill>
                <a:latin typeface="Calibri" pitchFamily="34" charset="0"/>
                <a:cs typeface="Calibri" pitchFamily="34" charset="0"/>
              </a:rPr>
              <a:t>Read and interpret the story</a:t>
            </a:r>
          </a:p>
          <a:p>
            <a:pPr lvl="1">
              <a:buFont typeface="Courier New" pitchFamily="49" charset="0"/>
              <a:buChar char="o"/>
            </a:pPr>
            <a:r>
              <a:rPr lang="en-US" sz="4000" b="1" dirty="0" smtClean="0">
                <a:solidFill>
                  <a:srgbClr val="00B050"/>
                </a:solidFill>
                <a:latin typeface="Calibri" pitchFamily="34" charset="0"/>
                <a:cs typeface="Calibri" pitchFamily="34" charset="0"/>
              </a:rPr>
              <a:t>Identify conflicts and resolutions</a:t>
            </a:r>
          </a:p>
          <a:p>
            <a:pPr lvl="1">
              <a:buFont typeface="Courier New" pitchFamily="49" charset="0"/>
              <a:buChar char="o"/>
            </a:pPr>
            <a:r>
              <a:rPr lang="en-US" sz="4000" b="1" dirty="0" smtClean="0">
                <a:solidFill>
                  <a:srgbClr val="00B050"/>
                </a:solidFill>
                <a:latin typeface="Calibri" pitchFamily="34" charset="0"/>
                <a:cs typeface="Calibri" pitchFamily="34" charset="0"/>
              </a:rPr>
              <a:t>Identify allusions</a:t>
            </a:r>
            <a:endParaRPr lang="en-US" sz="4000" b="1" dirty="0" smtClean="0">
              <a:solidFill>
                <a:srgbClr val="00B050"/>
              </a:solidFill>
              <a:latin typeface="Calibri" pitchFamily="34" charset="0"/>
              <a:cs typeface="Calibri" pitchFamily="34" charset="0"/>
            </a:endParaRPr>
          </a:p>
          <a:p>
            <a:pPr lvl="1">
              <a:buFont typeface="Courier New" pitchFamily="49" charset="0"/>
              <a:buChar char="o"/>
            </a:pPr>
            <a:r>
              <a:rPr lang="en-US" sz="4000" b="1" dirty="0" smtClean="0">
                <a:solidFill>
                  <a:srgbClr val="00B050"/>
                </a:solidFill>
                <a:latin typeface="Calibri" pitchFamily="34" charset="0"/>
                <a:cs typeface="Calibri" pitchFamily="34" charset="0"/>
              </a:rPr>
              <a:t>Understand new words</a:t>
            </a:r>
            <a:endParaRPr lang="en-US" sz="4000" b="1" dirty="0" smtClean="0">
              <a:solidFill>
                <a:srgbClr val="00B050"/>
              </a:solidFill>
              <a:latin typeface="Calibri" pitchFamily="34" charset="0"/>
              <a:cs typeface="Calibri" pitchFamily="34" charset="0"/>
            </a:endParaRPr>
          </a:p>
          <a:p>
            <a:pPr>
              <a:buFont typeface="Courier New" pitchFamily="49" charset="0"/>
              <a:buChar char="o"/>
            </a:pPr>
            <a:r>
              <a:rPr lang="en-US" sz="4500" b="1" dirty="0" smtClean="0">
                <a:solidFill>
                  <a:srgbClr val="7030A0"/>
                </a:solidFill>
                <a:latin typeface="Calibri" pitchFamily="34" charset="0"/>
                <a:cs typeface="Calibri" pitchFamily="34" charset="0"/>
              </a:rPr>
              <a:t>Homework: </a:t>
            </a:r>
            <a:r>
              <a:rPr lang="en-US" sz="45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500" b="1" dirty="0" smtClean="0">
                <a:solidFill>
                  <a:srgbClr val="7030A0"/>
                </a:solidFill>
              </a:rPr>
              <a:t>NONE</a:t>
            </a:r>
            <a:endParaRPr lang="en-US" sz="3500" b="1" dirty="0" smtClean="0">
              <a:solidFill>
                <a:srgbClr val="7030A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013020756"/>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41356965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914400"/>
          </a:xfrm>
        </p:spPr>
        <p:txBody>
          <a:bodyPr>
            <a:normAutofit fontScale="90000"/>
          </a:bodyPr>
          <a:lstStyle/>
          <a:p>
            <a:r>
              <a:rPr lang="en-US" i="1" dirty="0"/>
              <a:t>How Much Land Does A Man Need </a:t>
            </a:r>
            <a:r>
              <a:rPr lang="en-US" dirty="0"/>
              <a:t/>
            </a:r>
            <a:br>
              <a:rPr lang="en-US" dirty="0"/>
            </a:br>
            <a:r>
              <a:rPr lang="en-US" dirty="0"/>
              <a:t>by Leo Tolstoy</a:t>
            </a:r>
          </a:p>
        </p:txBody>
      </p:sp>
      <p:sp>
        <p:nvSpPr>
          <p:cNvPr id="3" name="Content Placeholder 2"/>
          <p:cNvSpPr>
            <a:spLocks noGrp="1"/>
          </p:cNvSpPr>
          <p:nvPr>
            <p:ph sz="quarter" idx="1"/>
          </p:nvPr>
        </p:nvSpPr>
        <p:spPr>
          <a:xfrm>
            <a:off x="152400" y="1371600"/>
            <a:ext cx="8839200" cy="5334000"/>
          </a:xfrm>
        </p:spPr>
        <p:txBody>
          <a:bodyPr>
            <a:normAutofit lnSpcReduction="10000"/>
          </a:bodyPr>
          <a:lstStyle/>
          <a:p>
            <a:pPr marL="0" indent="0">
              <a:buNone/>
            </a:pPr>
            <a:r>
              <a:rPr lang="en-US" dirty="0"/>
              <a:t>On your own, </a:t>
            </a:r>
            <a:r>
              <a:rPr lang="en-US" b="1" dirty="0"/>
              <a:t>respond to the following </a:t>
            </a:r>
            <a:r>
              <a:rPr lang="en-US" b="1" dirty="0" smtClean="0"/>
              <a:t>questions in your Learning Log Notebook </a:t>
            </a:r>
            <a:r>
              <a:rPr lang="en-US" dirty="0" smtClean="0"/>
              <a:t>from page 894. They aren’t numbered but, bulleted. Please answer the </a:t>
            </a:r>
            <a:r>
              <a:rPr lang="en-US" dirty="0"/>
              <a:t>first and last bulleted </a:t>
            </a:r>
            <a:r>
              <a:rPr lang="en-US" dirty="0" smtClean="0"/>
              <a:t>questions in longer essay-type written responses. I have them retyped here:</a:t>
            </a:r>
          </a:p>
          <a:p>
            <a:r>
              <a:rPr lang="en-US" i="1" dirty="0" smtClean="0"/>
              <a:t>Find examples in the text that reveal the Bashkir culture’s attitudes about property and values. How would you compare them with the beliefs of your own culture?</a:t>
            </a:r>
          </a:p>
          <a:p>
            <a:r>
              <a:rPr lang="en-US" i="1" dirty="0" err="1" smtClean="0"/>
              <a:t>Pahom’s</a:t>
            </a:r>
            <a:r>
              <a:rPr lang="en-US" i="1" dirty="0" smtClean="0"/>
              <a:t> dreams of wealth are mocked in the story’s ironic last line. Think of the stark contrast between what he wanted and “all he needed.” What parallels do you find with our culture today? How and why do people’s wants differ from their actual needs?</a:t>
            </a:r>
            <a:endParaRPr lang="en-US" i="1" dirty="0"/>
          </a:p>
          <a:p>
            <a:endParaRPr lang="en-US" dirty="0"/>
          </a:p>
        </p:txBody>
      </p:sp>
    </p:spTree>
    <p:extLst>
      <p:ext uri="{BB962C8B-B14F-4D97-AF65-F5344CB8AC3E}">
        <p14:creationId xmlns:p14="http://schemas.microsoft.com/office/powerpoint/2010/main" val="36131651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i="1" dirty="0">
                <a:solidFill>
                  <a:schemeClr val="accent6">
                    <a:lumMod val="75000"/>
                  </a:schemeClr>
                </a:solidFill>
                <a:latin typeface="Calibri" pitchFamily="34" charset="0"/>
                <a:cs typeface="Calibri" pitchFamily="34" charset="0"/>
              </a:rPr>
              <a:t>The Mark of the Beast </a:t>
            </a:r>
            <a:r>
              <a:rPr lang="en-US" sz="3600" b="1" dirty="0">
                <a:solidFill>
                  <a:schemeClr val="accent6">
                    <a:lumMod val="75000"/>
                  </a:schemeClr>
                </a:solidFill>
                <a:latin typeface="Calibri" pitchFamily="34" charset="0"/>
                <a:cs typeface="Calibri" pitchFamily="34" charset="0"/>
              </a:rPr>
              <a:t>by Rudyard Kipling</a:t>
            </a:r>
            <a:endParaRPr lang="en-US" dirty="0">
              <a:solidFill>
                <a:schemeClr val="accent6">
                  <a:lumMod val="75000"/>
                </a:schemeClr>
              </a:solidFill>
            </a:endParaRPr>
          </a:p>
        </p:txBody>
      </p:sp>
      <p:sp>
        <p:nvSpPr>
          <p:cNvPr id="3" name="Content Placeholder 2"/>
          <p:cNvSpPr>
            <a:spLocks noGrp="1"/>
          </p:cNvSpPr>
          <p:nvPr>
            <p:ph sz="quarter" idx="1"/>
          </p:nvPr>
        </p:nvSpPr>
        <p:spPr/>
        <p:txBody>
          <a:bodyPr>
            <a:normAutofit fontScale="92500" lnSpcReduction="10000"/>
          </a:bodyPr>
          <a:lstStyle/>
          <a:p>
            <a:r>
              <a:rPr lang="en-US" sz="4000" dirty="0" smtClean="0"/>
              <a:t>Please read the short story, </a:t>
            </a:r>
            <a:r>
              <a:rPr lang="en-US" sz="4000" i="1" dirty="0"/>
              <a:t>The Mark of the Beast </a:t>
            </a:r>
            <a:r>
              <a:rPr lang="en-US" sz="4000" dirty="0"/>
              <a:t>by Rudyard </a:t>
            </a:r>
            <a:r>
              <a:rPr lang="en-US" sz="4000" dirty="0" smtClean="0"/>
              <a:t>Kipling on pages 871-880.</a:t>
            </a:r>
          </a:p>
          <a:p>
            <a:r>
              <a:rPr lang="en-US" sz="4000" dirty="0" smtClean="0"/>
              <a:t>Finally, in your Learning Log Notebook please </a:t>
            </a:r>
            <a:r>
              <a:rPr lang="en-US" sz="4000" dirty="0" smtClean="0">
                <a:solidFill>
                  <a:srgbClr val="C00000"/>
                </a:solidFill>
              </a:rPr>
              <a:t>answer the following questions from page 881</a:t>
            </a:r>
            <a:r>
              <a:rPr lang="en-US" sz="4000" dirty="0" smtClean="0"/>
              <a:t>:</a:t>
            </a:r>
          </a:p>
          <a:p>
            <a:pPr lvl="1"/>
            <a:r>
              <a:rPr lang="en-US" sz="4000" b="1" dirty="0" smtClean="0">
                <a:solidFill>
                  <a:srgbClr val="C00000"/>
                </a:solidFill>
              </a:rPr>
              <a:t>2-7</a:t>
            </a:r>
          </a:p>
          <a:p>
            <a:pPr lvl="1"/>
            <a:r>
              <a:rPr lang="en-US" sz="4000" b="1" dirty="0" smtClean="0">
                <a:solidFill>
                  <a:srgbClr val="C00000"/>
                </a:solidFill>
              </a:rPr>
              <a:t>9-10</a:t>
            </a:r>
          </a:p>
          <a:p>
            <a:pPr marL="274320" lvl="1" indent="0">
              <a:buNone/>
            </a:pPr>
            <a:endParaRPr lang="en-US" b="1" dirty="0">
              <a:solidFill>
                <a:srgbClr val="C00000"/>
              </a:solidFill>
            </a:endParaRPr>
          </a:p>
          <a:p>
            <a:pPr marL="274320" lvl="1" indent="0">
              <a:buNone/>
            </a:pPr>
            <a:endParaRPr lang="en-US" b="1" dirty="0" smtClean="0">
              <a:solidFill>
                <a:srgbClr val="C00000"/>
              </a:solidFill>
            </a:endParaRPr>
          </a:p>
        </p:txBody>
      </p:sp>
    </p:spTree>
    <p:extLst>
      <p:ext uri="{BB962C8B-B14F-4D97-AF65-F5344CB8AC3E}">
        <p14:creationId xmlns:p14="http://schemas.microsoft.com/office/powerpoint/2010/main" val="7698296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130</TotalTime>
  <Words>325</Words>
  <Application>Microsoft Office PowerPoint</Application>
  <PresentationFormat>On-screen Show (4:3)</PresentationFormat>
  <Paragraphs>60</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Civic</vt:lpstr>
      <vt:lpstr>   Senior English      with Mrs. Greblo!</vt:lpstr>
      <vt:lpstr>Mrs. Greblo’s  1B Senior English Agenda:   10/17/12</vt:lpstr>
      <vt:lpstr>Daily SSR Entry:</vt:lpstr>
      <vt:lpstr>How Much Land Does A Man Need  by Leo Tolstoy</vt:lpstr>
      <vt:lpstr>The Mark of the Beast by Rudyard Kipling</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Senior English      with Mrs. Greblo!</dc:title>
  <dc:creator>Kelly L.T. Greblo</dc:creator>
  <cp:lastModifiedBy>Kelly L.T. Greblo</cp:lastModifiedBy>
  <cp:revision>22</cp:revision>
  <cp:lastPrinted>2012-10-17T17:53:13Z</cp:lastPrinted>
  <dcterms:created xsi:type="dcterms:W3CDTF">2012-10-17T16:24:11Z</dcterms:created>
  <dcterms:modified xsi:type="dcterms:W3CDTF">2012-10-17T18:34:40Z</dcterms:modified>
</cp:coreProperties>
</file>