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490F0D9-DA8E-4735-AA81-3204DF8CA870}" type="datetimeFigureOut">
              <a:rPr lang="en-US" smtClean="0"/>
              <a:t>10/10/2012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E712823-FB9D-458E-A99F-586FE8289F7A}"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90F0D9-DA8E-4735-AA81-3204DF8CA870}"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12823-FB9D-458E-A99F-586FE8289F7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E712823-FB9D-458E-A99F-586FE8289F7A}"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90F0D9-DA8E-4735-AA81-3204DF8CA870}"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490F0D9-DA8E-4735-AA81-3204DF8CA870}"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E712823-FB9D-458E-A99F-586FE8289F7A}"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490F0D9-DA8E-4735-AA81-3204DF8CA870}" type="datetimeFigureOut">
              <a:rPr lang="en-US" smtClean="0"/>
              <a:t>10/10/2012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E712823-FB9D-458E-A99F-586FE8289F7A}"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490F0D9-DA8E-4735-AA81-3204DF8CA870}" type="datetimeFigureOut">
              <a:rPr lang="en-US" smtClean="0"/>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712823-FB9D-458E-A99F-586FE8289F7A}"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490F0D9-DA8E-4735-AA81-3204DF8CA870}" type="datetimeFigureOut">
              <a:rPr lang="en-US" smtClean="0"/>
              <a:t>10/10/2012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E712823-FB9D-458E-A99F-586FE8289F7A}"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90F0D9-DA8E-4735-AA81-3204DF8CA870}" type="datetimeFigureOut">
              <a:rPr lang="en-US" smtClean="0"/>
              <a:t>10/10/2012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E712823-FB9D-458E-A99F-586FE8289F7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490F0D9-DA8E-4735-AA81-3204DF8CA870}" type="datetimeFigureOut">
              <a:rPr lang="en-US" smtClean="0"/>
              <a:t>10/10/2012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E712823-FB9D-458E-A99F-586FE8289F7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E712823-FB9D-458E-A99F-586FE8289F7A}"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490F0D9-DA8E-4735-AA81-3204DF8CA870}" type="datetimeFigureOut">
              <a:rPr lang="en-US" smtClean="0"/>
              <a:t>10/10/2012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E712823-FB9D-458E-A99F-586FE8289F7A}"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490F0D9-DA8E-4735-AA81-3204DF8CA870}" type="datetimeFigureOut">
              <a:rPr lang="en-US" smtClean="0"/>
              <a:t>10/10/2012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490F0D9-DA8E-4735-AA81-3204DF8CA870}" type="datetimeFigureOut">
              <a:rPr lang="en-US" smtClean="0"/>
              <a:t>10/10/2012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E712823-FB9D-458E-A99F-586FE8289F7A}"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Senior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643621759"/>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02756363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rmAutofit/>
          </a:bodyPr>
          <a:lstStyle/>
          <a:p>
            <a:r>
              <a:rPr lang="en-US" sz="2800" b="1" dirty="0" smtClean="0">
                <a:latin typeface="Calibri" pitchFamily="34" charset="0"/>
                <a:cs typeface="Calibri" pitchFamily="34" charset="0"/>
              </a:rPr>
              <a:t>Mrs. </a:t>
            </a:r>
            <a:r>
              <a:rPr lang="en-US" sz="2800" b="1" dirty="0" err="1" smtClean="0">
                <a:latin typeface="Calibri" pitchFamily="34" charset="0"/>
                <a:cs typeface="Calibri" pitchFamily="34" charset="0"/>
              </a:rPr>
              <a:t>Greblo’s</a:t>
            </a:r>
            <a:r>
              <a:rPr lang="en-US" sz="2800" b="1" dirty="0" smtClean="0">
                <a:latin typeface="Calibri" pitchFamily="34" charset="0"/>
                <a:cs typeface="Calibri" pitchFamily="34" charset="0"/>
              </a:rPr>
              <a:t>  1B Senior English Agenda:   </a:t>
            </a:r>
            <a:r>
              <a:rPr lang="en-US" sz="2800" b="1" dirty="0" smtClean="0">
                <a:solidFill>
                  <a:srgbClr val="00B050"/>
                </a:solidFill>
                <a:latin typeface="Calibri" pitchFamily="34" charset="0"/>
                <a:cs typeface="Calibri" pitchFamily="34" charset="0"/>
              </a:rPr>
              <a:t>10/10/12</a:t>
            </a:r>
            <a:endParaRPr lang="en-US" sz="28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301752" y="1371600"/>
            <a:ext cx="8503920" cy="5334000"/>
          </a:xfrm>
        </p:spPr>
        <p:txBody>
          <a:bodyPr>
            <a:normAutofit fontScale="40000" lnSpcReduction="20000"/>
          </a:bodyPr>
          <a:lstStyle/>
          <a:p>
            <a:pPr marL="0" indent="0">
              <a:buNone/>
            </a:pPr>
            <a:r>
              <a:rPr lang="en-US" sz="4000" b="1" dirty="0" smtClean="0">
                <a:solidFill>
                  <a:srgbClr val="0070C0"/>
                </a:solidFill>
                <a:latin typeface="Calibri" pitchFamily="34" charset="0"/>
                <a:cs typeface="Calibri" pitchFamily="34" charset="0"/>
              </a:rPr>
              <a:t>Please copy this agenda down into your Learning Log </a:t>
            </a:r>
            <a:r>
              <a:rPr lang="en-US" sz="4000" b="1" dirty="0">
                <a:solidFill>
                  <a:srgbClr val="0070C0"/>
                </a:solidFill>
                <a:latin typeface="Calibri" pitchFamily="34" charset="0"/>
                <a:cs typeface="Calibri" pitchFamily="34" charset="0"/>
              </a:rPr>
              <a:t>N</a:t>
            </a:r>
            <a:r>
              <a:rPr lang="en-US" sz="4000" b="1" dirty="0" smtClean="0">
                <a:solidFill>
                  <a:srgbClr val="0070C0"/>
                </a:solidFill>
                <a:latin typeface="Calibri" pitchFamily="34" charset="0"/>
                <a:cs typeface="Calibri" pitchFamily="34" charset="0"/>
              </a:rPr>
              <a:t>otebook, you will receive credit for it!</a:t>
            </a:r>
          </a:p>
          <a:p>
            <a:pPr>
              <a:buFont typeface="Courier New" pitchFamily="49" charset="0"/>
              <a:buChar char="o"/>
            </a:pPr>
            <a:r>
              <a:rPr lang="en-US" sz="4500" b="1" dirty="0">
                <a:solidFill>
                  <a:srgbClr val="7030A0"/>
                </a:solidFill>
                <a:latin typeface="Calibri" pitchFamily="34" charset="0"/>
                <a:cs typeface="Calibri" pitchFamily="34" charset="0"/>
              </a:rPr>
              <a:t>SSR /</a:t>
            </a:r>
            <a:r>
              <a:rPr lang="en-US" sz="4500" b="1" dirty="0" smtClean="0">
                <a:solidFill>
                  <a:srgbClr val="7030A0"/>
                </a:solidFill>
                <a:latin typeface="Calibri" pitchFamily="34" charset="0"/>
                <a:cs typeface="Calibri" pitchFamily="34" charset="0"/>
              </a:rPr>
              <a:t>Attendance</a:t>
            </a:r>
            <a:endParaRPr lang="en-US" sz="4500" b="1" dirty="0">
              <a:solidFill>
                <a:srgbClr val="7030A0"/>
              </a:solidFill>
              <a:latin typeface="Calibri" pitchFamily="34" charset="0"/>
              <a:cs typeface="Calibri" pitchFamily="34" charset="0"/>
            </a:endParaRPr>
          </a:p>
          <a:p>
            <a:pPr>
              <a:buFont typeface="Courier New" pitchFamily="49" charset="0"/>
              <a:buChar char="o"/>
            </a:pPr>
            <a:r>
              <a:rPr lang="en-US" sz="4500" b="1" dirty="0">
                <a:solidFill>
                  <a:srgbClr val="7030A0"/>
                </a:solidFill>
                <a:latin typeface="Calibri" pitchFamily="34" charset="0"/>
                <a:cs typeface="Calibri" pitchFamily="34" charset="0"/>
              </a:rPr>
              <a:t>Daily SSR </a:t>
            </a:r>
            <a:r>
              <a:rPr lang="en-US" sz="4500" b="1" dirty="0" smtClean="0">
                <a:solidFill>
                  <a:srgbClr val="7030A0"/>
                </a:solidFill>
                <a:latin typeface="Calibri" pitchFamily="34" charset="0"/>
                <a:cs typeface="Calibri" pitchFamily="34" charset="0"/>
              </a:rPr>
              <a:t>Entry</a:t>
            </a:r>
          </a:p>
          <a:p>
            <a:pPr>
              <a:buFont typeface="Courier New" pitchFamily="49" charset="0"/>
              <a:buChar char="o"/>
            </a:pPr>
            <a:r>
              <a:rPr lang="en-US" sz="4500" b="1" dirty="0" smtClean="0">
                <a:solidFill>
                  <a:srgbClr val="7030A0"/>
                </a:solidFill>
                <a:latin typeface="Calibri" pitchFamily="34" charset="0"/>
                <a:cs typeface="Calibri" pitchFamily="34" charset="0"/>
              </a:rPr>
              <a:t>Agenda</a:t>
            </a:r>
            <a:endParaRPr lang="en-US" sz="4500" b="1" dirty="0" smtClean="0">
              <a:solidFill>
                <a:srgbClr val="C00000"/>
              </a:solidFill>
              <a:latin typeface="Calibri" pitchFamily="34" charset="0"/>
              <a:cs typeface="Calibri" pitchFamily="34" charset="0"/>
            </a:endParaRPr>
          </a:p>
          <a:p>
            <a:pPr>
              <a:buFont typeface="Courier New" pitchFamily="49" charset="0"/>
              <a:buChar char="o"/>
            </a:pPr>
            <a:r>
              <a:rPr lang="en-US" sz="4500" b="1" dirty="0" smtClean="0">
                <a:solidFill>
                  <a:srgbClr val="FF0000"/>
                </a:solidFill>
                <a:latin typeface="Calibri" pitchFamily="34" charset="0"/>
                <a:cs typeface="Calibri" pitchFamily="34" charset="0"/>
              </a:rPr>
              <a:t>Reminders:</a:t>
            </a:r>
          </a:p>
          <a:p>
            <a:pPr lvl="1">
              <a:buFont typeface="Courier New" pitchFamily="49" charset="0"/>
              <a:buChar char="o"/>
            </a:pPr>
            <a:r>
              <a:rPr lang="en-US" sz="4500" b="1" dirty="0" smtClean="0">
                <a:solidFill>
                  <a:srgbClr val="FF0000"/>
                </a:solidFill>
                <a:latin typeface="Calibri" pitchFamily="34" charset="0"/>
                <a:cs typeface="Calibri" pitchFamily="34" charset="0"/>
              </a:rPr>
              <a:t>Seriously LATE </a:t>
            </a:r>
            <a:r>
              <a:rPr lang="en-US" sz="4500" b="1" dirty="0" smtClean="0">
                <a:solidFill>
                  <a:srgbClr val="FF0000"/>
                </a:solidFill>
                <a:latin typeface="Calibri" pitchFamily="34" charset="0"/>
                <a:cs typeface="Calibri" pitchFamily="34" charset="0"/>
              </a:rPr>
              <a:t>TURN-IN</a:t>
            </a:r>
            <a:r>
              <a:rPr lang="en-US" sz="4500" b="1" dirty="0">
                <a:solidFill>
                  <a:srgbClr val="FF0000"/>
                </a:solidFill>
                <a:latin typeface="Calibri" pitchFamily="34" charset="0"/>
                <a:cs typeface="Calibri" pitchFamily="34" charset="0"/>
              </a:rPr>
              <a:t>: </a:t>
            </a:r>
            <a:r>
              <a:rPr lang="en-US" sz="4500" b="1" dirty="0" smtClean="0">
                <a:solidFill>
                  <a:srgbClr val="FF0000"/>
                </a:solidFill>
                <a:latin typeface="Calibri" pitchFamily="34" charset="0"/>
                <a:cs typeface="Calibri" pitchFamily="34" charset="0"/>
              </a:rPr>
              <a:t>Letter to Mrs. G &amp; Inspiration </a:t>
            </a:r>
            <a:r>
              <a:rPr lang="en-US" sz="4500" b="1" dirty="0">
                <a:solidFill>
                  <a:srgbClr val="FF0000"/>
                </a:solidFill>
                <a:latin typeface="Calibri" pitchFamily="34" charset="0"/>
                <a:cs typeface="Calibri" pitchFamily="34" charset="0"/>
              </a:rPr>
              <a:t>Writing Mode Pieces </a:t>
            </a:r>
            <a:endParaRPr lang="en-US" sz="4500" b="1" dirty="0" smtClean="0">
              <a:solidFill>
                <a:srgbClr val="FF0000"/>
              </a:solidFill>
              <a:latin typeface="Calibri" pitchFamily="34" charset="0"/>
              <a:cs typeface="Calibri" pitchFamily="34" charset="0"/>
            </a:endParaRPr>
          </a:p>
          <a:p>
            <a:pPr lvl="1">
              <a:buFont typeface="Courier New" pitchFamily="49" charset="0"/>
              <a:buChar char="o"/>
            </a:pPr>
            <a:r>
              <a:rPr lang="en-US" sz="4500" b="1" dirty="0" smtClean="0">
                <a:solidFill>
                  <a:srgbClr val="FF0000"/>
                </a:solidFill>
                <a:latin typeface="Calibri" pitchFamily="34" charset="0"/>
                <a:cs typeface="Calibri" pitchFamily="34" charset="0"/>
              </a:rPr>
              <a:t>WSJ Article Review was due last class, get it in!</a:t>
            </a:r>
            <a:endParaRPr lang="en-US" sz="4500" b="1" dirty="0" smtClean="0">
              <a:solidFill>
                <a:srgbClr val="7030A0"/>
              </a:solidFill>
              <a:latin typeface="Calibri" pitchFamily="34" charset="0"/>
              <a:cs typeface="Calibri" pitchFamily="34" charset="0"/>
            </a:endParaRPr>
          </a:p>
          <a:p>
            <a:pPr>
              <a:buFont typeface="Courier New" pitchFamily="49" charset="0"/>
              <a:buChar char="o"/>
            </a:pPr>
            <a:r>
              <a:rPr lang="en-US" sz="4500" b="1" dirty="0" smtClean="0">
                <a:solidFill>
                  <a:srgbClr val="7030A0"/>
                </a:solidFill>
                <a:latin typeface="Calibri" pitchFamily="34" charset="0"/>
                <a:cs typeface="Calibri" pitchFamily="34" charset="0"/>
              </a:rPr>
              <a:t>Library – Senior English textbook Check-out </a:t>
            </a:r>
            <a:r>
              <a:rPr lang="en-US" sz="4500" b="1" i="1" dirty="0" smtClean="0">
                <a:solidFill>
                  <a:srgbClr val="7030A0"/>
                </a:solidFill>
                <a:latin typeface="Calibri" pitchFamily="34" charset="0"/>
                <a:cs typeface="Calibri" pitchFamily="34" charset="0"/>
              </a:rPr>
              <a:t>(keep these in your lockers!)</a:t>
            </a:r>
          </a:p>
          <a:p>
            <a:pPr>
              <a:buFont typeface="Courier New" pitchFamily="49" charset="0"/>
              <a:buChar char="o"/>
            </a:pPr>
            <a:r>
              <a:rPr lang="en-US" sz="4500" b="1" dirty="0" smtClean="0">
                <a:solidFill>
                  <a:srgbClr val="7030A0"/>
                </a:solidFill>
                <a:latin typeface="Calibri" pitchFamily="34" charset="0"/>
                <a:cs typeface="Calibri" pitchFamily="34" charset="0"/>
              </a:rPr>
              <a:t>(MAYBE) Break </a:t>
            </a:r>
            <a:r>
              <a:rPr lang="en-US" sz="4500" b="1" dirty="0" smtClean="0">
                <a:solidFill>
                  <a:srgbClr val="7030A0"/>
                </a:solidFill>
                <a:latin typeface="Calibri" pitchFamily="34" charset="0"/>
                <a:cs typeface="Calibri" pitchFamily="34" charset="0"/>
              </a:rPr>
              <a:t>– </a:t>
            </a:r>
            <a:r>
              <a:rPr lang="en-US" sz="4500" b="1" i="1" dirty="0" smtClean="0">
                <a:solidFill>
                  <a:srgbClr val="7030A0"/>
                </a:solidFill>
                <a:latin typeface="Calibri" pitchFamily="34" charset="0"/>
                <a:cs typeface="Calibri" pitchFamily="34" charset="0"/>
              </a:rPr>
              <a:t>be back on time!</a:t>
            </a:r>
          </a:p>
          <a:p>
            <a:pPr>
              <a:buFont typeface="Courier New" pitchFamily="49" charset="0"/>
              <a:buChar char="o"/>
            </a:pPr>
            <a:r>
              <a:rPr lang="en-US" sz="4500" b="1" i="1" dirty="0" smtClean="0">
                <a:solidFill>
                  <a:srgbClr val="7030A0"/>
                </a:solidFill>
                <a:latin typeface="Calibri" pitchFamily="34" charset="0"/>
                <a:cs typeface="Calibri" pitchFamily="34" charset="0"/>
              </a:rPr>
              <a:t>How Much Land Does a Man Need </a:t>
            </a:r>
            <a:r>
              <a:rPr lang="en-US" sz="4500" b="1" dirty="0" smtClean="0">
                <a:solidFill>
                  <a:srgbClr val="7030A0"/>
                </a:solidFill>
                <a:latin typeface="Calibri" pitchFamily="34" charset="0"/>
                <a:cs typeface="Calibri" pitchFamily="34" charset="0"/>
              </a:rPr>
              <a:t>by Leo Tolstoy</a:t>
            </a:r>
            <a:endParaRPr lang="en-US" sz="4500" b="1" dirty="0">
              <a:solidFill>
                <a:srgbClr val="7030A0"/>
              </a:solidFill>
              <a:latin typeface="Calibri" pitchFamily="34" charset="0"/>
              <a:cs typeface="Calibri" pitchFamily="34" charset="0"/>
            </a:endParaRPr>
          </a:p>
          <a:p>
            <a:pPr>
              <a:buFont typeface="Courier New" pitchFamily="49" charset="0"/>
              <a:buChar char="o"/>
            </a:pPr>
            <a:endParaRPr lang="en-US" sz="1000" dirty="0" smtClean="0">
              <a:solidFill>
                <a:srgbClr val="7030A0"/>
              </a:solidFill>
              <a:latin typeface="Calibri" pitchFamily="34" charset="0"/>
              <a:cs typeface="Calibri" pitchFamily="34" charset="0"/>
            </a:endParaRPr>
          </a:p>
          <a:p>
            <a:pPr>
              <a:buFont typeface="Courier New" pitchFamily="49" charset="0"/>
              <a:buChar char="o"/>
            </a:pPr>
            <a:r>
              <a:rPr lang="en-US" sz="45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3500" b="1" dirty="0" smtClean="0">
                <a:solidFill>
                  <a:srgbClr val="00B050"/>
                </a:solidFill>
                <a:latin typeface="Calibri" pitchFamily="34" charset="0"/>
                <a:cs typeface="Calibri" pitchFamily="34" charset="0"/>
              </a:rPr>
              <a:t>Listen attentively</a:t>
            </a:r>
          </a:p>
          <a:p>
            <a:pPr lvl="1">
              <a:buFont typeface="Courier New" pitchFamily="49" charset="0"/>
              <a:buChar char="o"/>
            </a:pPr>
            <a:r>
              <a:rPr lang="en-US" sz="3500" b="1" dirty="0" smtClean="0">
                <a:solidFill>
                  <a:srgbClr val="00B050"/>
                </a:solidFill>
                <a:latin typeface="Calibri" pitchFamily="34" charset="0"/>
                <a:cs typeface="Calibri" pitchFamily="34" charset="0"/>
              </a:rPr>
              <a:t>Read and interpret the story</a:t>
            </a:r>
          </a:p>
          <a:p>
            <a:pPr lvl="1">
              <a:buFont typeface="Courier New" pitchFamily="49" charset="0"/>
              <a:buChar char="o"/>
            </a:pPr>
            <a:r>
              <a:rPr lang="en-US" sz="3500" b="1" dirty="0" smtClean="0">
                <a:solidFill>
                  <a:srgbClr val="00B050"/>
                </a:solidFill>
                <a:latin typeface="Calibri" pitchFamily="34" charset="0"/>
                <a:cs typeface="Calibri" pitchFamily="34" charset="0"/>
              </a:rPr>
              <a:t>Recognize distinctive and shared characteristics of cultures</a:t>
            </a:r>
          </a:p>
          <a:p>
            <a:pPr lvl="1">
              <a:buFont typeface="Courier New" pitchFamily="49" charset="0"/>
              <a:buChar char="o"/>
            </a:pPr>
            <a:r>
              <a:rPr lang="en-US" sz="3500" b="1" dirty="0" smtClean="0">
                <a:solidFill>
                  <a:srgbClr val="00B050"/>
                </a:solidFill>
                <a:latin typeface="Calibri" pitchFamily="34" charset="0"/>
                <a:cs typeface="Calibri" pitchFamily="34" charset="0"/>
              </a:rPr>
              <a:t>Compare text events with personal experiences</a:t>
            </a:r>
          </a:p>
          <a:p>
            <a:pPr lvl="1">
              <a:buFont typeface="Courier New" pitchFamily="49" charset="0"/>
              <a:buChar char="o"/>
            </a:pPr>
            <a:r>
              <a:rPr lang="en-US" sz="3500" b="1" dirty="0" smtClean="0">
                <a:solidFill>
                  <a:srgbClr val="00B050"/>
                </a:solidFill>
                <a:latin typeface="Calibri" pitchFamily="34" charset="0"/>
                <a:cs typeface="Calibri" pitchFamily="34" charset="0"/>
              </a:rPr>
              <a:t>Recognize and discuss themes that cross cultures</a:t>
            </a:r>
            <a:endParaRPr lang="en-US" sz="3500" b="1" dirty="0" smtClean="0">
              <a:solidFill>
                <a:srgbClr val="00B050"/>
              </a:solidFill>
              <a:latin typeface="Calibri" pitchFamily="34" charset="0"/>
              <a:cs typeface="Calibri" pitchFamily="34" charset="0"/>
            </a:endParaRPr>
          </a:p>
          <a:p>
            <a:pPr>
              <a:buFont typeface="Courier New" pitchFamily="49" charset="0"/>
              <a:buChar char="o"/>
            </a:pPr>
            <a:r>
              <a:rPr lang="en-US" sz="4500" b="1" dirty="0" smtClean="0">
                <a:solidFill>
                  <a:srgbClr val="7030A0"/>
                </a:solidFill>
                <a:latin typeface="Calibri" pitchFamily="34" charset="0"/>
                <a:cs typeface="Calibri" pitchFamily="34" charset="0"/>
              </a:rPr>
              <a:t>Homework: </a:t>
            </a:r>
            <a:r>
              <a:rPr lang="en-US" sz="45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4000" b="1" dirty="0" smtClean="0">
                <a:solidFill>
                  <a:srgbClr val="7030A0"/>
                </a:solidFill>
                <a:latin typeface="Calibri" pitchFamily="34" charset="0"/>
                <a:cs typeface="Calibri" pitchFamily="34" charset="0"/>
                <a:sym typeface="Wingdings" pitchFamily="2" charset="2"/>
              </a:rPr>
              <a:t>Finish </a:t>
            </a:r>
            <a:r>
              <a:rPr lang="en-US" sz="4000" b="1" i="1" dirty="0">
                <a:solidFill>
                  <a:srgbClr val="7030A0"/>
                </a:solidFill>
                <a:latin typeface="Calibri" pitchFamily="34" charset="0"/>
                <a:cs typeface="Calibri" pitchFamily="34" charset="0"/>
              </a:rPr>
              <a:t>How Much Land Does a Man Need </a:t>
            </a:r>
            <a:r>
              <a:rPr lang="en-US" sz="4000" b="1" dirty="0" smtClean="0">
                <a:solidFill>
                  <a:srgbClr val="7030A0"/>
                </a:solidFill>
                <a:latin typeface="Calibri" pitchFamily="34" charset="0"/>
                <a:cs typeface="Calibri" pitchFamily="34" charset="0"/>
              </a:rPr>
              <a:t>assignment if you didn’t in class!</a:t>
            </a:r>
            <a:endParaRPr lang="en-US" sz="4000" b="1" dirty="0" smtClean="0">
              <a:solidFill>
                <a:srgbClr val="7030A0"/>
              </a:solidFill>
              <a:latin typeface="Calibri" pitchFamily="34" charset="0"/>
              <a:cs typeface="Calibri" pitchFamily="34" charset="0"/>
              <a:sym typeface="Wingdings" pitchFamily="2" charset="2"/>
            </a:endParaRPr>
          </a:p>
          <a:p>
            <a:pPr lvl="1">
              <a:buFont typeface="Courier New" pitchFamily="49" charset="0"/>
              <a:buChar char="o"/>
            </a:pPr>
            <a:r>
              <a:rPr lang="en-US" sz="4000" b="1" dirty="0" smtClean="0">
                <a:solidFill>
                  <a:srgbClr val="7030A0"/>
                </a:solidFill>
                <a:latin typeface="Calibri" pitchFamily="34" charset="0"/>
                <a:cs typeface="Calibri" pitchFamily="34" charset="0"/>
                <a:sym typeface="Wingdings" pitchFamily="2" charset="2"/>
              </a:rPr>
              <a:t> </a:t>
            </a:r>
            <a:r>
              <a:rPr lang="en-US" sz="4000" b="1" dirty="0" smtClean="0">
                <a:solidFill>
                  <a:srgbClr val="7030A0"/>
                </a:solidFill>
                <a:latin typeface="Calibri" pitchFamily="34" charset="0"/>
                <a:cs typeface="Calibri" pitchFamily="34" charset="0"/>
              </a:rPr>
              <a:t>If you HAVEN’T YET: </a:t>
            </a:r>
            <a:r>
              <a:rPr lang="en-US" sz="4000" b="1" dirty="0" smtClean="0">
                <a:solidFill>
                  <a:srgbClr val="C00000"/>
                </a:solidFill>
                <a:latin typeface="Calibri" pitchFamily="34" charset="0"/>
                <a:cs typeface="Calibri" pitchFamily="34" charset="0"/>
              </a:rPr>
              <a:t>Finish </a:t>
            </a:r>
            <a:r>
              <a:rPr lang="en-US" sz="4000" b="1" u="sng" dirty="0" smtClean="0">
                <a:solidFill>
                  <a:srgbClr val="C00000"/>
                </a:solidFill>
                <a:latin typeface="Calibri" pitchFamily="34" charset="0"/>
                <a:cs typeface="Calibri" pitchFamily="34" charset="0"/>
              </a:rPr>
              <a:t>Inspiration</a:t>
            </a:r>
            <a:r>
              <a:rPr lang="en-US" sz="4000" b="1" dirty="0" smtClean="0">
                <a:solidFill>
                  <a:srgbClr val="C00000"/>
                </a:solidFill>
                <a:latin typeface="Calibri" pitchFamily="34" charset="0"/>
                <a:cs typeface="Calibri" pitchFamily="34" charset="0"/>
              </a:rPr>
              <a:t> </a:t>
            </a:r>
            <a:r>
              <a:rPr lang="en-US" sz="4000" b="1" dirty="0">
                <a:solidFill>
                  <a:srgbClr val="C00000"/>
                </a:solidFill>
                <a:latin typeface="Calibri" pitchFamily="34" charset="0"/>
                <a:cs typeface="Calibri" pitchFamily="34" charset="0"/>
              </a:rPr>
              <a:t>W</a:t>
            </a:r>
            <a:r>
              <a:rPr lang="en-US" sz="4000" b="1" dirty="0" smtClean="0">
                <a:solidFill>
                  <a:srgbClr val="C00000"/>
                </a:solidFill>
                <a:latin typeface="Calibri" pitchFamily="34" charset="0"/>
                <a:cs typeface="Calibri" pitchFamily="34" charset="0"/>
              </a:rPr>
              <a:t>riting Mode Pieces!!! </a:t>
            </a:r>
            <a:r>
              <a:rPr lang="en-US" sz="4000" b="1" i="1" dirty="0" smtClean="0">
                <a:solidFill>
                  <a:srgbClr val="C00000"/>
                </a:solidFill>
                <a:latin typeface="Calibri" pitchFamily="34" charset="0"/>
                <a:cs typeface="Calibri" pitchFamily="34" charset="0"/>
              </a:rPr>
              <a:t>(this is a pre-assessment!) &amp; Letter to Mrs. G (this is a writing grade!)</a:t>
            </a:r>
            <a:endParaRPr lang="en-US" sz="4000" i="1" u="sng" dirty="0" smtClean="0">
              <a:solidFill>
                <a:srgbClr val="C00000"/>
              </a:solidFill>
              <a:latin typeface="Calibri" pitchFamily="34" charset="0"/>
              <a:cs typeface="Calibri" pitchFamily="34" charset="0"/>
            </a:endParaRPr>
          </a:p>
          <a:p>
            <a:pPr>
              <a:buFont typeface="Courier New" pitchFamily="49" charset="0"/>
              <a:buChar char="o"/>
            </a:pPr>
            <a:endParaRPr lang="en-US" dirty="0" smtClean="0">
              <a:solidFill>
                <a:srgbClr val="FFC000"/>
              </a:solidFill>
            </a:endParaRPr>
          </a:p>
          <a:p>
            <a:pPr>
              <a:buNone/>
            </a:pPr>
            <a:endParaRPr lang="en-US" dirty="0" smtClean="0">
              <a:solidFill>
                <a:srgbClr val="FFC000"/>
              </a:solidFill>
            </a:endParaRPr>
          </a:p>
          <a:p>
            <a:pPr>
              <a:buNone/>
            </a:pPr>
            <a:endParaRPr lang="en-US" dirty="0" smtClean="0">
              <a:solidFill>
                <a:srgbClr val="FFC000"/>
              </a:solidFill>
            </a:endParaRPr>
          </a:p>
          <a:p>
            <a:endParaRPr lang="en-US" dirty="0">
              <a:solidFill>
                <a:srgbClr val="FFC000"/>
              </a:solidFill>
            </a:endParaRPr>
          </a:p>
        </p:txBody>
      </p:sp>
    </p:spTree>
    <p:extLst>
      <p:ext uri="{BB962C8B-B14F-4D97-AF65-F5344CB8AC3E}">
        <p14:creationId xmlns:p14="http://schemas.microsoft.com/office/powerpoint/2010/main" val="433791948"/>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1673562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i="1" dirty="0" smtClean="0"/>
              <a:t>How Much Land Does A Man Need </a:t>
            </a:r>
            <a:r>
              <a:rPr lang="en-US" dirty="0" smtClean="0"/>
              <a:t/>
            </a:r>
            <a:br>
              <a:rPr lang="en-US" dirty="0" smtClean="0"/>
            </a:br>
            <a:r>
              <a:rPr lang="en-US" dirty="0" smtClean="0"/>
              <a:t>by Leo Tolstoy</a:t>
            </a:r>
            <a:endParaRPr lang="en-US" dirty="0"/>
          </a:p>
        </p:txBody>
      </p:sp>
      <p:sp>
        <p:nvSpPr>
          <p:cNvPr id="3" name="Content Placeholder 2"/>
          <p:cNvSpPr>
            <a:spLocks noGrp="1"/>
          </p:cNvSpPr>
          <p:nvPr>
            <p:ph sz="quarter" idx="1"/>
          </p:nvPr>
        </p:nvSpPr>
        <p:spPr>
          <a:xfrm>
            <a:off x="152400" y="1828800"/>
            <a:ext cx="8839200" cy="4572000"/>
          </a:xfrm>
        </p:spPr>
        <p:txBody>
          <a:bodyPr>
            <a:normAutofit/>
          </a:bodyPr>
          <a:lstStyle/>
          <a:p>
            <a:pPr marL="0" indent="0" algn="ctr">
              <a:buNone/>
            </a:pPr>
            <a:r>
              <a:rPr lang="en-US" sz="5400" dirty="0" smtClean="0"/>
              <a:t>Listen and follow along with the short story, </a:t>
            </a:r>
            <a:r>
              <a:rPr lang="en-US" sz="5400" i="1" dirty="0"/>
              <a:t>How Much Land Does A Man Need</a:t>
            </a:r>
            <a:r>
              <a:rPr lang="en-US" sz="5400" dirty="0"/>
              <a:t> </a:t>
            </a:r>
            <a:r>
              <a:rPr lang="en-US" sz="5400" dirty="0" smtClean="0"/>
              <a:t>by Leo Tolstoy (pg. 883-894)</a:t>
            </a:r>
          </a:p>
        </p:txBody>
      </p:sp>
    </p:spTree>
    <p:extLst>
      <p:ext uri="{BB962C8B-B14F-4D97-AF65-F5344CB8AC3E}">
        <p14:creationId xmlns:p14="http://schemas.microsoft.com/office/powerpoint/2010/main" val="2647790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i="1" dirty="0"/>
              <a:t>How Much Land Does A Man Need </a:t>
            </a:r>
            <a:r>
              <a:rPr lang="en-US" dirty="0"/>
              <a:t/>
            </a:r>
            <a:br>
              <a:rPr lang="en-US" dirty="0"/>
            </a:br>
            <a:r>
              <a:rPr lang="en-US" dirty="0"/>
              <a:t>by Leo Tolstoy</a:t>
            </a:r>
          </a:p>
        </p:txBody>
      </p:sp>
      <p:sp>
        <p:nvSpPr>
          <p:cNvPr id="3" name="Content Placeholder 2"/>
          <p:cNvSpPr>
            <a:spLocks noGrp="1"/>
          </p:cNvSpPr>
          <p:nvPr>
            <p:ph sz="quarter" idx="1"/>
          </p:nvPr>
        </p:nvSpPr>
        <p:spPr>
          <a:xfrm>
            <a:off x="152400" y="1371600"/>
            <a:ext cx="8839200" cy="5334000"/>
          </a:xfrm>
        </p:spPr>
        <p:txBody>
          <a:bodyPr>
            <a:normAutofit lnSpcReduction="10000"/>
          </a:bodyPr>
          <a:lstStyle/>
          <a:p>
            <a:pPr marL="0" indent="0">
              <a:buNone/>
            </a:pPr>
            <a:r>
              <a:rPr lang="en-US" dirty="0"/>
              <a:t>On your own, </a:t>
            </a:r>
            <a:r>
              <a:rPr lang="en-US" b="1" dirty="0"/>
              <a:t>respond to the following </a:t>
            </a:r>
            <a:r>
              <a:rPr lang="en-US" b="1" dirty="0" smtClean="0"/>
              <a:t>questions in your Learning Log Notebook </a:t>
            </a:r>
            <a:r>
              <a:rPr lang="en-US" dirty="0" smtClean="0"/>
              <a:t>from page 894. They aren’t numbered but, bulleted. Please answer the </a:t>
            </a:r>
            <a:r>
              <a:rPr lang="en-US" dirty="0"/>
              <a:t>first and last bulleted </a:t>
            </a:r>
            <a:r>
              <a:rPr lang="en-US" dirty="0" smtClean="0"/>
              <a:t>questions in longer essay-type written responses. I have them retyped here:</a:t>
            </a:r>
          </a:p>
          <a:p>
            <a:r>
              <a:rPr lang="en-US" i="1" dirty="0" smtClean="0"/>
              <a:t>Find examples in the text that reveal the Bashkir culture’s attitudes about property and values. How would you compare them with the beliefs of your own culture?</a:t>
            </a:r>
          </a:p>
          <a:p>
            <a:r>
              <a:rPr lang="en-US" i="1" dirty="0" err="1" smtClean="0"/>
              <a:t>Pahom’s</a:t>
            </a:r>
            <a:r>
              <a:rPr lang="en-US" i="1" dirty="0" smtClean="0"/>
              <a:t> dreams of wealth are mocked in the story’s ironic last line. Think of the stark contrast between what he wanted and “all he needed.” What parallels do you find with our culture today? How and why do people’s wants differ from their actual needs?</a:t>
            </a:r>
            <a:endParaRPr lang="en-US" i="1" dirty="0"/>
          </a:p>
          <a:p>
            <a:endParaRPr lang="en-US" dirty="0"/>
          </a:p>
        </p:txBody>
      </p:sp>
    </p:spTree>
    <p:extLst>
      <p:ext uri="{BB962C8B-B14F-4D97-AF65-F5344CB8AC3E}">
        <p14:creationId xmlns:p14="http://schemas.microsoft.com/office/powerpoint/2010/main" val="20362572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363</TotalTime>
  <Words>372</Words>
  <Application>Microsoft Office PowerPoint</Application>
  <PresentationFormat>On-screen Show (4:3)</PresentationFormat>
  <Paragraphs>59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   Senior English      with Mrs. Greblo!</vt:lpstr>
      <vt:lpstr>Mrs. Greblo’s  1B Senior English Agenda:   10/10/12</vt:lpstr>
      <vt:lpstr>Daily SSR Entry:</vt:lpstr>
      <vt:lpstr>How Much Land Does A Man Need  by Leo Tolstoy</vt:lpstr>
      <vt:lpstr>How Much Land Does A Man Need  by Leo Tolstoy</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Senior English      with Mrs. Greblo!</dc:title>
  <dc:creator>Kelly L.T. Greblo</dc:creator>
  <cp:lastModifiedBy>Kelly L.T. Greblo</cp:lastModifiedBy>
  <cp:revision>15</cp:revision>
  <dcterms:created xsi:type="dcterms:W3CDTF">2012-10-10T16:16:57Z</dcterms:created>
  <dcterms:modified xsi:type="dcterms:W3CDTF">2012-10-10T22:20:04Z</dcterms:modified>
</cp:coreProperties>
</file>