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882DDB9-6E53-4A63-8FB0-9EDE1E234C10}" type="datetimeFigureOut">
              <a:rPr lang="en-US" smtClean="0"/>
              <a:t>1/25/2013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1F1C528-97C1-4D81-AF79-88738E5AB4F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82DDB9-6E53-4A63-8FB0-9EDE1E234C10}"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1C528-97C1-4D81-AF79-88738E5AB4F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1F1C528-97C1-4D81-AF79-88738E5AB4F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82DDB9-6E53-4A63-8FB0-9EDE1E234C10}"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882DDB9-6E53-4A63-8FB0-9EDE1E234C10}"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1F1C528-97C1-4D81-AF79-88738E5AB4F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882DDB9-6E53-4A63-8FB0-9EDE1E234C10}" type="datetimeFigureOut">
              <a:rPr lang="en-US" smtClean="0"/>
              <a:t>1/25/2013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1F1C528-97C1-4D81-AF79-88738E5AB4F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882DDB9-6E53-4A63-8FB0-9EDE1E234C10}"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1C528-97C1-4D81-AF79-88738E5AB4F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882DDB9-6E53-4A63-8FB0-9EDE1E234C10}" type="datetimeFigureOut">
              <a:rPr lang="en-US" smtClean="0"/>
              <a:t>1/25/2013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1F1C528-97C1-4D81-AF79-88738E5AB4F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82DDB9-6E53-4A63-8FB0-9EDE1E234C10}"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1F1C528-97C1-4D81-AF79-88738E5AB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882DDB9-6E53-4A63-8FB0-9EDE1E234C10}"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1F1C528-97C1-4D81-AF79-88738E5AB4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1F1C528-97C1-4D81-AF79-88738E5AB4F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882DDB9-6E53-4A63-8FB0-9EDE1E234C10}" type="datetimeFigureOut">
              <a:rPr lang="en-US" smtClean="0"/>
              <a:t>1/25/2013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1F1C528-97C1-4D81-AF79-88738E5AB4F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882DDB9-6E53-4A63-8FB0-9EDE1E234C10}" type="datetimeFigureOut">
              <a:rPr lang="en-US" smtClean="0"/>
              <a:t>1/25/2013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882DDB9-6E53-4A63-8FB0-9EDE1E234C10}" type="datetimeFigureOut">
              <a:rPr lang="en-US" smtClean="0"/>
              <a:t>1/25/2013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1F1C528-97C1-4D81-AF79-88738E5AB4F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Senior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32641671"/>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1054392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solidFill>
                  <a:schemeClr val="accent6">
                    <a:lumMod val="75000"/>
                  </a:schemeClr>
                </a:solidFill>
                <a:latin typeface="Calibri" pitchFamily="34" charset="0"/>
                <a:cs typeface="Calibri" pitchFamily="34" charset="0"/>
              </a:rPr>
              <a:t>Mrs. </a:t>
            </a:r>
            <a:r>
              <a:rPr lang="en-US" sz="2800" b="1" dirty="0" err="1" smtClean="0">
                <a:solidFill>
                  <a:schemeClr val="accent6">
                    <a:lumMod val="75000"/>
                  </a:schemeClr>
                </a:solidFill>
                <a:latin typeface="Calibri" pitchFamily="34" charset="0"/>
                <a:cs typeface="Calibri" pitchFamily="34" charset="0"/>
              </a:rPr>
              <a:t>Greblo’s</a:t>
            </a:r>
            <a:r>
              <a:rPr lang="en-US" sz="2800" b="1" dirty="0" smtClean="0">
                <a:solidFill>
                  <a:schemeClr val="accent6">
                    <a:lumMod val="75000"/>
                  </a:schemeClr>
                </a:solidFill>
                <a:latin typeface="Calibri" pitchFamily="34" charset="0"/>
                <a:cs typeface="Calibri" pitchFamily="34" charset="0"/>
              </a:rPr>
              <a:t>  1B Senior English Agenda:   </a:t>
            </a:r>
            <a:r>
              <a:rPr lang="en-US" sz="2800" b="1" dirty="0" smtClean="0">
                <a:solidFill>
                  <a:srgbClr val="00B050"/>
                </a:solidFill>
                <a:latin typeface="Calibri" pitchFamily="34" charset="0"/>
                <a:cs typeface="Calibri" pitchFamily="34" charset="0"/>
              </a:rPr>
              <a:t>1/25/13</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219200"/>
            <a:ext cx="8839200" cy="5486400"/>
          </a:xfrm>
        </p:spPr>
        <p:txBody>
          <a:bodyPr>
            <a:normAutofit fontScale="25000" lnSpcReduction="20000"/>
          </a:bodyPr>
          <a:lstStyle/>
          <a:p>
            <a:pPr marL="0" indent="0">
              <a:buNone/>
            </a:pPr>
            <a:r>
              <a:rPr lang="en-US" sz="5600" b="1" dirty="0" smtClean="0">
                <a:solidFill>
                  <a:srgbClr val="0070C0"/>
                </a:solidFill>
                <a:latin typeface="Calibri" pitchFamily="34" charset="0"/>
                <a:cs typeface="Calibri" pitchFamily="34" charset="0"/>
              </a:rPr>
              <a:t>Please copy this agenda down into your Learning Log </a:t>
            </a:r>
            <a:r>
              <a:rPr lang="en-US" sz="5600" b="1" dirty="0">
                <a:solidFill>
                  <a:srgbClr val="0070C0"/>
                </a:solidFill>
                <a:latin typeface="Calibri" pitchFamily="34" charset="0"/>
                <a:cs typeface="Calibri" pitchFamily="34" charset="0"/>
              </a:rPr>
              <a:t>N</a:t>
            </a:r>
            <a:r>
              <a:rPr lang="en-US" sz="5600" b="1" dirty="0" smtClean="0">
                <a:solidFill>
                  <a:srgbClr val="0070C0"/>
                </a:solidFill>
                <a:latin typeface="Calibri" pitchFamily="34" charset="0"/>
                <a:cs typeface="Calibri" pitchFamily="34" charset="0"/>
              </a:rPr>
              <a:t>otebook, you will receive credit for it!</a:t>
            </a:r>
          </a:p>
          <a:p>
            <a:pPr>
              <a:buFont typeface="Courier New" pitchFamily="49" charset="0"/>
              <a:buChar char="o"/>
            </a:pPr>
            <a:r>
              <a:rPr lang="en-US" sz="6400" b="1" dirty="0" smtClean="0">
                <a:solidFill>
                  <a:srgbClr val="7030A0"/>
                </a:solidFill>
                <a:latin typeface="Calibri" pitchFamily="34" charset="0"/>
                <a:cs typeface="Calibri" pitchFamily="34" charset="0"/>
              </a:rPr>
              <a:t>Attendance / </a:t>
            </a:r>
            <a:r>
              <a:rPr lang="en-US" sz="6400" b="1" i="1" dirty="0" smtClean="0">
                <a:solidFill>
                  <a:srgbClr val="7030A0"/>
                </a:solidFill>
                <a:latin typeface="Calibri" pitchFamily="34" charset="0"/>
                <a:cs typeface="Calibri" pitchFamily="34" charset="0"/>
              </a:rPr>
              <a:t>get LLN and/or writing folders from the cabinet, QUIETLY</a:t>
            </a:r>
            <a:endParaRPr lang="en-US" sz="6400" b="1" i="1" dirty="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Agenda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11</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u="sng" dirty="0" smtClean="0">
                <a:solidFill>
                  <a:srgbClr val="0070C0"/>
                </a:solidFill>
                <a:latin typeface="Calibri" pitchFamily="34" charset="0"/>
                <a:cs typeface="Calibri" pitchFamily="34" charset="0"/>
              </a:rPr>
              <a:t>Reminders</a:t>
            </a:r>
            <a:r>
              <a:rPr lang="en-US" sz="6400" b="1" u="sng" dirty="0">
                <a:solidFill>
                  <a:srgbClr val="0070C0"/>
                </a:solidFill>
                <a:latin typeface="Calibri" pitchFamily="34" charset="0"/>
                <a:cs typeface="Calibri" pitchFamily="34" charset="0"/>
              </a:rPr>
              <a:t>:</a:t>
            </a:r>
          </a:p>
          <a:p>
            <a:pPr lvl="1">
              <a:buFont typeface="Courier New" pitchFamily="49" charset="0"/>
              <a:buChar char="o"/>
            </a:pPr>
            <a:r>
              <a:rPr lang="en-US" sz="6400" b="1" dirty="0" smtClean="0">
                <a:solidFill>
                  <a:srgbClr val="0070C0"/>
                </a:solidFill>
                <a:latin typeface="Calibri" pitchFamily="34" charset="0"/>
                <a:cs typeface="Calibri" pitchFamily="34" charset="0"/>
                <a:sym typeface="Wingdings" pitchFamily="2" charset="2"/>
              </a:rPr>
              <a:t>We have </a:t>
            </a:r>
            <a:r>
              <a:rPr lang="en-US" sz="6400" b="1" dirty="0" smtClean="0">
                <a:solidFill>
                  <a:srgbClr val="0070C0"/>
                </a:solidFill>
                <a:latin typeface="Calibri" pitchFamily="34" charset="0"/>
                <a:cs typeface="Calibri" pitchFamily="34" charset="0"/>
                <a:sym typeface="Wingdings" pitchFamily="2" charset="2"/>
              </a:rPr>
              <a:t>TWO </a:t>
            </a:r>
            <a:r>
              <a:rPr lang="en-US" sz="6400" b="1" dirty="0" smtClean="0">
                <a:solidFill>
                  <a:srgbClr val="0070C0"/>
                </a:solidFill>
                <a:latin typeface="Calibri" pitchFamily="34" charset="0"/>
                <a:cs typeface="Calibri" pitchFamily="34" charset="0"/>
                <a:sym typeface="Wingdings" pitchFamily="2" charset="2"/>
              </a:rPr>
              <a:t>class periods until the END of semester 1 (including today)!</a:t>
            </a:r>
          </a:p>
          <a:p>
            <a:pPr lvl="1">
              <a:buFont typeface="Courier New" pitchFamily="49" charset="0"/>
              <a:buChar char="o"/>
            </a:pPr>
            <a:r>
              <a:rPr lang="en-US" sz="6400" b="1" dirty="0" smtClean="0">
                <a:solidFill>
                  <a:srgbClr val="0070C0"/>
                </a:solidFill>
                <a:latin typeface="Calibri" pitchFamily="34" charset="0"/>
                <a:cs typeface="Calibri" pitchFamily="34" charset="0"/>
                <a:sym typeface="Wingdings" pitchFamily="2" charset="2"/>
              </a:rPr>
              <a:t>We will have a FINAL EXAM on our “</a:t>
            </a:r>
            <a:r>
              <a:rPr lang="en-US" sz="6400" b="1" u="sng" dirty="0" smtClean="0">
                <a:solidFill>
                  <a:srgbClr val="0070C0"/>
                </a:solidFill>
                <a:latin typeface="Calibri" pitchFamily="34" charset="0"/>
                <a:cs typeface="Calibri" pitchFamily="34" charset="0"/>
                <a:sym typeface="Wingdings" pitchFamily="2" charset="2"/>
              </a:rPr>
              <a:t>Persepolis</a:t>
            </a:r>
            <a:r>
              <a:rPr lang="en-US" sz="6400" b="1" dirty="0" smtClean="0">
                <a:solidFill>
                  <a:srgbClr val="0070C0"/>
                </a:solidFill>
                <a:latin typeface="Calibri" pitchFamily="34" charset="0"/>
                <a:cs typeface="Calibri" pitchFamily="34" charset="0"/>
                <a:sym typeface="Wingdings" pitchFamily="2" charset="2"/>
              </a:rPr>
              <a:t> Cultural Terms” on Tues., 1/29- STUDY!!!</a:t>
            </a:r>
          </a:p>
          <a:p>
            <a:pPr lvl="1">
              <a:buFont typeface="Courier New" pitchFamily="49" charset="0"/>
              <a:buChar char="o"/>
            </a:pPr>
            <a:r>
              <a:rPr lang="en-US" sz="6400" b="1" dirty="0" smtClean="0">
                <a:solidFill>
                  <a:srgbClr val="0070C0"/>
                </a:solidFill>
                <a:latin typeface="Calibri" pitchFamily="34" charset="0"/>
                <a:cs typeface="Calibri" pitchFamily="34" charset="0"/>
                <a:sym typeface="Wingdings" pitchFamily="2" charset="2"/>
              </a:rPr>
              <a:t>Your “Newcomer” essay will be due </a:t>
            </a:r>
            <a:r>
              <a:rPr lang="en-US" sz="6400" b="1" dirty="0">
                <a:solidFill>
                  <a:srgbClr val="0070C0"/>
                </a:solidFill>
                <a:latin typeface="Calibri" pitchFamily="34" charset="0"/>
                <a:cs typeface="Calibri" pitchFamily="34" charset="0"/>
                <a:sym typeface="Wingdings" pitchFamily="2" charset="2"/>
              </a:rPr>
              <a:t>Tues., </a:t>
            </a:r>
            <a:r>
              <a:rPr lang="en-US" sz="6400" b="1" dirty="0" smtClean="0">
                <a:solidFill>
                  <a:srgbClr val="0070C0"/>
                </a:solidFill>
                <a:latin typeface="Calibri" pitchFamily="34" charset="0"/>
                <a:cs typeface="Calibri" pitchFamily="34" charset="0"/>
                <a:sym typeface="Wingdings" pitchFamily="2" charset="2"/>
              </a:rPr>
              <a:t>1/29- I will not accept LATE essays!</a:t>
            </a:r>
            <a:endParaRPr lang="en-US" sz="6400" b="1" dirty="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Break</a:t>
            </a:r>
          </a:p>
          <a:p>
            <a:pPr>
              <a:buFont typeface="Courier New" pitchFamily="49" charset="0"/>
              <a:buChar char="o"/>
            </a:pPr>
            <a:r>
              <a:rPr lang="en-US" sz="6400" b="1" dirty="0">
                <a:solidFill>
                  <a:srgbClr val="7030A0"/>
                </a:solidFill>
                <a:latin typeface="Calibri" pitchFamily="34" charset="0"/>
                <a:cs typeface="Calibri" pitchFamily="34" charset="0"/>
              </a:rPr>
              <a:t>Newcomer writing sample </a:t>
            </a:r>
            <a:r>
              <a:rPr lang="en-US" sz="6400" b="1" smtClean="0">
                <a:solidFill>
                  <a:srgbClr val="7030A0"/>
                </a:solidFill>
                <a:latin typeface="Calibri" pitchFamily="34" charset="0"/>
                <a:cs typeface="Calibri" pitchFamily="34" charset="0"/>
              </a:rPr>
              <a:t>–INDIVIDUAL work </a:t>
            </a:r>
            <a:r>
              <a:rPr lang="en-US" sz="6400" b="1" dirty="0" smtClean="0">
                <a:solidFill>
                  <a:srgbClr val="7030A0"/>
                </a:solidFill>
                <a:latin typeface="Calibri" pitchFamily="34" charset="0"/>
                <a:cs typeface="Calibri" pitchFamily="34" charset="0"/>
              </a:rPr>
              <a:t>time</a:t>
            </a:r>
          </a:p>
          <a:p>
            <a:pPr>
              <a:buFont typeface="Courier New" pitchFamily="49" charset="0"/>
              <a:buChar char="o"/>
            </a:pPr>
            <a:r>
              <a:rPr lang="en-US" sz="6400" b="1" i="1" dirty="0" smtClean="0">
                <a:solidFill>
                  <a:srgbClr val="7030A0"/>
                </a:solidFill>
                <a:latin typeface="Calibri" pitchFamily="34" charset="0"/>
                <a:cs typeface="Calibri" pitchFamily="34" charset="0"/>
              </a:rPr>
              <a:t>Put </a:t>
            </a:r>
            <a:r>
              <a:rPr lang="en-US" sz="6400" b="1" i="1" dirty="0" smtClean="0">
                <a:solidFill>
                  <a:srgbClr val="7030A0"/>
                </a:solidFill>
                <a:latin typeface="Calibri" pitchFamily="34" charset="0"/>
                <a:cs typeface="Calibri" pitchFamily="34" charset="0"/>
              </a:rPr>
              <a:t>away your LLN and/or writing folders in the LLN Storage File </a:t>
            </a:r>
            <a:r>
              <a:rPr lang="en-US" sz="6400" b="1" i="1" dirty="0">
                <a:solidFill>
                  <a:srgbClr val="7030A0"/>
                </a:solidFill>
                <a:latin typeface="Calibri" pitchFamily="34" charset="0"/>
                <a:cs typeface="Calibri" pitchFamily="34" charset="0"/>
              </a:rPr>
              <a:t>Cabinet </a:t>
            </a:r>
            <a:r>
              <a:rPr lang="en-US" sz="6400" b="1" i="1" u="sng" dirty="0">
                <a:solidFill>
                  <a:srgbClr val="7030A0"/>
                </a:solidFill>
                <a:latin typeface="Calibri" pitchFamily="34" charset="0"/>
                <a:cs typeface="Calibri" pitchFamily="34" charset="0"/>
              </a:rPr>
              <a:t>NEATLY</a:t>
            </a:r>
            <a:r>
              <a:rPr lang="en-US" sz="6400" b="1" i="1" dirty="0">
                <a:solidFill>
                  <a:srgbClr val="7030A0"/>
                </a:solidFill>
                <a:latin typeface="Calibri" pitchFamily="34" charset="0"/>
                <a:cs typeface="Calibri" pitchFamily="34" charset="0"/>
              </a:rPr>
              <a:t>, please</a:t>
            </a:r>
            <a:r>
              <a:rPr lang="en-US" sz="6400" b="1" i="1" dirty="0" smtClean="0">
                <a:solidFill>
                  <a:srgbClr val="7030A0"/>
                </a:solidFill>
                <a:latin typeface="Calibri" pitchFamily="34" charset="0"/>
                <a:cs typeface="Calibri" pitchFamily="34" charset="0"/>
              </a:rPr>
              <a:t>!</a:t>
            </a:r>
            <a:endParaRPr lang="en-US" sz="6400" b="1" i="1" u="sng" dirty="0" smtClean="0">
              <a:solidFill>
                <a:srgbClr val="0070C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dirty="0">
                <a:solidFill>
                  <a:srgbClr val="00B050"/>
                </a:solidFill>
                <a:latin typeface="Calibri" pitchFamily="34" charset="0"/>
                <a:cs typeface="Calibri" pitchFamily="34" charset="0"/>
              </a:rPr>
              <a:t>Draw conclusions about reasons for actions/beliefs and support assertions</a:t>
            </a:r>
          </a:p>
          <a:p>
            <a:pPr lvl="1">
              <a:buFont typeface="Courier New" pitchFamily="49" charset="0"/>
              <a:buChar char="o"/>
            </a:pPr>
            <a:r>
              <a:rPr lang="en-US" sz="6400" b="1" dirty="0">
                <a:solidFill>
                  <a:srgbClr val="00B050"/>
                </a:solidFill>
                <a:latin typeface="Calibri" pitchFamily="34" charset="0"/>
                <a:cs typeface="Calibri" pitchFamily="34" charset="0"/>
              </a:rPr>
              <a:t>Reveal the significance </a:t>
            </a:r>
            <a:r>
              <a:rPr lang="en-US" sz="6400" b="1" dirty="0" smtClean="0">
                <a:solidFill>
                  <a:srgbClr val="00B050"/>
                </a:solidFill>
                <a:latin typeface="Calibri" pitchFamily="34" charset="0"/>
                <a:cs typeface="Calibri" pitchFamily="34" charset="0"/>
              </a:rPr>
              <a:t>of </a:t>
            </a:r>
            <a:r>
              <a:rPr lang="en-US" sz="6400" b="1" dirty="0">
                <a:solidFill>
                  <a:srgbClr val="00B050"/>
                </a:solidFill>
                <a:latin typeface="Calibri" pitchFamily="34" charset="0"/>
                <a:cs typeface="Calibri" pitchFamily="34" charset="0"/>
              </a:rPr>
              <a:t>the subject and events</a:t>
            </a:r>
          </a:p>
          <a:p>
            <a:pPr lvl="1">
              <a:buFont typeface="Courier New" pitchFamily="49" charset="0"/>
              <a:buChar char="o"/>
            </a:pPr>
            <a:r>
              <a:rPr lang="en-US" sz="6400" b="1" dirty="0">
                <a:solidFill>
                  <a:srgbClr val="00B050"/>
                </a:solidFill>
                <a:latin typeface="Calibri" pitchFamily="34" charset="0"/>
                <a:cs typeface="Calibri" pitchFamily="34" charset="0"/>
              </a:rPr>
              <a:t>Read and explore nonfiction </a:t>
            </a:r>
            <a:r>
              <a:rPr lang="en-US" sz="6400" b="1" dirty="0" smtClean="0">
                <a:solidFill>
                  <a:srgbClr val="00B050"/>
                </a:solidFill>
                <a:latin typeface="Calibri" pitchFamily="34" charset="0"/>
                <a:cs typeface="Calibri" pitchFamily="34" charset="0"/>
              </a:rPr>
              <a:t>text</a:t>
            </a:r>
          </a:p>
          <a:p>
            <a:pPr lvl="1">
              <a:buFont typeface="Courier New" pitchFamily="49" charset="0"/>
              <a:buChar char="o"/>
            </a:pPr>
            <a:r>
              <a:rPr lang="en-US" sz="6400" b="1" dirty="0" smtClean="0">
                <a:solidFill>
                  <a:srgbClr val="00B050"/>
                </a:solidFill>
                <a:latin typeface="Calibri" pitchFamily="34" charset="0"/>
                <a:cs typeface="Calibri" pitchFamily="34" charset="0"/>
              </a:rPr>
              <a:t>Develop a common place specific occasion as the basis for the reflection</a:t>
            </a:r>
            <a:endParaRPr lang="en-US" sz="6400" b="1" dirty="0">
              <a:solidFill>
                <a:srgbClr val="00B050"/>
              </a:solidFill>
              <a:latin typeface="Calibri" pitchFamily="34" charset="0"/>
              <a:cs typeface="Calibri" pitchFamily="34" charset="0"/>
            </a:endParaRPr>
          </a:p>
          <a:p>
            <a:pPr lvl="1">
              <a:buFont typeface="Courier New" pitchFamily="49" charset="0"/>
              <a:buChar char="o"/>
            </a:pPr>
            <a:r>
              <a:rPr lang="en-US" sz="6400" b="1" dirty="0">
                <a:solidFill>
                  <a:srgbClr val="00B050"/>
                </a:solidFill>
                <a:latin typeface="Calibri" pitchFamily="34" charset="0"/>
                <a:cs typeface="Calibri" pitchFamily="34" charset="0"/>
              </a:rPr>
              <a:t>Write expressively in one of the four writing modes in an uninhibited manner </a:t>
            </a:r>
          </a:p>
          <a:p>
            <a:pPr>
              <a:buFont typeface="Courier New" pitchFamily="49" charset="0"/>
              <a:buChar char="o"/>
            </a:pPr>
            <a:r>
              <a:rPr lang="en-US" sz="6400" b="1" dirty="0" smtClean="0">
                <a:solidFill>
                  <a:srgbClr val="7030A0"/>
                </a:solidFill>
                <a:latin typeface="Calibri" pitchFamily="34" charset="0"/>
                <a:cs typeface="Calibri" pitchFamily="34" charset="0"/>
              </a:rPr>
              <a:t>Homework: </a:t>
            </a:r>
            <a:r>
              <a:rPr lang="en-US" sz="64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400" b="1" dirty="0" smtClean="0">
                <a:solidFill>
                  <a:srgbClr val="7030A0"/>
                </a:solidFill>
                <a:latin typeface="Calibri" pitchFamily="34" charset="0"/>
                <a:cs typeface="Calibri" pitchFamily="34" charset="0"/>
              </a:rPr>
              <a:t>Bring your SSR book to class every day!</a:t>
            </a:r>
          </a:p>
          <a:p>
            <a:pPr lvl="1">
              <a:buFont typeface="Courier New" pitchFamily="49" charset="0"/>
              <a:buChar char="o"/>
            </a:pPr>
            <a:r>
              <a:rPr lang="en-US" sz="6400" b="1" dirty="0" smtClean="0">
                <a:solidFill>
                  <a:srgbClr val="0070C0"/>
                </a:solidFill>
                <a:latin typeface="Calibri" pitchFamily="34" charset="0"/>
                <a:cs typeface="Calibri" pitchFamily="34" charset="0"/>
              </a:rPr>
              <a:t>Visit </a:t>
            </a:r>
            <a:r>
              <a:rPr lang="en-US" sz="6400" b="1" u="sng" dirty="0" smtClean="0">
                <a:solidFill>
                  <a:srgbClr val="0070C0"/>
                </a:solidFill>
                <a:latin typeface="Calibri" pitchFamily="34" charset="0"/>
                <a:cs typeface="Calibri" pitchFamily="34" charset="0"/>
              </a:rPr>
              <a:t>www.glencoecounseling.weebly.com</a:t>
            </a:r>
          </a:p>
        </p:txBody>
      </p:sp>
    </p:spTree>
    <p:extLst>
      <p:ext uri="{BB962C8B-B14F-4D97-AF65-F5344CB8AC3E}">
        <p14:creationId xmlns:p14="http://schemas.microsoft.com/office/powerpoint/2010/main" val="3028928617"/>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14400"/>
          </a:xfrm>
        </p:spPr>
        <p:txBody>
          <a:bodyPr>
            <a:normAutofit fontScale="90000"/>
          </a:bodyPr>
          <a:lstStyle/>
          <a:p>
            <a:r>
              <a:rPr lang="en-US" dirty="0" smtClean="0"/>
              <a:t>“Newcomer (Narrative</a:t>
            </a:r>
            <a:r>
              <a:rPr lang="en-US" dirty="0"/>
              <a:t>)</a:t>
            </a:r>
            <a:r>
              <a:rPr lang="en-US" dirty="0" smtClean="0"/>
              <a:t> Essay” Assignment </a:t>
            </a:r>
            <a:br>
              <a:rPr lang="en-US" dirty="0" smtClean="0"/>
            </a:br>
            <a:r>
              <a:rPr lang="en-US" sz="2000" b="1" u="sng" dirty="0" smtClean="0">
                <a:solidFill>
                  <a:srgbClr val="FF0000"/>
                </a:solidFill>
              </a:rPr>
              <a:t>Copy this info onto a sheet of loose leaf paper to be kept in your binder- NOT IN YOUR LLN!</a:t>
            </a:r>
            <a:endParaRPr lang="en-US" sz="2000" b="1" u="sng" dirty="0">
              <a:solidFill>
                <a:srgbClr val="FF0000"/>
              </a:solidFill>
            </a:endParaRPr>
          </a:p>
        </p:txBody>
      </p:sp>
      <p:sp>
        <p:nvSpPr>
          <p:cNvPr id="3" name="Content Placeholder 2"/>
          <p:cNvSpPr>
            <a:spLocks noGrp="1"/>
          </p:cNvSpPr>
          <p:nvPr>
            <p:ph sz="quarter" idx="1"/>
          </p:nvPr>
        </p:nvSpPr>
        <p:spPr>
          <a:xfrm>
            <a:off x="152400" y="1371600"/>
            <a:ext cx="8839200" cy="5334000"/>
          </a:xfrm>
        </p:spPr>
        <p:txBody>
          <a:bodyPr>
            <a:normAutofit fontScale="92500" lnSpcReduction="10000"/>
          </a:bodyPr>
          <a:lstStyle/>
          <a:p>
            <a:r>
              <a:rPr lang="en-US" dirty="0" smtClean="0"/>
              <a:t>Handwritten in blue/black ink or typed (size 12 pt. font, Times New Roman)</a:t>
            </a:r>
          </a:p>
          <a:p>
            <a:r>
              <a:rPr lang="en-US" dirty="0" smtClean="0"/>
              <a:t>Include page numbers (place them: bottom of the page, center)</a:t>
            </a:r>
          </a:p>
          <a:p>
            <a:r>
              <a:rPr lang="en-US" dirty="0" smtClean="0"/>
              <a:t>At least FIVE paragraphs (</a:t>
            </a:r>
            <a:r>
              <a:rPr lang="en-US" b="1" dirty="0" smtClean="0"/>
              <a:t>each paragraph must have at least 6 sentences</a:t>
            </a:r>
            <a:r>
              <a:rPr lang="en-US" dirty="0" smtClean="0"/>
              <a:t>): Introduction, Body 1, Body 2, Body 3, Conclusion</a:t>
            </a:r>
          </a:p>
          <a:p>
            <a:r>
              <a:rPr lang="en-US" dirty="0" smtClean="0"/>
              <a:t>Your essay must be in the </a:t>
            </a:r>
            <a:r>
              <a:rPr lang="en-US" b="1" dirty="0" smtClean="0"/>
              <a:t>narrative writing mode </a:t>
            </a:r>
            <a:r>
              <a:rPr lang="en-US" dirty="0" smtClean="0"/>
              <a:t>(this is a personal story, yours in fact).</a:t>
            </a:r>
          </a:p>
          <a:p>
            <a:r>
              <a:rPr lang="en-US" dirty="0" smtClean="0"/>
              <a:t>Your essay must have a sense of a beginning, middle, and end- like any good quality story does.</a:t>
            </a:r>
          </a:p>
          <a:p>
            <a:r>
              <a:rPr lang="en-US" dirty="0" smtClean="0"/>
              <a:t>Include a short and creative title (“Newcomer Essay” is NOT a title!)</a:t>
            </a:r>
          </a:p>
          <a:p>
            <a:r>
              <a:rPr lang="en-US" u="sng" dirty="0" smtClean="0"/>
              <a:t>The essay is due: Next Tuesday, 1/29/13 </a:t>
            </a:r>
            <a:r>
              <a:rPr lang="en-US" dirty="0" smtClean="0"/>
              <a:t>(last day of the semester). I WILL NOT ACCEPT LATE ESSAYS. </a:t>
            </a:r>
          </a:p>
          <a:p>
            <a:endParaRPr lang="en-US" dirty="0"/>
          </a:p>
        </p:txBody>
      </p:sp>
    </p:spTree>
    <p:extLst>
      <p:ext uri="{BB962C8B-B14F-4D97-AF65-F5344CB8AC3E}">
        <p14:creationId xmlns:p14="http://schemas.microsoft.com/office/powerpoint/2010/main" val="483714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Newcomer Writing Activity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4000" dirty="0" smtClean="0"/>
              <a:t>On a sheet of LOOSE LEAF paper, make a list of eye-opening experiences in your life.</a:t>
            </a:r>
          </a:p>
          <a:p>
            <a:pPr marL="0" indent="0">
              <a:buNone/>
            </a:pPr>
            <a:r>
              <a:rPr lang="en-US" sz="4000" dirty="0" smtClean="0"/>
              <a:t>1.</a:t>
            </a:r>
          </a:p>
          <a:p>
            <a:pPr marL="0" indent="0">
              <a:buNone/>
            </a:pPr>
            <a:r>
              <a:rPr lang="en-US" sz="4000" dirty="0" smtClean="0"/>
              <a:t>2.</a:t>
            </a:r>
          </a:p>
          <a:p>
            <a:pPr marL="0" indent="0">
              <a:buNone/>
            </a:pPr>
            <a:r>
              <a:rPr lang="en-US" sz="4000" dirty="0" smtClean="0"/>
              <a:t>3.</a:t>
            </a:r>
          </a:p>
          <a:p>
            <a:pPr marL="0" indent="0">
              <a:buNone/>
            </a:pPr>
            <a:r>
              <a:rPr lang="en-US" sz="4000" dirty="0" smtClean="0"/>
              <a:t>4.</a:t>
            </a:r>
          </a:p>
          <a:p>
            <a:pPr marL="0" indent="0">
              <a:buNone/>
            </a:pPr>
            <a:r>
              <a:rPr lang="en-US" sz="4000" dirty="0" smtClean="0"/>
              <a:t>5.</a:t>
            </a:r>
          </a:p>
          <a:p>
            <a:pPr marL="0" indent="0">
              <a:buNone/>
            </a:pPr>
            <a:endParaRPr lang="en-US" dirty="0"/>
          </a:p>
        </p:txBody>
      </p:sp>
    </p:spTree>
    <p:extLst>
      <p:ext uri="{BB962C8B-B14F-4D97-AF65-F5344CB8AC3E}">
        <p14:creationId xmlns:p14="http://schemas.microsoft.com/office/powerpoint/2010/main" val="125720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Newcomer Writing Activity</a:t>
            </a:r>
          </a:p>
        </p:txBody>
      </p:sp>
      <p:sp>
        <p:nvSpPr>
          <p:cNvPr id="3" name="Content Placeholder 2"/>
          <p:cNvSpPr>
            <a:spLocks noGrp="1"/>
          </p:cNvSpPr>
          <p:nvPr>
            <p:ph sz="quarter" idx="1"/>
          </p:nvPr>
        </p:nvSpPr>
        <p:spPr/>
        <p:txBody>
          <a:bodyPr>
            <a:normAutofit lnSpcReduction="10000"/>
          </a:bodyPr>
          <a:lstStyle/>
          <a:p>
            <a:r>
              <a:rPr lang="en-US" sz="2800" i="1" smtClean="0"/>
              <a:t>(On </a:t>
            </a:r>
            <a:r>
              <a:rPr lang="en-US" sz="2800" i="1" dirty="0" smtClean="0"/>
              <a:t>that same sheet of loose leaf paper) </a:t>
            </a:r>
            <a:r>
              <a:rPr lang="en-US" sz="4000" b="1" dirty="0" smtClean="0"/>
              <a:t>Tell the story of one of these events, reflecting on how it was meaningful to you. Consider also how it might  be meaningful to others who have had similar experiences. There should be a clear sense of beginning, middle, and end. </a:t>
            </a:r>
            <a:endParaRPr lang="en-US" sz="4000" b="1" dirty="0"/>
          </a:p>
        </p:txBody>
      </p:sp>
    </p:spTree>
    <p:extLst>
      <p:ext uri="{BB962C8B-B14F-4D97-AF65-F5344CB8AC3E}">
        <p14:creationId xmlns:p14="http://schemas.microsoft.com/office/powerpoint/2010/main" val="1427204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TotalTime>
  <Words>429</Words>
  <Application>Microsoft Office PowerPoint</Application>
  <PresentationFormat>On-screen Show (4:3)</PresentationFormat>
  <Paragraphs>41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Senior English      with Mrs. Greblo!</vt:lpstr>
      <vt:lpstr>Mrs. Greblo’s  1B Senior English Agenda:   1/25/13</vt:lpstr>
      <vt:lpstr>“Newcomer (Narrative) Essay” Assignment  Copy this info onto a sheet of loose leaf paper to be kept in your binder- NOT IN YOUR LLN!</vt:lpstr>
      <vt:lpstr>Newcomer Writing Activity</vt:lpstr>
      <vt:lpstr>Newcomer Writing Activity</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Senior English      with Mrs. Greblo!</dc:title>
  <dc:creator>Kelly L.T. Greblo</dc:creator>
  <cp:lastModifiedBy>Kelly L.T. Greblo</cp:lastModifiedBy>
  <cp:revision>3</cp:revision>
  <dcterms:created xsi:type="dcterms:W3CDTF">2013-01-25T16:32:04Z</dcterms:created>
  <dcterms:modified xsi:type="dcterms:W3CDTF">2013-01-25T16:34:54Z</dcterms:modified>
</cp:coreProperties>
</file>