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1" r:id="rId5"/>
    <p:sldId id="264" r:id="rId6"/>
    <p:sldId id="260" r:id="rId7"/>
    <p:sldId id="26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4FE8021-5ED4-4D05-AD52-27427BA30015}" type="datetimeFigureOut">
              <a:rPr lang="en-US" smtClean="0"/>
              <a:t>10/29/2012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0381F9F-B21D-4A34-BA8F-BA3DC6A19497}"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FE8021-5ED4-4D05-AD52-27427BA30015}" type="datetimeFigureOut">
              <a:rPr lang="en-US" smtClean="0"/>
              <a:t>10/29/2012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81F9F-B21D-4A34-BA8F-BA3DC6A1949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0381F9F-B21D-4A34-BA8F-BA3DC6A19497}"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FE8021-5ED4-4D05-AD52-27427BA30015}" type="datetimeFigureOut">
              <a:rPr lang="en-US" smtClean="0"/>
              <a:t>10/29/2012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4FE8021-5ED4-4D05-AD52-27427BA30015}" type="datetimeFigureOut">
              <a:rPr lang="en-US" smtClean="0"/>
              <a:t>10/29/2012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90381F9F-B21D-4A34-BA8F-BA3DC6A19497}"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4FE8021-5ED4-4D05-AD52-27427BA30015}" type="datetimeFigureOut">
              <a:rPr lang="en-US" smtClean="0"/>
              <a:t>10/29/2012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0381F9F-B21D-4A34-BA8F-BA3DC6A19497}"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4FE8021-5ED4-4D05-AD52-27427BA30015}" type="datetimeFigureOut">
              <a:rPr lang="en-US" smtClean="0"/>
              <a:t>10/29/2012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381F9F-B21D-4A34-BA8F-BA3DC6A19497}"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4FE8021-5ED4-4D05-AD52-27427BA30015}" type="datetimeFigureOut">
              <a:rPr lang="en-US" smtClean="0"/>
              <a:t>10/29/2012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0381F9F-B21D-4A34-BA8F-BA3DC6A19497}"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FE8021-5ED4-4D05-AD52-27427BA30015}" type="datetimeFigureOut">
              <a:rPr lang="en-US" smtClean="0"/>
              <a:t>10/29/2012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0381F9F-B21D-4A34-BA8F-BA3DC6A1949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4FE8021-5ED4-4D05-AD52-27427BA30015}" type="datetimeFigureOut">
              <a:rPr lang="en-US" smtClean="0"/>
              <a:t>10/29/2012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0381F9F-B21D-4A34-BA8F-BA3DC6A1949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0381F9F-B21D-4A34-BA8F-BA3DC6A19497}"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4FE8021-5ED4-4D05-AD52-27427BA30015}" type="datetimeFigureOut">
              <a:rPr lang="en-US" smtClean="0"/>
              <a:t>10/29/2012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0381F9F-B21D-4A34-BA8F-BA3DC6A19497}"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4FE8021-5ED4-4D05-AD52-27427BA30015}" type="datetimeFigureOut">
              <a:rPr lang="en-US" smtClean="0"/>
              <a:t>10/29/2012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4FE8021-5ED4-4D05-AD52-27427BA30015}" type="datetimeFigureOut">
              <a:rPr lang="en-US" smtClean="0"/>
              <a:t>10/29/2012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0381F9F-B21D-4A34-BA8F-BA3DC6A19497}"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226956057"/>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295546592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700" b="1" dirty="0" smtClean="0">
                <a:solidFill>
                  <a:schemeClr val="accent3"/>
                </a:solidFill>
                <a:latin typeface="Calibri" pitchFamily="34" charset="0"/>
                <a:cs typeface="Calibri" pitchFamily="34" charset="0"/>
              </a:rPr>
              <a:t>Mrs. </a:t>
            </a:r>
            <a:r>
              <a:rPr lang="en-US" sz="2700" b="1" dirty="0" err="1" smtClean="0">
                <a:solidFill>
                  <a:schemeClr val="accent3"/>
                </a:solidFill>
                <a:latin typeface="Calibri" pitchFamily="34" charset="0"/>
                <a:cs typeface="Calibri" pitchFamily="34" charset="0"/>
              </a:rPr>
              <a:t>Greblo’s</a:t>
            </a:r>
            <a:r>
              <a:rPr lang="en-US" sz="2700" b="1" dirty="0" smtClean="0">
                <a:solidFill>
                  <a:schemeClr val="accent3"/>
                </a:solidFill>
                <a:latin typeface="Calibri" pitchFamily="34" charset="0"/>
                <a:cs typeface="Calibri" pitchFamily="34" charset="0"/>
              </a:rPr>
              <a:t>  2B/3B Sophomore English Agenda:   </a:t>
            </a:r>
            <a:r>
              <a:rPr lang="en-US" sz="2700" b="1" dirty="0" smtClean="0">
                <a:solidFill>
                  <a:srgbClr val="00B050"/>
                </a:solidFill>
                <a:latin typeface="Calibri" pitchFamily="34" charset="0"/>
                <a:cs typeface="Calibri" pitchFamily="34" charset="0"/>
              </a:rPr>
              <a:t>10/26/12</a:t>
            </a:r>
            <a:endParaRPr lang="en-US" sz="27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1295400"/>
            <a:ext cx="8839200" cy="5562600"/>
          </a:xfrm>
        </p:spPr>
        <p:txBody>
          <a:bodyPr>
            <a:normAutofit fontScale="25000" lnSpcReduction="20000"/>
          </a:bodyPr>
          <a:lstStyle/>
          <a:p>
            <a:pPr marL="0" indent="0">
              <a:buNone/>
            </a:pPr>
            <a:r>
              <a:rPr lang="en-US" sz="56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6000" b="1" dirty="0" smtClean="0">
                <a:solidFill>
                  <a:schemeClr val="accent6">
                    <a:lumMod val="75000"/>
                  </a:schemeClr>
                </a:solidFill>
                <a:latin typeface="Calibri" pitchFamily="34" charset="0"/>
                <a:cs typeface="Calibri" pitchFamily="34" charset="0"/>
              </a:rPr>
              <a:t>2B ONLY: ASSEMBLY</a:t>
            </a:r>
          </a:p>
          <a:p>
            <a:pPr>
              <a:buFont typeface="Courier New" pitchFamily="49" charset="0"/>
              <a:buChar char="o"/>
            </a:pPr>
            <a:r>
              <a:rPr lang="en-US" sz="6000" b="1" dirty="0" smtClean="0">
                <a:solidFill>
                  <a:srgbClr val="7030A0"/>
                </a:solidFill>
                <a:latin typeface="Calibri" pitchFamily="34" charset="0"/>
                <a:cs typeface="Calibri" pitchFamily="34" charset="0"/>
              </a:rPr>
              <a:t>SSR </a:t>
            </a:r>
            <a:r>
              <a:rPr lang="en-US" sz="6000" b="1" dirty="0">
                <a:solidFill>
                  <a:srgbClr val="7030A0"/>
                </a:solidFill>
                <a:latin typeface="Calibri" pitchFamily="34" charset="0"/>
                <a:cs typeface="Calibri" pitchFamily="34" charset="0"/>
              </a:rPr>
              <a:t>/Attendance</a:t>
            </a:r>
          </a:p>
          <a:p>
            <a:pPr>
              <a:buFont typeface="Courier New" pitchFamily="49" charset="0"/>
              <a:buChar char="o"/>
            </a:pPr>
            <a:r>
              <a:rPr lang="en-US" sz="6000" b="1" dirty="0">
                <a:solidFill>
                  <a:srgbClr val="7030A0"/>
                </a:solidFill>
                <a:latin typeface="Calibri" pitchFamily="34" charset="0"/>
                <a:cs typeface="Calibri" pitchFamily="34" charset="0"/>
              </a:rPr>
              <a:t>Daily SSR Entry</a:t>
            </a:r>
          </a:p>
          <a:p>
            <a:pPr>
              <a:buFont typeface="Courier New" pitchFamily="49" charset="0"/>
              <a:buChar char="o"/>
            </a:pPr>
            <a:r>
              <a:rPr lang="en-US" sz="6000" b="1" dirty="0" smtClean="0">
                <a:solidFill>
                  <a:srgbClr val="7030A0"/>
                </a:solidFill>
                <a:latin typeface="Calibri" pitchFamily="34" charset="0"/>
                <a:cs typeface="Calibri" pitchFamily="34" charset="0"/>
              </a:rPr>
              <a:t>Agenda</a:t>
            </a:r>
            <a:endParaRPr lang="en-US" sz="6000" b="1" dirty="0">
              <a:solidFill>
                <a:srgbClr val="C00000"/>
              </a:solidFill>
              <a:latin typeface="Calibri" pitchFamily="34" charset="0"/>
              <a:cs typeface="Calibri" pitchFamily="34" charset="0"/>
            </a:endParaRPr>
          </a:p>
          <a:p>
            <a:pPr>
              <a:buFont typeface="Courier New" pitchFamily="49" charset="0"/>
              <a:buChar char="o"/>
            </a:pPr>
            <a:r>
              <a:rPr lang="en-US" sz="6000" u="sng" dirty="0" smtClean="0">
                <a:solidFill>
                  <a:srgbClr val="FF0000"/>
                </a:solidFill>
                <a:latin typeface="Calibri" pitchFamily="34" charset="0"/>
                <a:cs typeface="Calibri" pitchFamily="34" charset="0"/>
              </a:rPr>
              <a:t>Announcements: </a:t>
            </a:r>
            <a:endParaRPr lang="en-US" sz="6000" u="sng" dirty="0">
              <a:solidFill>
                <a:srgbClr val="FF0000"/>
              </a:solidFill>
              <a:latin typeface="Calibri" pitchFamily="34" charset="0"/>
              <a:cs typeface="Calibri" pitchFamily="34" charset="0"/>
            </a:endParaRPr>
          </a:p>
          <a:p>
            <a:pPr lvl="1">
              <a:buFont typeface="Courier New" pitchFamily="49" charset="0"/>
              <a:buChar char="o"/>
            </a:pPr>
            <a:r>
              <a:rPr lang="en-US" sz="6000" dirty="0" smtClean="0">
                <a:solidFill>
                  <a:srgbClr val="FF0000"/>
                </a:solidFill>
                <a:latin typeface="Calibri" pitchFamily="34" charset="0"/>
                <a:cs typeface="Calibri" pitchFamily="34" charset="0"/>
                <a:sym typeface="Wingdings" pitchFamily="2" charset="2"/>
              </a:rPr>
              <a:t>LATE WORK: </a:t>
            </a:r>
            <a:r>
              <a:rPr lang="en-US" sz="6000" b="1" dirty="0" smtClean="0">
                <a:solidFill>
                  <a:srgbClr val="FF0000"/>
                </a:solidFill>
                <a:latin typeface="Calibri" pitchFamily="34" charset="0"/>
                <a:cs typeface="Calibri" pitchFamily="34" charset="0"/>
                <a:sym typeface="Wingdings" pitchFamily="2" charset="2"/>
              </a:rPr>
              <a:t>The Cold </a:t>
            </a:r>
            <a:r>
              <a:rPr lang="en-US" sz="6000" b="1" dirty="0" err="1" smtClean="0">
                <a:solidFill>
                  <a:srgbClr val="FF0000"/>
                </a:solidFill>
                <a:latin typeface="Calibri" pitchFamily="34" charset="0"/>
                <a:cs typeface="Calibri" pitchFamily="34" charset="0"/>
                <a:sym typeface="Wingdings" pitchFamily="2" charset="2"/>
              </a:rPr>
              <a:t>Eqs</a:t>
            </a:r>
            <a:r>
              <a:rPr lang="en-US" sz="6000" b="1" dirty="0" smtClean="0">
                <a:solidFill>
                  <a:srgbClr val="FF0000"/>
                </a:solidFill>
                <a:latin typeface="Calibri" pitchFamily="34" charset="0"/>
                <a:cs typeface="Calibri" pitchFamily="34" charset="0"/>
                <a:sym typeface="Wingdings" pitchFamily="2" charset="2"/>
              </a:rPr>
              <a:t>. ENDING REWRITES need to be turned into the black turn-in box ASAP!</a:t>
            </a:r>
          </a:p>
          <a:p>
            <a:pPr lvl="1">
              <a:buFont typeface="Courier New" pitchFamily="49" charset="0"/>
              <a:buChar char="o"/>
            </a:pPr>
            <a:r>
              <a:rPr lang="en-US" sz="6000" u="sng" dirty="0" smtClean="0">
                <a:solidFill>
                  <a:srgbClr val="FF0000"/>
                </a:solidFill>
                <a:latin typeface="Calibri" pitchFamily="34" charset="0"/>
                <a:cs typeface="Calibri" pitchFamily="34" charset="0"/>
                <a:sym typeface="Wingdings" pitchFamily="2" charset="2"/>
              </a:rPr>
              <a:t>HONORS OPTION: </a:t>
            </a:r>
            <a:r>
              <a:rPr lang="en-US" sz="6000" b="1" dirty="0" smtClean="0">
                <a:solidFill>
                  <a:srgbClr val="FF0000"/>
                </a:solidFill>
                <a:latin typeface="Calibri" pitchFamily="34" charset="0"/>
                <a:cs typeface="Calibri" pitchFamily="34" charset="0"/>
                <a:sym typeface="Wingdings" pitchFamily="2" charset="2"/>
              </a:rPr>
              <a:t>Go to my website and under the “Honors” tab, please print the forms and make an appt. with me for outside of class, ASAP!</a:t>
            </a:r>
          </a:p>
          <a:p>
            <a:pPr>
              <a:buFont typeface="Courier New" pitchFamily="49" charset="0"/>
              <a:buChar char="o"/>
            </a:pPr>
            <a:r>
              <a:rPr lang="en-US" sz="6000" b="1" dirty="0" smtClean="0">
                <a:solidFill>
                  <a:srgbClr val="7030A0"/>
                </a:solidFill>
                <a:latin typeface="Calibri" pitchFamily="34" charset="0"/>
                <a:cs typeface="Calibri" pitchFamily="34" charset="0"/>
              </a:rPr>
              <a:t>Part </a:t>
            </a:r>
            <a:r>
              <a:rPr lang="en-US" sz="6000" b="1" dirty="0">
                <a:solidFill>
                  <a:srgbClr val="7030A0"/>
                </a:solidFill>
                <a:latin typeface="Calibri" pitchFamily="34" charset="0"/>
                <a:cs typeface="Calibri" pitchFamily="34" charset="0"/>
              </a:rPr>
              <a:t>2: </a:t>
            </a:r>
            <a:r>
              <a:rPr lang="en-US" sz="6000" b="1" i="1" dirty="0">
                <a:solidFill>
                  <a:srgbClr val="7030A0"/>
                </a:solidFill>
                <a:latin typeface="Calibri" pitchFamily="34" charset="0"/>
                <a:cs typeface="Calibri" pitchFamily="34" charset="0"/>
              </a:rPr>
              <a:t>The Bass, the River, and Sheila </a:t>
            </a:r>
            <a:r>
              <a:rPr lang="en-US" sz="6000" b="1" i="1" dirty="0" err="1">
                <a:solidFill>
                  <a:srgbClr val="7030A0"/>
                </a:solidFill>
                <a:latin typeface="Calibri" pitchFamily="34" charset="0"/>
                <a:cs typeface="Calibri" pitchFamily="34" charset="0"/>
              </a:rPr>
              <a:t>Mant</a:t>
            </a:r>
            <a:r>
              <a:rPr lang="en-US" sz="6000" b="1" i="1" dirty="0">
                <a:solidFill>
                  <a:srgbClr val="7030A0"/>
                </a:solidFill>
                <a:latin typeface="Calibri" pitchFamily="34" charset="0"/>
                <a:cs typeface="Calibri" pitchFamily="34" charset="0"/>
              </a:rPr>
              <a:t> </a:t>
            </a:r>
            <a:r>
              <a:rPr lang="en-US" sz="6000" b="1" dirty="0">
                <a:solidFill>
                  <a:srgbClr val="7030A0"/>
                </a:solidFill>
                <a:latin typeface="Calibri" pitchFamily="34" charset="0"/>
                <a:cs typeface="Calibri" pitchFamily="34" charset="0"/>
              </a:rPr>
              <a:t>by W.D. </a:t>
            </a:r>
            <a:r>
              <a:rPr lang="en-US" sz="6000" b="1" dirty="0" err="1">
                <a:solidFill>
                  <a:srgbClr val="7030A0"/>
                </a:solidFill>
                <a:latin typeface="Calibri" pitchFamily="34" charset="0"/>
                <a:cs typeface="Calibri" pitchFamily="34" charset="0"/>
              </a:rPr>
              <a:t>Wetherell</a:t>
            </a:r>
            <a:r>
              <a:rPr lang="en-US" sz="6000" b="1" dirty="0">
                <a:solidFill>
                  <a:srgbClr val="7030A0"/>
                </a:solidFill>
                <a:latin typeface="Calibri" pitchFamily="34" charset="0"/>
                <a:cs typeface="Calibri" pitchFamily="34" charset="0"/>
              </a:rPr>
              <a:t> (pgs. 34-41)</a:t>
            </a:r>
          </a:p>
          <a:p>
            <a:pPr lvl="1">
              <a:buFont typeface="Courier New" pitchFamily="49" charset="0"/>
              <a:buChar char="o"/>
            </a:pPr>
            <a:r>
              <a:rPr lang="en-US" sz="6000" b="1" dirty="0">
                <a:solidFill>
                  <a:srgbClr val="7030A0"/>
                </a:solidFill>
                <a:latin typeface="Calibri" pitchFamily="34" charset="0"/>
                <a:cs typeface="Calibri" pitchFamily="34" charset="0"/>
              </a:rPr>
              <a:t>Discussion </a:t>
            </a:r>
          </a:p>
          <a:p>
            <a:pPr lvl="1">
              <a:buFont typeface="Courier New" pitchFamily="49" charset="0"/>
              <a:buChar char="o"/>
            </a:pPr>
            <a:r>
              <a:rPr lang="en-US" sz="6000" b="1" dirty="0">
                <a:solidFill>
                  <a:srgbClr val="7030A0"/>
                </a:solidFill>
                <a:latin typeface="Calibri" pitchFamily="34" charset="0"/>
                <a:cs typeface="Calibri" pitchFamily="34" charset="0"/>
              </a:rPr>
              <a:t>Homework discussion pair share</a:t>
            </a:r>
          </a:p>
          <a:p>
            <a:pPr lvl="1">
              <a:buFont typeface="Courier New" pitchFamily="49" charset="0"/>
              <a:buChar char="o"/>
            </a:pPr>
            <a:r>
              <a:rPr lang="en-US" sz="6000" b="1" dirty="0" smtClean="0">
                <a:solidFill>
                  <a:srgbClr val="7030A0"/>
                </a:solidFill>
                <a:latin typeface="Calibri" pitchFamily="34" charset="0"/>
                <a:cs typeface="Calibri" pitchFamily="34" charset="0"/>
              </a:rPr>
              <a:t>Quiz</a:t>
            </a:r>
          </a:p>
          <a:p>
            <a:pPr>
              <a:buFont typeface="Courier New" pitchFamily="49" charset="0"/>
              <a:buChar char="o"/>
            </a:pPr>
            <a:r>
              <a:rPr lang="en-US" sz="6000" b="1" dirty="0" smtClean="0">
                <a:solidFill>
                  <a:srgbClr val="7030A0"/>
                </a:solidFill>
                <a:latin typeface="Calibri" pitchFamily="34" charset="0"/>
                <a:cs typeface="Calibri" pitchFamily="34" charset="0"/>
              </a:rPr>
              <a:t>Part 1: </a:t>
            </a:r>
            <a:r>
              <a:rPr lang="en-US" sz="6000" b="1" i="1" dirty="0" smtClean="0">
                <a:solidFill>
                  <a:srgbClr val="7030A0"/>
                </a:solidFill>
                <a:latin typeface="Calibri" pitchFamily="34" charset="0"/>
                <a:cs typeface="Calibri" pitchFamily="34" charset="0"/>
              </a:rPr>
              <a:t>The Book of Sand </a:t>
            </a:r>
            <a:r>
              <a:rPr lang="en-US" sz="6000" b="1" dirty="0" smtClean="0">
                <a:solidFill>
                  <a:srgbClr val="7030A0"/>
                </a:solidFill>
                <a:latin typeface="Calibri" pitchFamily="34" charset="0"/>
                <a:cs typeface="Calibri" pitchFamily="34" charset="0"/>
              </a:rPr>
              <a:t>by </a:t>
            </a:r>
            <a:r>
              <a:rPr lang="en-US" sz="6000" b="1" dirty="0" err="1" smtClean="0">
                <a:solidFill>
                  <a:srgbClr val="7030A0"/>
                </a:solidFill>
                <a:latin typeface="Calibri" pitchFamily="34" charset="0"/>
                <a:cs typeface="Calibri" pitchFamily="34" charset="0"/>
              </a:rPr>
              <a:t>Jorges</a:t>
            </a:r>
            <a:r>
              <a:rPr lang="en-US" sz="6000" b="1" dirty="0" smtClean="0">
                <a:solidFill>
                  <a:srgbClr val="7030A0"/>
                </a:solidFill>
                <a:latin typeface="Calibri" pitchFamily="34" charset="0"/>
                <a:cs typeface="Calibri" pitchFamily="34" charset="0"/>
              </a:rPr>
              <a:t> Luis Borges (pgs. 43-48)</a:t>
            </a:r>
          </a:p>
          <a:p>
            <a:pPr lvl="1">
              <a:buFont typeface="Courier New" pitchFamily="49" charset="0"/>
              <a:buChar char="o"/>
            </a:pPr>
            <a:r>
              <a:rPr lang="en-US" sz="6000" b="1" dirty="0">
                <a:solidFill>
                  <a:srgbClr val="7030A0"/>
                </a:solidFill>
                <a:latin typeface="Calibri" pitchFamily="34" charset="0"/>
                <a:cs typeface="Calibri" pitchFamily="34" charset="0"/>
              </a:rPr>
              <a:t>“Before You Read” </a:t>
            </a:r>
            <a:r>
              <a:rPr lang="en-US" sz="6000" b="1" dirty="0" err="1">
                <a:solidFill>
                  <a:srgbClr val="7030A0"/>
                </a:solidFill>
                <a:latin typeface="Calibri" pitchFamily="34" charset="0"/>
                <a:cs typeface="Calibri" pitchFamily="34" charset="0"/>
              </a:rPr>
              <a:t>quickwrite</a:t>
            </a:r>
            <a:r>
              <a:rPr lang="en-US" sz="6000" b="1" dirty="0">
                <a:solidFill>
                  <a:srgbClr val="7030A0"/>
                </a:solidFill>
                <a:latin typeface="Calibri" pitchFamily="34" charset="0"/>
                <a:cs typeface="Calibri" pitchFamily="34" charset="0"/>
              </a:rPr>
              <a:t> and notes</a:t>
            </a:r>
          </a:p>
          <a:p>
            <a:pPr lvl="1">
              <a:buFont typeface="Courier New" pitchFamily="49" charset="0"/>
              <a:buChar char="o"/>
            </a:pPr>
            <a:r>
              <a:rPr lang="en-US" sz="6000" b="1" dirty="0">
                <a:solidFill>
                  <a:srgbClr val="7030A0"/>
                </a:solidFill>
                <a:latin typeface="Calibri" pitchFamily="34" charset="0"/>
                <a:cs typeface="Calibri" pitchFamily="34" charset="0"/>
              </a:rPr>
              <a:t>Read and listen to story together</a:t>
            </a:r>
          </a:p>
          <a:p>
            <a:pPr>
              <a:buFont typeface="Courier New" pitchFamily="49" charset="0"/>
              <a:buChar char="o"/>
            </a:pPr>
            <a:r>
              <a:rPr lang="en-US" sz="60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48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4800" b="1" u="sng" dirty="0">
                <a:solidFill>
                  <a:srgbClr val="00B050"/>
                </a:solidFill>
                <a:latin typeface="Calibri" pitchFamily="34" charset="0"/>
                <a:cs typeface="Calibri" pitchFamily="34" charset="0"/>
              </a:rPr>
              <a:t>Read to determine and analyze: </a:t>
            </a:r>
            <a:r>
              <a:rPr lang="en-US" sz="48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4800" b="1" u="sng" dirty="0">
                <a:solidFill>
                  <a:srgbClr val="00B050"/>
                </a:solidFill>
                <a:latin typeface="Calibri" pitchFamily="34" charset="0"/>
                <a:cs typeface="Calibri" pitchFamily="34" charset="0"/>
              </a:rPr>
              <a:t>Write routinely over extended time frames for a range of tasks, purposes and </a:t>
            </a:r>
            <a:r>
              <a:rPr lang="en-US" sz="4800" b="1" u="sng" dirty="0" smtClean="0">
                <a:solidFill>
                  <a:srgbClr val="00B050"/>
                </a:solidFill>
                <a:latin typeface="Calibri" pitchFamily="34" charset="0"/>
                <a:cs typeface="Calibri" pitchFamily="34" charset="0"/>
              </a:rPr>
              <a:t>audiences</a:t>
            </a:r>
            <a:endParaRPr lang="en-US" sz="4800" b="1" dirty="0" smtClean="0">
              <a:solidFill>
                <a:srgbClr val="7030A0"/>
              </a:solidFill>
              <a:latin typeface="Calibri" pitchFamily="34" charset="0"/>
              <a:cs typeface="Calibri" pitchFamily="34" charset="0"/>
            </a:endParaRPr>
          </a:p>
          <a:p>
            <a:pPr>
              <a:buFont typeface="Courier New" pitchFamily="49" charset="0"/>
              <a:buChar char="o"/>
            </a:pPr>
            <a:r>
              <a:rPr lang="en-US" sz="6000" b="1" dirty="0" smtClean="0">
                <a:solidFill>
                  <a:srgbClr val="7030A0"/>
                </a:solidFill>
                <a:latin typeface="Calibri" pitchFamily="34" charset="0"/>
                <a:cs typeface="Calibri" pitchFamily="34" charset="0"/>
              </a:rPr>
              <a:t>Homework: </a:t>
            </a:r>
            <a:r>
              <a:rPr lang="en-US" sz="60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6000" b="1" u="sng" dirty="0" smtClean="0">
                <a:solidFill>
                  <a:srgbClr val="7030A0"/>
                </a:solidFill>
                <a:latin typeface="Calibri" pitchFamily="34" charset="0"/>
                <a:cs typeface="Calibri" pitchFamily="34" charset="0"/>
                <a:sym typeface="Wingdings" pitchFamily="2" charset="2"/>
              </a:rPr>
              <a:t>Questions for </a:t>
            </a:r>
            <a:r>
              <a:rPr lang="en-US" sz="6000" b="1" i="1" u="sng" dirty="0">
                <a:solidFill>
                  <a:srgbClr val="7030A0"/>
                </a:solidFill>
                <a:latin typeface="Calibri" pitchFamily="34" charset="0"/>
                <a:cs typeface="Calibri" pitchFamily="34" charset="0"/>
              </a:rPr>
              <a:t>The Book of Sand </a:t>
            </a:r>
            <a:r>
              <a:rPr lang="en-US" sz="6000" b="1" u="sng" dirty="0">
                <a:solidFill>
                  <a:srgbClr val="7030A0"/>
                </a:solidFill>
                <a:latin typeface="Calibri" pitchFamily="34" charset="0"/>
                <a:cs typeface="Calibri" pitchFamily="34" charset="0"/>
              </a:rPr>
              <a:t>by </a:t>
            </a:r>
            <a:r>
              <a:rPr lang="en-US" sz="6000" b="1" u="sng" dirty="0" err="1">
                <a:solidFill>
                  <a:srgbClr val="7030A0"/>
                </a:solidFill>
                <a:latin typeface="Calibri" pitchFamily="34" charset="0"/>
                <a:cs typeface="Calibri" pitchFamily="34" charset="0"/>
              </a:rPr>
              <a:t>Jorges</a:t>
            </a:r>
            <a:r>
              <a:rPr lang="en-US" sz="6000" b="1" u="sng" dirty="0">
                <a:solidFill>
                  <a:srgbClr val="7030A0"/>
                </a:solidFill>
                <a:latin typeface="Calibri" pitchFamily="34" charset="0"/>
                <a:cs typeface="Calibri" pitchFamily="34" charset="0"/>
              </a:rPr>
              <a:t> Luis </a:t>
            </a:r>
            <a:r>
              <a:rPr lang="en-US" sz="6000" b="1" u="sng" dirty="0" smtClean="0">
                <a:solidFill>
                  <a:srgbClr val="7030A0"/>
                </a:solidFill>
                <a:latin typeface="Calibri" pitchFamily="34" charset="0"/>
                <a:cs typeface="Calibri" pitchFamily="34" charset="0"/>
              </a:rPr>
              <a:t>Borges – Pg. 48, #’s 1-5 </a:t>
            </a:r>
            <a:r>
              <a:rPr lang="en-US" sz="6000" b="1" i="1" dirty="0" smtClean="0">
                <a:solidFill>
                  <a:srgbClr val="7030A0"/>
                </a:solidFill>
                <a:latin typeface="Calibri" pitchFamily="34" charset="0"/>
                <a:cs typeface="Calibri" pitchFamily="34" charset="0"/>
              </a:rPr>
              <a:t>(</a:t>
            </a:r>
            <a:r>
              <a:rPr lang="en-US" sz="6000" b="1" i="1" dirty="0">
                <a:solidFill>
                  <a:srgbClr val="7030A0"/>
                </a:solidFill>
                <a:latin typeface="Calibri" pitchFamily="34" charset="0"/>
                <a:cs typeface="Calibri" pitchFamily="34" charset="0"/>
              </a:rPr>
              <a:t>in L.L.N</a:t>
            </a:r>
            <a:r>
              <a:rPr lang="en-US" sz="6000" b="1" i="1" dirty="0" smtClean="0">
                <a:solidFill>
                  <a:srgbClr val="7030A0"/>
                </a:solidFill>
                <a:latin typeface="Calibri" pitchFamily="34" charset="0"/>
                <a:cs typeface="Calibri" pitchFamily="34" charset="0"/>
              </a:rPr>
              <a:t>.)</a:t>
            </a:r>
            <a:endParaRPr lang="en-US" sz="6000" b="1" u="sng" dirty="0" smtClean="0">
              <a:solidFill>
                <a:srgbClr val="7030A0"/>
              </a:solidFill>
              <a:latin typeface="Calibri" pitchFamily="34" charset="0"/>
              <a:cs typeface="Calibri" pitchFamily="34" charset="0"/>
            </a:endParaRPr>
          </a:p>
          <a:p>
            <a:pPr lvl="1">
              <a:buFont typeface="Courier New" pitchFamily="49" charset="0"/>
              <a:buChar char="o"/>
            </a:pPr>
            <a:r>
              <a:rPr lang="en-US" sz="6000" b="1" dirty="0" smtClean="0">
                <a:solidFill>
                  <a:srgbClr val="7030A0"/>
                </a:solidFill>
                <a:latin typeface="Calibri" pitchFamily="34" charset="0"/>
                <a:cs typeface="Calibri" pitchFamily="34" charset="0"/>
                <a:sym typeface="Wingdings" pitchFamily="2" charset="2"/>
              </a:rPr>
              <a:t> </a:t>
            </a:r>
            <a:r>
              <a:rPr lang="en-US" sz="6000" b="1" dirty="0">
                <a:solidFill>
                  <a:srgbClr val="7030A0"/>
                </a:solidFill>
                <a:latin typeface="Calibri" pitchFamily="34" charset="0"/>
                <a:cs typeface="Calibri" pitchFamily="34" charset="0"/>
              </a:rPr>
              <a:t>If you HAVEN’T YET: </a:t>
            </a:r>
            <a:r>
              <a:rPr lang="en-US" sz="6000" b="1" dirty="0">
                <a:solidFill>
                  <a:srgbClr val="7030A0"/>
                </a:solidFill>
                <a:latin typeface="Calibri" pitchFamily="34" charset="0"/>
                <a:cs typeface="Calibri" pitchFamily="34" charset="0"/>
                <a:sym typeface="Wingdings" pitchFamily="2" charset="2"/>
              </a:rPr>
              <a:t>Questions for </a:t>
            </a:r>
            <a:r>
              <a:rPr lang="en-US" sz="6000" b="1" i="1" dirty="0">
                <a:solidFill>
                  <a:srgbClr val="7030A0"/>
                </a:solidFill>
                <a:latin typeface="Calibri" pitchFamily="34" charset="0"/>
                <a:cs typeface="Calibri" pitchFamily="34" charset="0"/>
              </a:rPr>
              <a:t>The Bass, the River, and Sheila </a:t>
            </a:r>
            <a:r>
              <a:rPr lang="en-US" sz="6000" b="1" i="1" dirty="0" err="1">
                <a:solidFill>
                  <a:srgbClr val="7030A0"/>
                </a:solidFill>
                <a:latin typeface="Calibri" pitchFamily="34" charset="0"/>
                <a:cs typeface="Calibri" pitchFamily="34" charset="0"/>
              </a:rPr>
              <a:t>Mant</a:t>
            </a:r>
            <a:r>
              <a:rPr lang="en-US" sz="6000" b="1" i="1" dirty="0">
                <a:solidFill>
                  <a:srgbClr val="7030A0"/>
                </a:solidFill>
                <a:latin typeface="Calibri" pitchFamily="34" charset="0"/>
                <a:cs typeface="Calibri" pitchFamily="34" charset="0"/>
              </a:rPr>
              <a:t>: pg. 41, #’s </a:t>
            </a:r>
            <a:r>
              <a:rPr lang="en-US" sz="6000" b="1" i="1" dirty="0" smtClean="0">
                <a:solidFill>
                  <a:srgbClr val="7030A0"/>
                </a:solidFill>
                <a:latin typeface="Calibri" pitchFamily="34" charset="0"/>
                <a:cs typeface="Calibri" pitchFamily="34" charset="0"/>
              </a:rPr>
              <a:t>1-6 (in L.L.N.)</a:t>
            </a:r>
            <a:endParaRPr lang="en-US" sz="6000" b="1" dirty="0">
              <a:solidFill>
                <a:srgbClr val="7030A0"/>
              </a:solidFill>
              <a:latin typeface="Calibri" pitchFamily="34" charset="0"/>
              <a:cs typeface="Calibri" pitchFamily="34" charset="0"/>
              <a:sym typeface="Wingdings" pitchFamily="2" charset="2"/>
            </a:endParaRPr>
          </a:p>
        </p:txBody>
      </p:sp>
    </p:spTree>
    <p:extLst>
      <p:ext uri="{BB962C8B-B14F-4D97-AF65-F5344CB8AC3E}">
        <p14:creationId xmlns:p14="http://schemas.microsoft.com/office/powerpoint/2010/main" val="2030695245"/>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Daily SSR Entry:</a:t>
            </a:r>
            <a:endParaRPr lang="en-US" dirty="0"/>
          </a:p>
        </p:txBody>
      </p:sp>
      <p:sp>
        <p:nvSpPr>
          <p:cNvPr id="3" name="Content Placeholder 2"/>
          <p:cNvSpPr>
            <a:spLocks noGrp="1"/>
          </p:cNvSpPr>
          <p:nvPr>
            <p:ph sz="quarter" idx="1"/>
          </p:nvPr>
        </p:nvSpPr>
        <p:spPr>
          <a:xfrm>
            <a:off x="152400" y="1371600"/>
            <a:ext cx="8839200" cy="5334000"/>
          </a:xfrm>
        </p:spPr>
        <p:txBody>
          <a:bodyPr numCol="2">
            <a:noAutofit/>
          </a:bodyPr>
          <a:lstStyle/>
          <a:p>
            <a:pPr marL="0" indent="0">
              <a:buNone/>
            </a:pPr>
            <a:r>
              <a:rPr lang="en-US" sz="1800" b="1" u="sng" dirty="0" smtClean="0"/>
              <a:t>Each entry contains:</a:t>
            </a:r>
          </a:p>
          <a:p>
            <a:pPr marL="0" indent="0">
              <a:buNone/>
            </a:pPr>
            <a:r>
              <a:rPr lang="en-US" sz="1800" dirty="0"/>
              <a:t>-</a:t>
            </a:r>
            <a:r>
              <a:rPr lang="en-US" sz="1800" dirty="0" smtClean="0"/>
              <a:t>Date</a:t>
            </a:r>
          </a:p>
          <a:p>
            <a:pPr marL="0" indent="0">
              <a:buNone/>
            </a:pPr>
            <a:r>
              <a:rPr lang="en-US" sz="1800" dirty="0" smtClean="0"/>
              <a:t>-Book title &amp; author</a:t>
            </a:r>
          </a:p>
          <a:p>
            <a:pPr marL="0" indent="0">
              <a:buNone/>
            </a:pPr>
            <a:r>
              <a:rPr lang="en-US" sz="1800" dirty="0" smtClean="0"/>
              <a:t>-Starting page # (SP)</a:t>
            </a:r>
          </a:p>
          <a:p>
            <a:pPr marL="0" indent="0">
              <a:buNone/>
            </a:pPr>
            <a:r>
              <a:rPr lang="en-US" sz="1800" dirty="0" smtClean="0"/>
              <a:t>-Ending page # (EP)</a:t>
            </a:r>
            <a:br>
              <a:rPr lang="en-US" sz="1800" dirty="0" smtClean="0"/>
            </a:br>
            <a:r>
              <a:rPr lang="en-US" sz="1800" dirty="0" smtClean="0"/>
              <a:t>-Total # of pages read</a:t>
            </a:r>
          </a:p>
          <a:p>
            <a:pPr marL="0" indent="0">
              <a:buNone/>
            </a:pPr>
            <a:r>
              <a:rPr lang="en-US" sz="1800" dirty="0" smtClean="0"/>
              <a:t>-Reader’s Statement (RS):</a:t>
            </a:r>
          </a:p>
          <a:p>
            <a:pPr marL="0" indent="0">
              <a:buNone/>
            </a:pPr>
            <a:r>
              <a:rPr lang="en-US" sz="1800" i="1" dirty="0" smtClean="0"/>
              <a:t>What’s happening in the book? Summarize.</a:t>
            </a:r>
          </a:p>
          <a:p>
            <a:pPr marL="0" indent="0">
              <a:buNone/>
            </a:pPr>
            <a:r>
              <a:rPr lang="en-US" sz="1800" i="1" dirty="0" smtClean="0"/>
              <a:t>What do you predict will happen next?</a:t>
            </a:r>
          </a:p>
          <a:p>
            <a:pPr marL="0" indent="0">
              <a:buNone/>
            </a:pPr>
            <a:r>
              <a:rPr lang="en-US" sz="1800" i="1" dirty="0" smtClean="0"/>
              <a:t>What questions do you have for the author? </a:t>
            </a:r>
          </a:p>
          <a:p>
            <a:pPr marL="0" indent="0">
              <a:buNone/>
            </a:pPr>
            <a:r>
              <a:rPr lang="en-US" sz="1800" i="1" dirty="0" smtClean="0"/>
              <a:t>What character traits do you appreciate? Find frustrating?</a:t>
            </a:r>
          </a:p>
          <a:p>
            <a:pPr marL="0" indent="0">
              <a:buNone/>
            </a:pPr>
            <a:r>
              <a:rPr lang="en-US" sz="1800" i="1" dirty="0" smtClean="0"/>
              <a:t>What is your opinion of the book so far?</a:t>
            </a:r>
          </a:p>
          <a:p>
            <a:pPr marL="0" indent="0">
              <a:buNone/>
            </a:pPr>
            <a:r>
              <a:rPr lang="en-US" sz="1800" i="1" dirty="0" smtClean="0"/>
              <a:t>Other comments?</a:t>
            </a: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r>
              <a:rPr lang="en-US" sz="1800" b="1" u="sng" dirty="0" smtClean="0">
                <a:latin typeface="Bradley Hand ITC" pitchFamily="66" charset="0"/>
              </a:rPr>
              <a:t>Sample Entry:</a:t>
            </a:r>
          </a:p>
          <a:p>
            <a:pPr marL="0" indent="0">
              <a:buNone/>
            </a:pPr>
            <a:r>
              <a:rPr lang="en-US" sz="1800" b="1" dirty="0" smtClean="0">
                <a:latin typeface="Bradley Hand ITC" pitchFamily="66" charset="0"/>
              </a:rPr>
              <a:t>9/17/12</a:t>
            </a:r>
          </a:p>
          <a:p>
            <a:pPr marL="0" indent="0">
              <a:buNone/>
            </a:pPr>
            <a:r>
              <a:rPr lang="en-US" sz="1800" b="1" u="sng" dirty="0" smtClean="0">
                <a:latin typeface="Bradley Hand ITC" pitchFamily="66" charset="0"/>
              </a:rPr>
              <a:t>The Hunger Games </a:t>
            </a:r>
            <a:r>
              <a:rPr lang="en-US" sz="1800" b="1" dirty="0" smtClean="0">
                <a:latin typeface="Bradley Hand ITC" pitchFamily="66" charset="0"/>
              </a:rPr>
              <a:t>by Suzanne Collins</a:t>
            </a:r>
          </a:p>
          <a:p>
            <a:pPr marL="0" indent="0">
              <a:buNone/>
            </a:pPr>
            <a:r>
              <a:rPr lang="en-US" sz="1800" b="1" dirty="0" smtClean="0">
                <a:latin typeface="Bradley Hand ITC" pitchFamily="66" charset="0"/>
              </a:rPr>
              <a:t>SP: 1</a:t>
            </a:r>
          </a:p>
          <a:p>
            <a:pPr marL="0" indent="0">
              <a:buNone/>
            </a:pPr>
            <a:r>
              <a:rPr lang="en-US" sz="1800" b="1" dirty="0" smtClean="0">
                <a:latin typeface="Bradley Hand ITC" pitchFamily="66" charset="0"/>
              </a:rPr>
              <a:t>EP: 20</a:t>
            </a:r>
          </a:p>
          <a:p>
            <a:pPr marL="0" indent="0">
              <a:buNone/>
            </a:pPr>
            <a:r>
              <a:rPr lang="en-US" sz="1800" b="1" dirty="0" smtClean="0">
                <a:latin typeface="Bradley Hand ITC" pitchFamily="66" charset="0"/>
              </a:rPr>
              <a:t>Total: 20</a:t>
            </a:r>
          </a:p>
          <a:p>
            <a:pPr marL="0" indent="0">
              <a:buNone/>
            </a:pPr>
            <a:r>
              <a:rPr lang="en-US" sz="1800" b="1" dirty="0" smtClean="0">
                <a:latin typeface="Bradley Hand ITC" pitchFamily="66" charset="0"/>
              </a:rPr>
              <a:t>RS: </a:t>
            </a:r>
            <a:r>
              <a:rPr lang="en-US" sz="1800" b="1" dirty="0" err="1" smtClean="0">
                <a:latin typeface="Bradley Hand ITC" pitchFamily="66" charset="0"/>
              </a:rPr>
              <a:t>Katniss</a:t>
            </a:r>
            <a:r>
              <a:rPr lang="en-US" sz="1800" b="1" dirty="0" smtClean="0">
                <a:latin typeface="Bradley Hand ITC" pitchFamily="66" charset="0"/>
              </a:rPr>
              <a:t> lives in District 12 of the former U.S., now </a:t>
            </a:r>
            <a:r>
              <a:rPr lang="en-US" sz="1800" b="1" dirty="0" err="1" smtClean="0">
                <a:latin typeface="Bradley Hand ITC" pitchFamily="66" charset="0"/>
              </a:rPr>
              <a:t>Panem</a:t>
            </a:r>
            <a:r>
              <a:rPr lang="en-US" sz="1800" b="1" dirty="0">
                <a:latin typeface="Bradley Hand ITC" pitchFamily="66" charset="0"/>
              </a:rPr>
              <a:t> </a:t>
            </a:r>
            <a:r>
              <a:rPr lang="en-US" sz="1800" b="1" dirty="0" smtClean="0">
                <a:latin typeface="Bradley Hand ITC" pitchFamily="66" charset="0"/>
              </a:rPr>
              <a:t>with her sister, Prim and her Mom. She is an agile hunter and gatherer and has had to do so since her father’s tragic death in a mine explosion. The reaping is today and the tone of District 12 is very somber as children ages 12-18 could be drawn to defend themselves to their death in the Hunger Games. I predict that </a:t>
            </a:r>
            <a:r>
              <a:rPr lang="en-US" sz="1800" b="1" dirty="0" err="1" smtClean="0">
                <a:latin typeface="Bradley Hand ITC" pitchFamily="66" charset="0"/>
              </a:rPr>
              <a:t>Katniss</a:t>
            </a:r>
            <a:r>
              <a:rPr lang="en-US" sz="1800" b="1" dirty="0" smtClean="0">
                <a:latin typeface="Bradley Hand ITC" pitchFamily="66" charset="0"/>
              </a:rPr>
              <a:t> or one of her close friends or family members names will be drawn. This book is really suspenseful, I’m loving it so far!</a:t>
            </a:r>
          </a:p>
          <a:p>
            <a:pPr marL="0" indent="0">
              <a:buNone/>
            </a:pPr>
            <a:endParaRPr lang="en-US" sz="1800" dirty="0" smtClean="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4593583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838200"/>
          </a:xfrm>
        </p:spPr>
        <p:txBody>
          <a:bodyPr>
            <a:noAutofit/>
          </a:bodyPr>
          <a:lstStyle/>
          <a:p>
            <a:r>
              <a:rPr lang="en-US" sz="2800" i="1" dirty="0" smtClean="0"/>
              <a:t>The Bass, the River and Sheila </a:t>
            </a:r>
            <a:r>
              <a:rPr lang="en-US" sz="2800" i="1" dirty="0" err="1" smtClean="0"/>
              <a:t>Mant</a:t>
            </a:r>
            <a:r>
              <a:rPr lang="en-US" sz="2800" i="1" dirty="0" smtClean="0"/>
              <a:t>, </a:t>
            </a:r>
            <a:r>
              <a:rPr lang="en-US" sz="2800" dirty="0" smtClean="0">
                <a:solidFill>
                  <a:srgbClr val="7030A0"/>
                </a:solidFill>
              </a:rPr>
              <a:t>The Plot Structure</a:t>
            </a:r>
            <a:endParaRPr lang="en-US" sz="2800" dirty="0"/>
          </a:p>
        </p:txBody>
      </p:sp>
      <p:sp>
        <p:nvSpPr>
          <p:cNvPr id="3" name="Content Placeholder 2"/>
          <p:cNvSpPr>
            <a:spLocks noGrp="1"/>
          </p:cNvSpPr>
          <p:nvPr>
            <p:ph sz="quarter" idx="1"/>
          </p:nvPr>
        </p:nvSpPr>
        <p:spPr>
          <a:xfrm>
            <a:off x="152400" y="1447800"/>
            <a:ext cx="8839200" cy="5257800"/>
          </a:xfrm>
        </p:spPr>
        <p:txBody>
          <a:bodyPr/>
          <a:lstStyle/>
          <a:p>
            <a:pPr>
              <a:buNone/>
            </a:pPr>
            <a:endParaRPr lang="en-US" dirty="0" smtClean="0"/>
          </a:p>
          <a:p>
            <a:pPr>
              <a:buNone/>
            </a:pPr>
            <a:endParaRPr lang="en-US" dirty="0" smtClean="0"/>
          </a:p>
          <a:p>
            <a:pPr>
              <a:buNone/>
            </a:pPr>
            <a:endParaRPr lang="en-US" dirty="0" smtClean="0"/>
          </a:p>
          <a:p>
            <a:pPr>
              <a:buNone/>
            </a:pPr>
            <a:endParaRPr lang="en-US" dirty="0"/>
          </a:p>
        </p:txBody>
      </p:sp>
      <p:cxnSp>
        <p:nvCxnSpPr>
          <p:cNvPr id="5" name="Straight Connector 4"/>
          <p:cNvCxnSpPr/>
          <p:nvPr/>
        </p:nvCxnSpPr>
        <p:spPr>
          <a:xfrm>
            <a:off x="838200" y="4343400"/>
            <a:ext cx="2819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3048000" y="2743200"/>
            <a:ext cx="2209800" cy="99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000500" y="2781300"/>
            <a:ext cx="2133600" cy="838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486400" y="4267200"/>
            <a:ext cx="28956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62000" y="4267200"/>
            <a:ext cx="2514600" cy="1815882"/>
          </a:xfrm>
          <a:prstGeom prst="rect">
            <a:avLst/>
          </a:prstGeom>
          <a:noFill/>
        </p:spPr>
        <p:txBody>
          <a:bodyPr wrap="square" rtlCol="0">
            <a:spAutoFit/>
          </a:bodyPr>
          <a:lstStyle/>
          <a:p>
            <a:r>
              <a:rPr lang="en-US" sz="2000" b="1" dirty="0" smtClean="0">
                <a:solidFill>
                  <a:srgbClr val="7030A0"/>
                </a:solidFill>
              </a:rPr>
              <a:t>Basic Situation/</a:t>
            </a:r>
          </a:p>
          <a:p>
            <a:r>
              <a:rPr lang="en-US" sz="2000" b="1" dirty="0" smtClean="0">
                <a:solidFill>
                  <a:srgbClr val="7030A0"/>
                </a:solidFill>
              </a:rPr>
              <a:t>Exposition:</a:t>
            </a:r>
            <a:endParaRPr lang="en-US" sz="2000" dirty="0" smtClean="0"/>
          </a:p>
          <a:p>
            <a:r>
              <a:rPr lang="en-US" dirty="0" smtClean="0">
                <a:sym typeface="Wingdings" pitchFamily="2" charset="2"/>
              </a:rPr>
              <a:t></a:t>
            </a:r>
            <a:r>
              <a:rPr lang="en-US" dirty="0" smtClean="0"/>
              <a:t>Setting: </a:t>
            </a:r>
          </a:p>
          <a:p>
            <a:r>
              <a:rPr lang="en-US" dirty="0" smtClean="0"/>
              <a:t>Climate, Time period, Location</a:t>
            </a:r>
          </a:p>
          <a:p>
            <a:endParaRPr lang="en-US" dirty="0"/>
          </a:p>
        </p:txBody>
      </p:sp>
      <p:sp>
        <p:nvSpPr>
          <p:cNvPr id="15" name="TextBox 14"/>
          <p:cNvSpPr txBox="1"/>
          <p:nvPr/>
        </p:nvSpPr>
        <p:spPr>
          <a:xfrm>
            <a:off x="3429000" y="4191000"/>
            <a:ext cx="1981200" cy="707886"/>
          </a:xfrm>
          <a:prstGeom prst="rect">
            <a:avLst/>
          </a:prstGeom>
          <a:noFill/>
        </p:spPr>
        <p:txBody>
          <a:bodyPr wrap="square" rtlCol="0">
            <a:spAutoFit/>
          </a:bodyPr>
          <a:lstStyle/>
          <a:p>
            <a:r>
              <a:rPr lang="en-US" sz="2000" b="1" dirty="0" smtClean="0">
                <a:solidFill>
                  <a:srgbClr val="7030A0"/>
                </a:solidFill>
              </a:rPr>
              <a:t>Complications/</a:t>
            </a:r>
          </a:p>
          <a:p>
            <a:r>
              <a:rPr lang="en-US" sz="2000" b="1" dirty="0" smtClean="0">
                <a:solidFill>
                  <a:srgbClr val="7030A0"/>
                </a:solidFill>
              </a:rPr>
              <a:t>Conflict</a:t>
            </a:r>
            <a:endParaRPr lang="en-US" sz="2000" b="1" dirty="0">
              <a:solidFill>
                <a:srgbClr val="7030A0"/>
              </a:solidFill>
            </a:endParaRPr>
          </a:p>
        </p:txBody>
      </p:sp>
      <p:sp>
        <p:nvSpPr>
          <p:cNvPr id="18" name="TextBox 17"/>
          <p:cNvSpPr txBox="1"/>
          <p:nvPr/>
        </p:nvSpPr>
        <p:spPr>
          <a:xfrm>
            <a:off x="3505200" y="2819400"/>
            <a:ext cx="1371600" cy="707886"/>
          </a:xfrm>
          <a:prstGeom prst="rect">
            <a:avLst/>
          </a:prstGeom>
          <a:noFill/>
        </p:spPr>
        <p:txBody>
          <a:bodyPr wrap="square" rtlCol="0">
            <a:spAutoFit/>
          </a:bodyPr>
          <a:lstStyle/>
          <a:p>
            <a:r>
              <a:rPr lang="en-US" sz="2000" b="1" dirty="0" smtClean="0">
                <a:solidFill>
                  <a:srgbClr val="7030A0"/>
                </a:solidFill>
              </a:rPr>
              <a:t>Rising Action</a:t>
            </a:r>
            <a:endParaRPr lang="en-US" sz="2000" b="1" dirty="0">
              <a:solidFill>
                <a:srgbClr val="7030A0"/>
              </a:solidFill>
            </a:endParaRPr>
          </a:p>
        </p:txBody>
      </p:sp>
      <p:sp>
        <p:nvSpPr>
          <p:cNvPr id="21" name="Curved Up Arrow 20"/>
          <p:cNvSpPr/>
          <p:nvPr/>
        </p:nvSpPr>
        <p:spPr>
          <a:xfrm rot="18966601">
            <a:off x="2430212" y="4603998"/>
            <a:ext cx="942789" cy="533400"/>
          </a:xfrm>
          <a:prstGeom prst="curvedUpArrow">
            <a:avLst>
              <a:gd name="adj1" fmla="val 25000"/>
              <a:gd name="adj2" fmla="val 61182"/>
              <a:gd name="adj3" fmla="val 207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urved Right Arrow 21"/>
          <p:cNvSpPr/>
          <p:nvPr/>
        </p:nvSpPr>
        <p:spPr>
          <a:xfrm rot="13427100">
            <a:off x="7922634" y="4385046"/>
            <a:ext cx="457200" cy="838200"/>
          </a:xfrm>
          <a:prstGeom prst="curvedRightArrow">
            <a:avLst>
              <a:gd name="adj1" fmla="val 33892"/>
              <a:gd name="adj2" fmla="val 61639"/>
              <a:gd name="adj3" fmla="val 387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Curved Left Arrow 22"/>
          <p:cNvSpPr/>
          <p:nvPr/>
        </p:nvSpPr>
        <p:spPr>
          <a:xfrm rot="3329486">
            <a:off x="4431202" y="4512255"/>
            <a:ext cx="479203" cy="83506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TextBox 23"/>
          <p:cNvSpPr txBox="1"/>
          <p:nvPr/>
        </p:nvSpPr>
        <p:spPr>
          <a:xfrm>
            <a:off x="4038600" y="1905000"/>
            <a:ext cx="1143000" cy="400110"/>
          </a:xfrm>
          <a:prstGeom prst="rect">
            <a:avLst/>
          </a:prstGeom>
          <a:noFill/>
        </p:spPr>
        <p:txBody>
          <a:bodyPr wrap="square" rtlCol="0">
            <a:spAutoFit/>
          </a:bodyPr>
          <a:lstStyle/>
          <a:p>
            <a:r>
              <a:rPr lang="en-US" sz="2000" b="1" dirty="0" smtClean="0">
                <a:solidFill>
                  <a:srgbClr val="7030A0"/>
                </a:solidFill>
              </a:rPr>
              <a:t>Climax</a:t>
            </a:r>
            <a:endParaRPr lang="en-US" sz="2000" b="1" dirty="0">
              <a:solidFill>
                <a:srgbClr val="7030A0"/>
              </a:solidFill>
            </a:endParaRPr>
          </a:p>
        </p:txBody>
      </p:sp>
      <p:sp>
        <p:nvSpPr>
          <p:cNvPr id="25" name="TextBox 24"/>
          <p:cNvSpPr txBox="1"/>
          <p:nvPr/>
        </p:nvSpPr>
        <p:spPr>
          <a:xfrm>
            <a:off x="5029200" y="2667000"/>
            <a:ext cx="1295400" cy="707886"/>
          </a:xfrm>
          <a:prstGeom prst="rect">
            <a:avLst/>
          </a:prstGeom>
          <a:noFill/>
        </p:spPr>
        <p:txBody>
          <a:bodyPr wrap="square" rtlCol="0">
            <a:spAutoFit/>
          </a:bodyPr>
          <a:lstStyle/>
          <a:p>
            <a:r>
              <a:rPr lang="en-US" sz="2000" b="1" dirty="0" smtClean="0">
                <a:solidFill>
                  <a:srgbClr val="7030A0"/>
                </a:solidFill>
              </a:rPr>
              <a:t>Falling Action</a:t>
            </a:r>
            <a:endParaRPr lang="en-US" sz="2000" b="1" dirty="0">
              <a:solidFill>
                <a:srgbClr val="7030A0"/>
              </a:solidFill>
            </a:endParaRPr>
          </a:p>
        </p:txBody>
      </p:sp>
      <p:sp>
        <p:nvSpPr>
          <p:cNvPr id="26" name="TextBox 25"/>
          <p:cNvSpPr txBox="1"/>
          <p:nvPr/>
        </p:nvSpPr>
        <p:spPr>
          <a:xfrm>
            <a:off x="6019800" y="4267200"/>
            <a:ext cx="2133600" cy="707886"/>
          </a:xfrm>
          <a:prstGeom prst="rect">
            <a:avLst/>
          </a:prstGeom>
          <a:noFill/>
        </p:spPr>
        <p:txBody>
          <a:bodyPr wrap="square" rtlCol="0">
            <a:spAutoFit/>
          </a:bodyPr>
          <a:lstStyle/>
          <a:p>
            <a:r>
              <a:rPr lang="en-US" sz="2000" b="1" dirty="0" smtClean="0">
                <a:solidFill>
                  <a:srgbClr val="7030A0"/>
                </a:solidFill>
              </a:rPr>
              <a:t>Dénouement/ Resolution</a:t>
            </a:r>
            <a:endParaRPr lang="en-US" sz="2000" b="1" dirty="0">
              <a:solidFill>
                <a:srgbClr val="7030A0"/>
              </a:solidFill>
            </a:endParaRPr>
          </a:p>
        </p:txBody>
      </p:sp>
      <p:sp>
        <p:nvSpPr>
          <p:cNvPr id="27" name="Right Arrow 26"/>
          <p:cNvSpPr/>
          <p:nvPr/>
        </p:nvSpPr>
        <p:spPr>
          <a:xfrm>
            <a:off x="2971800" y="2362200"/>
            <a:ext cx="978408" cy="484632"/>
          </a:xfrm>
          <a:prstGeom prst="rightArrow">
            <a:avLst>
              <a:gd name="adj1" fmla="val 27129"/>
              <a:gd name="adj2" fmla="val 614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a:off x="2819400" y="3505200"/>
            <a:ext cx="978408" cy="484632"/>
          </a:xfrm>
          <a:prstGeom prst="rightArrow">
            <a:avLst>
              <a:gd name="adj1" fmla="val 27130"/>
              <a:gd name="adj2" fmla="val 671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a:off x="2438400" y="2895600"/>
            <a:ext cx="978408" cy="484632"/>
          </a:xfrm>
          <a:prstGeom prst="rightArrow">
            <a:avLst>
              <a:gd name="adj1" fmla="val 23318"/>
              <a:gd name="adj2" fmla="val 671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Left Arrow 29"/>
          <p:cNvSpPr/>
          <p:nvPr/>
        </p:nvSpPr>
        <p:spPr>
          <a:xfrm>
            <a:off x="5943600" y="2743200"/>
            <a:ext cx="978408" cy="484632"/>
          </a:xfrm>
          <a:prstGeom prst="leftArrow">
            <a:avLst>
              <a:gd name="adj1" fmla="val 19506"/>
              <a:gd name="adj2" fmla="val 633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Left Arrow 31"/>
          <p:cNvSpPr/>
          <p:nvPr/>
        </p:nvSpPr>
        <p:spPr>
          <a:xfrm>
            <a:off x="5334000" y="3352800"/>
            <a:ext cx="978408" cy="484632"/>
          </a:xfrm>
          <a:prstGeom prst="leftArrow">
            <a:avLst>
              <a:gd name="adj1" fmla="val 23318"/>
              <a:gd name="adj2" fmla="val 6524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Left Arrow 32"/>
          <p:cNvSpPr/>
          <p:nvPr/>
        </p:nvSpPr>
        <p:spPr>
          <a:xfrm>
            <a:off x="5181600" y="2209800"/>
            <a:ext cx="978408" cy="484632"/>
          </a:xfrm>
          <a:prstGeom prst="leftArrow">
            <a:avLst>
              <a:gd name="adj1" fmla="val 27130"/>
              <a:gd name="adj2" fmla="val 633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Down Arrow 33"/>
          <p:cNvSpPr/>
          <p:nvPr/>
        </p:nvSpPr>
        <p:spPr>
          <a:xfrm>
            <a:off x="4343400" y="1524000"/>
            <a:ext cx="484632" cy="445008"/>
          </a:xfrm>
          <a:prstGeom prst="downArrow">
            <a:avLst>
              <a:gd name="adj1" fmla="val 30941"/>
              <a:gd name="adj2" fmla="val 562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228600" y="1447800"/>
            <a:ext cx="3657600" cy="1384995"/>
          </a:xfrm>
          <a:prstGeom prst="rect">
            <a:avLst/>
          </a:prstGeom>
          <a:noFill/>
        </p:spPr>
        <p:txBody>
          <a:bodyPr wrap="square" rtlCol="0">
            <a:spAutoFit/>
          </a:bodyPr>
          <a:lstStyle/>
          <a:p>
            <a:r>
              <a:rPr lang="en-US" sz="2800" b="1" i="1" dirty="0" smtClean="0">
                <a:solidFill>
                  <a:srgbClr val="FF0000"/>
                </a:solidFill>
              </a:rPr>
              <a:t>(Take these notes in your Learning Log Notebook)</a:t>
            </a:r>
            <a:endParaRPr lang="en-US" sz="2800" b="1" i="1" dirty="0">
              <a:solidFill>
                <a:srgbClr val="FF0000"/>
              </a:solidFill>
            </a:endParaRPr>
          </a:p>
        </p:txBody>
      </p:sp>
    </p:spTree>
    <p:extLst>
      <p:ext uri="{BB962C8B-B14F-4D97-AF65-F5344CB8AC3E}">
        <p14:creationId xmlns:p14="http://schemas.microsoft.com/office/powerpoint/2010/main" val="183547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POP QUIZ: </a:t>
            </a:r>
            <a:r>
              <a:rPr lang="en-US" sz="3600" i="1" dirty="0"/>
              <a:t>The </a:t>
            </a:r>
            <a:r>
              <a:rPr lang="en-US" sz="3600" i="1" dirty="0" smtClean="0"/>
              <a:t>Bass, The River, and Sheila </a:t>
            </a:r>
            <a:r>
              <a:rPr lang="en-US" sz="3600" i="1" dirty="0" err="1" smtClean="0"/>
              <a:t>Mant</a:t>
            </a:r>
            <a:endParaRPr lang="en-US" dirty="0"/>
          </a:p>
        </p:txBody>
      </p:sp>
      <p:sp>
        <p:nvSpPr>
          <p:cNvPr id="3" name="Content Placeholder 2"/>
          <p:cNvSpPr>
            <a:spLocks noGrp="1"/>
          </p:cNvSpPr>
          <p:nvPr>
            <p:ph sz="quarter" idx="1"/>
          </p:nvPr>
        </p:nvSpPr>
        <p:spPr/>
        <p:txBody>
          <a:bodyPr>
            <a:normAutofit/>
          </a:bodyPr>
          <a:lstStyle/>
          <a:p>
            <a:pPr marL="0" indent="0" algn="ctr">
              <a:buNone/>
            </a:pPr>
            <a:endParaRPr lang="en-US" dirty="0" smtClean="0">
              <a:solidFill>
                <a:srgbClr val="FF0000"/>
              </a:solidFill>
            </a:endParaRPr>
          </a:p>
          <a:p>
            <a:pPr marL="0" indent="0" algn="ctr">
              <a:buNone/>
            </a:pPr>
            <a:r>
              <a:rPr lang="en-US" sz="4400" b="1" dirty="0" smtClean="0">
                <a:solidFill>
                  <a:srgbClr val="FF0000"/>
                </a:solidFill>
              </a:rPr>
              <a:t>Go to the TESTING CENTER to make up this test ASAP.</a:t>
            </a:r>
          </a:p>
          <a:p>
            <a:pPr marL="0" indent="0" algn="ctr">
              <a:buNone/>
            </a:pPr>
            <a:r>
              <a:rPr lang="en-US" sz="4400" b="1" dirty="0" smtClean="0">
                <a:solidFill>
                  <a:srgbClr val="FF0000"/>
                </a:solidFill>
              </a:rPr>
              <a:t>Bring your GHS ID card and a pen/pencil.</a:t>
            </a:r>
          </a:p>
          <a:p>
            <a:pPr marL="0" indent="0" algn="ctr">
              <a:buNone/>
            </a:pPr>
            <a:r>
              <a:rPr lang="en-US" sz="4400" b="1" u="sng" dirty="0" smtClean="0">
                <a:solidFill>
                  <a:srgbClr val="FF0000"/>
                </a:solidFill>
              </a:rPr>
              <a:t>Complete it by: THIS FRIDAY (</a:t>
            </a:r>
            <a:r>
              <a:rPr lang="en-US" sz="4400" b="1" u="sng" dirty="0" smtClean="0">
                <a:solidFill>
                  <a:srgbClr val="FF0000"/>
                </a:solidFill>
              </a:rPr>
              <a:t>11/2)</a:t>
            </a:r>
            <a:endParaRPr lang="en-US" sz="4400" b="1" u="sng" dirty="0">
              <a:solidFill>
                <a:srgbClr val="FF0000"/>
              </a:solidFill>
            </a:endParaRPr>
          </a:p>
        </p:txBody>
      </p:sp>
    </p:spTree>
    <p:extLst>
      <p:ext uri="{BB962C8B-B14F-4D97-AF65-F5344CB8AC3E}">
        <p14:creationId xmlns:p14="http://schemas.microsoft.com/office/powerpoint/2010/main" val="2436465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a:solidFill>
                  <a:srgbClr val="7030A0"/>
                </a:solidFill>
                <a:latin typeface="Calibri" pitchFamily="34" charset="0"/>
                <a:cs typeface="Calibri" pitchFamily="34" charset="0"/>
              </a:rPr>
              <a:t>The Book of Sand </a:t>
            </a:r>
            <a:r>
              <a:rPr lang="en-US" sz="2800" b="1" dirty="0">
                <a:solidFill>
                  <a:srgbClr val="7030A0"/>
                </a:solidFill>
                <a:latin typeface="Calibri" pitchFamily="34" charset="0"/>
                <a:cs typeface="Calibri" pitchFamily="34" charset="0"/>
              </a:rPr>
              <a:t>by </a:t>
            </a:r>
            <a:r>
              <a:rPr lang="en-US" sz="2800" b="1" dirty="0" err="1">
                <a:solidFill>
                  <a:srgbClr val="7030A0"/>
                </a:solidFill>
                <a:latin typeface="Calibri" pitchFamily="34" charset="0"/>
                <a:cs typeface="Calibri" pitchFamily="34" charset="0"/>
              </a:rPr>
              <a:t>Jorges</a:t>
            </a:r>
            <a:r>
              <a:rPr lang="en-US" sz="2800" b="1" dirty="0">
                <a:solidFill>
                  <a:srgbClr val="7030A0"/>
                </a:solidFill>
                <a:latin typeface="Calibri" pitchFamily="34" charset="0"/>
                <a:cs typeface="Calibri" pitchFamily="34" charset="0"/>
              </a:rPr>
              <a:t> Luis Borges</a:t>
            </a:r>
          </a:p>
        </p:txBody>
      </p:sp>
      <p:sp>
        <p:nvSpPr>
          <p:cNvPr id="3" name="Content Placeholder 2"/>
          <p:cNvSpPr>
            <a:spLocks noGrp="1"/>
          </p:cNvSpPr>
          <p:nvPr>
            <p:ph sz="quarter" idx="1"/>
          </p:nvPr>
        </p:nvSpPr>
        <p:spPr/>
        <p:txBody>
          <a:bodyPr>
            <a:normAutofit/>
          </a:bodyPr>
          <a:lstStyle/>
          <a:p>
            <a:pPr marL="0" indent="0" algn="ctr">
              <a:buNone/>
            </a:pPr>
            <a:r>
              <a:rPr lang="en-US" sz="5400" dirty="0"/>
              <a:t>Listen and follow along with the short story, </a:t>
            </a:r>
            <a:r>
              <a:rPr lang="en-US" sz="5400" b="1" i="1" dirty="0">
                <a:solidFill>
                  <a:schemeClr val="accent3">
                    <a:lumMod val="75000"/>
                  </a:schemeClr>
                </a:solidFill>
                <a:latin typeface="Calibri" pitchFamily="34" charset="0"/>
                <a:cs typeface="Calibri" pitchFamily="34" charset="0"/>
              </a:rPr>
              <a:t>The Book of Sand </a:t>
            </a:r>
            <a:r>
              <a:rPr lang="en-US" sz="5400" dirty="0">
                <a:solidFill>
                  <a:schemeClr val="accent3">
                    <a:lumMod val="75000"/>
                  </a:schemeClr>
                </a:solidFill>
                <a:latin typeface="Calibri" pitchFamily="34" charset="0"/>
                <a:cs typeface="Calibri" pitchFamily="34" charset="0"/>
              </a:rPr>
              <a:t>by </a:t>
            </a:r>
            <a:r>
              <a:rPr lang="en-US" sz="5400" dirty="0" err="1">
                <a:solidFill>
                  <a:schemeClr val="accent3">
                    <a:lumMod val="75000"/>
                  </a:schemeClr>
                </a:solidFill>
                <a:latin typeface="Calibri" pitchFamily="34" charset="0"/>
                <a:cs typeface="Calibri" pitchFamily="34" charset="0"/>
              </a:rPr>
              <a:t>Jorges</a:t>
            </a:r>
            <a:r>
              <a:rPr lang="en-US" sz="5400" dirty="0">
                <a:solidFill>
                  <a:schemeClr val="accent3">
                    <a:lumMod val="75000"/>
                  </a:schemeClr>
                </a:solidFill>
                <a:latin typeface="Calibri" pitchFamily="34" charset="0"/>
                <a:cs typeface="Calibri" pitchFamily="34" charset="0"/>
              </a:rPr>
              <a:t> Luis Borges</a:t>
            </a:r>
          </a:p>
          <a:p>
            <a:pPr marL="0" indent="0" algn="ctr">
              <a:buNone/>
            </a:pPr>
            <a:r>
              <a:rPr lang="en-US" sz="5400" dirty="0" smtClean="0"/>
              <a:t>(pg</a:t>
            </a:r>
            <a:r>
              <a:rPr lang="en-US" sz="5400" dirty="0"/>
              <a:t>. </a:t>
            </a:r>
            <a:r>
              <a:rPr lang="en-US" sz="5400" dirty="0" smtClean="0"/>
              <a:t>43-48)</a:t>
            </a:r>
          </a:p>
          <a:p>
            <a:pPr marL="0" indent="0" algn="ctr">
              <a:buNone/>
            </a:pPr>
            <a:endParaRPr lang="en-US" sz="5400" dirty="0" smtClean="0"/>
          </a:p>
          <a:p>
            <a:endParaRPr lang="en-US" dirty="0"/>
          </a:p>
        </p:txBody>
      </p:sp>
    </p:spTree>
    <p:extLst>
      <p:ext uri="{BB962C8B-B14F-4D97-AF65-F5344CB8AC3E}">
        <p14:creationId xmlns:p14="http://schemas.microsoft.com/office/powerpoint/2010/main" val="961012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838200"/>
          </a:xfrm>
        </p:spPr>
        <p:txBody>
          <a:bodyPr>
            <a:noAutofit/>
          </a:bodyPr>
          <a:lstStyle/>
          <a:p>
            <a:r>
              <a:rPr lang="en-US" sz="2800" b="1" i="1" dirty="0">
                <a:solidFill>
                  <a:srgbClr val="7030A0"/>
                </a:solidFill>
                <a:latin typeface="Calibri" pitchFamily="34" charset="0"/>
                <a:cs typeface="Calibri" pitchFamily="34" charset="0"/>
              </a:rPr>
              <a:t>The Book of Sand</a:t>
            </a:r>
            <a:r>
              <a:rPr lang="en-US" sz="2800" i="1" dirty="0" smtClean="0"/>
              <a:t>, </a:t>
            </a:r>
            <a:r>
              <a:rPr lang="en-US" sz="2800" dirty="0" smtClean="0">
                <a:solidFill>
                  <a:srgbClr val="7030A0"/>
                </a:solidFill>
              </a:rPr>
              <a:t>The Plot Structure</a:t>
            </a:r>
            <a:endParaRPr lang="en-US" sz="2800" dirty="0"/>
          </a:p>
        </p:txBody>
      </p:sp>
      <p:sp>
        <p:nvSpPr>
          <p:cNvPr id="3" name="Content Placeholder 2"/>
          <p:cNvSpPr>
            <a:spLocks noGrp="1"/>
          </p:cNvSpPr>
          <p:nvPr>
            <p:ph sz="quarter" idx="1"/>
          </p:nvPr>
        </p:nvSpPr>
        <p:spPr>
          <a:xfrm>
            <a:off x="152400" y="1447800"/>
            <a:ext cx="8839200" cy="5257800"/>
          </a:xfrm>
        </p:spPr>
        <p:txBody>
          <a:bodyPr/>
          <a:lstStyle/>
          <a:p>
            <a:pPr>
              <a:buNone/>
            </a:pPr>
            <a:endParaRPr lang="en-US" dirty="0" smtClean="0"/>
          </a:p>
          <a:p>
            <a:pPr>
              <a:buNone/>
            </a:pPr>
            <a:endParaRPr lang="en-US" dirty="0" smtClean="0"/>
          </a:p>
          <a:p>
            <a:pPr>
              <a:buNone/>
            </a:pPr>
            <a:endParaRPr lang="en-US" dirty="0" smtClean="0"/>
          </a:p>
          <a:p>
            <a:pPr>
              <a:buNone/>
            </a:pPr>
            <a:endParaRPr lang="en-US" dirty="0"/>
          </a:p>
        </p:txBody>
      </p:sp>
      <p:cxnSp>
        <p:nvCxnSpPr>
          <p:cNvPr id="5" name="Straight Connector 4"/>
          <p:cNvCxnSpPr/>
          <p:nvPr/>
        </p:nvCxnSpPr>
        <p:spPr>
          <a:xfrm>
            <a:off x="838200" y="4343400"/>
            <a:ext cx="2819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3048000" y="2743200"/>
            <a:ext cx="2209800" cy="99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000500" y="2781300"/>
            <a:ext cx="2133600" cy="838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486400" y="4267200"/>
            <a:ext cx="28956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62000" y="4267200"/>
            <a:ext cx="2514600" cy="1815882"/>
          </a:xfrm>
          <a:prstGeom prst="rect">
            <a:avLst/>
          </a:prstGeom>
          <a:noFill/>
        </p:spPr>
        <p:txBody>
          <a:bodyPr wrap="square" rtlCol="0">
            <a:spAutoFit/>
          </a:bodyPr>
          <a:lstStyle/>
          <a:p>
            <a:r>
              <a:rPr lang="en-US" sz="2000" b="1" dirty="0" smtClean="0">
                <a:solidFill>
                  <a:srgbClr val="7030A0"/>
                </a:solidFill>
              </a:rPr>
              <a:t>Basic Situation/</a:t>
            </a:r>
          </a:p>
          <a:p>
            <a:r>
              <a:rPr lang="en-US" sz="2000" b="1" dirty="0" smtClean="0">
                <a:solidFill>
                  <a:srgbClr val="7030A0"/>
                </a:solidFill>
              </a:rPr>
              <a:t>Exposition:</a:t>
            </a:r>
            <a:endParaRPr lang="en-US" sz="2000" dirty="0" smtClean="0"/>
          </a:p>
          <a:p>
            <a:r>
              <a:rPr lang="en-US" dirty="0" smtClean="0">
                <a:sym typeface="Wingdings" pitchFamily="2" charset="2"/>
              </a:rPr>
              <a:t></a:t>
            </a:r>
            <a:r>
              <a:rPr lang="en-US" dirty="0" smtClean="0"/>
              <a:t>Setting: </a:t>
            </a:r>
          </a:p>
          <a:p>
            <a:r>
              <a:rPr lang="en-US" dirty="0" smtClean="0"/>
              <a:t>Climate, Time period, Location</a:t>
            </a:r>
          </a:p>
          <a:p>
            <a:endParaRPr lang="en-US" dirty="0"/>
          </a:p>
        </p:txBody>
      </p:sp>
      <p:sp>
        <p:nvSpPr>
          <p:cNvPr id="15" name="TextBox 14"/>
          <p:cNvSpPr txBox="1"/>
          <p:nvPr/>
        </p:nvSpPr>
        <p:spPr>
          <a:xfrm>
            <a:off x="3429000" y="4191000"/>
            <a:ext cx="1981200" cy="707886"/>
          </a:xfrm>
          <a:prstGeom prst="rect">
            <a:avLst/>
          </a:prstGeom>
          <a:noFill/>
        </p:spPr>
        <p:txBody>
          <a:bodyPr wrap="square" rtlCol="0">
            <a:spAutoFit/>
          </a:bodyPr>
          <a:lstStyle/>
          <a:p>
            <a:r>
              <a:rPr lang="en-US" sz="2000" b="1" dirty="0" smtClean="0">
                <a:solidFill>
                  <a:srgbClr val="7030A0"/>
                </a:solidFill>
              </a:rPr>
              <a:t>Complications/</a:t>
            </a:r>
          </a:p>
          <a:p>
            <a:r>
              <a:rPr lang="en-US" sz="2000" b="1" dirty="0" smtClean="0">
                <a:solidFill>
                  <a:srgbClr val="7030A0"/>
                </a:solidFill>
              </a:rPr>
              <a:t>Conflict</a:t>
            </a:r>
            <a:endParaRPr lang="en-US" sz="2000" b="1" dirty="0">
              <a:solidFill>
                <a:srgbClr val="7030A0"/>
              </a:solidFill>
            </a:endParaRPr>
          </a:p>
        </p:txBody>
      </p:sp>
      <p:sp>
        <p:nvSpPr>
          <p:cNvPr id="18" name="TextBox 17"/>
          <p:cNvSpPr txBox="1"/>
          <p:nvPr/>
        </p:nvSpPr>
        <p:spPr>
          <a:xfrm>
            <a:off x="3505200" y="2819400"/>
            <a:ext cx="1371600" cy="707886"/>
          </a:xfrm>
          <a:prstGeom prst="rect">
            <a:avLst/>
          </a:prstGeom>
          <a:noFill/>
        </p:spPr>
        <p:txBody>
          <a:bodyPr wrap="square" rtlCol="0">
            <a:spAutoFit/>
          </a:bodyPr>
          <a:lstStyle/>
          <a:p>
            <a:r>
              <a:rPr lang="en-US" sz="2000" b="1" dirty="0" smtClean="0">
                <a:solidFill>
                  <a:srgbClr val="7030A0"/>
                </a:solidFill>
              </a:rPr>
              <a:t>Rising Action</a:t>
            </a:r>
            <a:endParaRPr lang="en-US" sz="2000" b="1" dirty="0">
              <a:solidFill>
                <a:srgbClr val="7030A0"/>
              </a:solidFill>
            </a:endParaRPr>
          </a:p>
        </p:txBody>
      </p:sp>
      <p:sp>
        <p:nvSpPr>
          <p:cNvPr id="21" name="Curved Up Arrow 20"/>
          <p:cNvSpPr/>
          <p:nvPr/>
        </p:nvSpPr>
        <p:spPr>
          <a:xfrm rot="18966601">
            <a:off x="2430212" y="4603998"/>
            <a:ext cx="942789" cy="533400"/>
          </a:xfrm>
          <a:prstGeom prst="curvedUpArrow">
            <a:avLst>
              <a:gd name="adj1" fmla="val 25000"/>
              <a:gd name="adj2" fmla="val 61182"/>
              <a:gd name="adj3" fmla="val 207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urved Right Arrow 21"/>
          <p:cNvSpPr/>
          <p:nvPr/>
        </p:nvSpPr>
        <p:spPr>
          <a:xfrm rot="13427100">
            <a:off x="7922634" y="4385046"/>
            <a:ext cx="457200" cy="838200"/>
          </a:xfrm>
          <a:prstGeom prst="curvedRightArrow">
            <a:avLst>
              <a:gd name="adj1" fmla="val 33892"/>
              <a:gd name="adj2" fmla="val 61639"/>
              <a:gd name="adj3" fmla="val 387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Curved Left Arrow 22"/>
          <p:cNvSpPr/>
          <p:nvPr/>
        </p:nvSpPr>
        <p:spPr>
          <a:xfrm rot="3329486">
            <a:off x="4431202" y="4512255"/>
            <a:ext cx="479203" cy="83506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TextBox 23"/>
          <p:cNvSpPr txBox="1"/>
          <p:nvPr/>
        </p:nvSpPr>
        <p:spPr>
          <a:xfrm>
            <a:off x="4038600" y="1905000"/>
            <a:ext cx="1143000" cy="400110"/>
          </a:xfrm>
          <a:prstGeom prst="rect">
            <a:avLst/>
          </a:prstGeom>
          <a:noFill/>
        </p:spPr>
        <p:txBody>
          <a:bodyPr wrap="square" rtlCol="0">
            <a:spAutoFit/>
          </a:bodyPr>
          <a:lstStyle/>
          <a:p>
            <a:r>
              <a:rPr lang="en-US" sz="2000" b="1" dirty="0" smtClean="0">
                <a:solidFill>
                  <a:srgbClr val="7030A0"/>
                </a:solidFill>
              </a:rPr>
              <a:t>Climax</a:t>
            </a:r>
            <a:endParaRPr lang="en-US" sz="2000" b="1" dirty="0">
              <a:solidFill>
                <a:srgbClr val="7030A0"/>
              </a:solidFill>
            </a:endParaRPr>
          </a:p>
        </p:txBody>
      </p:sp>
      <p:sp>
        <p:nvSpPr>
          <p:cNvPr id="25" name="TextBox 24"/>
          <p:cNvSpPr txBox="1"/>
          <p:nvPr/>
        </p:nvSpPr>
        <p:spPr>
          <a:xfrm>
            <a:off x="5029200" y="2667000"/>
            <a:ext cx="1295400" cy="707886"/>
          </a:xfrm>
          <a:prstGeom prst="rect">
            <a:avLst/>
          </a:prstGeom>
          <a:noFill/>
        </p:spPr>
        <p:txBody>
          <a:bodyPr wrap="square" rtlCol="0">
            <a:spAutoFit/>
          </a:bodyPr>
          <a:lstStyle/>
          <a:p>
            <a:r>
              <a:rPr lang="en-US" sz="2000" b="1" dirty="0" smtClean="0">
                <a:solidFill>
                  <a:srgbClr val="7030A0"/>
                </a:solidFill>
              </a:rPr>
              <a:t>Falling Action</a:t>
            </a:r>
            <a:endParaRPr lang="en-US" sz="2000" b="1" dirty="0">
              <a:solidFill>
                <a:srgbClr val="7030A0"/>
              </a:solidFill>
            </a:endParaRPr>
          </a:p>
        </p:txBody>
      </p:sp>
      <p:sp>
        <p:nvSpPr>
          <p:cNvPr id="26" name="TextBox 25"/>
          <p:cNvSpPr txBox="1"/>
          <p:nvPr/>
        </p:nvSpPr>
        <p:spPr>
          <a:xfrm>
            <a:off x="6019800" y="4267200"/>
            <a:ext cx="2133600" cy="707886"/>
          </a:xfrm>
          <a:prstGeom prst="rect">
            <a:avLst/>
          </a:prstGeom>
          <a:noFill/>
        </p:spPr>
        <p:txBody>
          <a:bodyPr wrap="square" rtlCol="0">
            <a:spAutoFit/>
          </a:bodyPr>
          <a:lstStyle/>
          <a:p>
            <a:r>
              <a:rPr lang="en-US" sz="2000" b="1" dirty="0" smtClean="0">
                <a:solidFill>
                  <a:srgbClr val="7030A0"/>
                </a:solidFill>
              </a:rPr>
              <a:t>Dénouement/ Resolution</a:t>
            </a:r>
            <a:endParaRPr lang="en-US" sz="2000" b="1" dirty="0">
              <a:solidFill>
                <a:srgbClr val="7030A0"/>
              </a:solidFill>
            </a:endParaRPr>
          </a:p>
        </p:txBody>
      </p:sp>
      <p:sp>
        <p:nvSpPr>
          <p:cNvPr id="27" name="Right Arrow 26"/>
          <p:cNvSpPr/>
          <p:nvPr/>
        </p:nvSpPr>
        <p:spPr>
          <a:xfrm>
            <a:off x="2971800" y="2362200"/>
            <a:ext cx="978408" cy="484632"/>
          </a:xfrm>
          <a:prstGeom prst="rightArrow">
            <a:avLst>
              <a:gd name="adj1" fmla="val 27129"/>
              <a:gd name="adj2" fmla="val 614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a:off x="2819400" y="3505200"/>
            <a:ext cx="978408" cy="484632"/>
          </a:xfrm>
          <a:prstGeom prst="rightArrow">
            <a:avLst>
              <a:gd name="adj1" fmla="val 27130"/>
              <a:gd name="adj2" fmla="val 671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a:off x="2438400" y="2895600"/>
            <a:ext cx="978408" cy="484632"/>
          </a:xfrm>
          <a:prstGeom prst="rightArrow">
            <a:avLst>
              <a:gd name="adj1" fmla="val 23318"/>
              <a:gd name="adj2" fmla="val 671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Left Arrow 29"/>
          <p:cNvSpPr/>
          <p:nvPr/>
        </p:nvSpPr>
        <p:spPr>
          <a:xfrm>
            <a:off x="5943600" y="2743200"/>
            <a:ext cx="978408" cy="484632"/>
          </a:xfrm>
          <a:prstGeom prst="leftArrow">
            <a:avLst>
              <a:gd name="adj1" fmla="val 19506"/>
              <a:gd name="adj2" fmla="val 633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Left Arrow 31"/>
          <p:cNvSpPr/>
          <p:nvPr/>
        </p:nvSpPr>
        <p:spPr>
          <a:xfrm>
            <a:off x="5334000" y="3352800"/>
            <a:ext cx="978408" cy="484632"/>
          </a:xfrm>
          <a:prstGeom prst="leftArrow">
            <a:avLst>
              <a:gd name="adj1" fmla="val 23318"/>
              <a:gd name="adj2" fmla="val 6524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Left Arrow 32"/>
          <p:cNvSpPr/>
          <p:nvPr/>
        </p:nvSpPr>
        <p:spPr>
          <a:xfrm>
            <a:off x="5181600" y="2209800"/>
            <a:ext cx="978408" cy="484632"/>
          </a:xfrm>
          <a:prstGeom prst="leftArrow">
            <a:avLst>
              <a:gd name="adj1" fmla="val 27130"/>
              <a:gd name="adj2" fmla="val 633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Down Arrow 33"/>
          <p:cNvSpPr/>
          <p:nvPr/>
        </p:nvSpPr>
        <p:spPr>
          <a:xfrm>
            <a:off x="4343400" y="1524000"/>
            <a:ext cx="484632" cy="445008"/>
          </a:xfrm>
          <a:prstGeom prst="downArrow">
            <a:avLst>
              <a:gd name="adj1" fmla="val 30941"/>
              <a:gd name="adj2" fmla="val 562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228600" y="1447800"/>
            <a:ext cx="3657600" cy="1384995"/>
          </a:xfrm>
          <a:prstGeom prst="rect">
            <a:avLst/>
          </a:prstGeom>
          <a:noFill/>
        </p:spPr>
        <p:txBody>
          <a:bodyPr wrap="square" rtlCol="0">
            <a:spAutoFit/>
          </a:bodyPr>
          <a:lstStyle/>
          <a:p>
            <a:r>
              <a:rPr lang="en-US" sz="2800" b="1" i="1" dirty="0" smtClean="0">
                <a:solidFill>
                  <a:srgbClr val="FF0000"/>
                </a:solidFill>
              </a:rPr>
              <a:t>(Take these notes in your Learning Log Notebook)</a:t>
            </a:r>
            <a:endParaRPr lang="en-US" sz="2800" b="1" i="1" dirty="0">
              <a:solidFill>
                <a:srgbClr val="FF0000"/>
              </a:solidFill>
            </a:endParaRPr>
          </a:p>
        </p:txBody>
      </p:sp>
    </p:spTree>
    <p:extLst>
      <p:ext uri="{BB962C8B-B14F-4D97-AF65-F5344CB8AC3E}">
        <p14:creationId xmlns:p14="http://schemas.microsoft.com/office/powerpoint/2010/main" val="22848860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The </a:t>
            </a:r>
            <a:r>
              <a:rPr lang="en-US" i="1" dirty="0"/>
              <a:t>Book of Sand by </a:t>
            </a:r>
            <a:r>
              <a:rPr lang="en-US" i="1" dirty="0" err="1"/>
              <a:t>Jorges</a:t>
            </a:r>
            <a:r>
              <a:rPr lang="en-US" i="1" dirty="0"/>
              <a:t> Luis Borges </a:t>
            </a:r>
            <a:endParaRPr lang="en-US" dirty="0"/>
          </a:p>
        </p:txBody>
      </p:sp>
      <p:sp>
        <p:nvSpPr>
          <p:cNvPr id="3" name="Content Placeholder 2"/>
          <p:cNvSpPr>
            <a:spLocks noGrp="1"/>
          </p:cNvSpPr>
          <p:nvPr>
            <p:ph sz="quarter" idx="1"/>
          </p:nvPr>
        </p:nvSpPr>
        <p:spPr/>
        <p:txBody>
          <a:bodyPr/>
          <a:lstStyle/>
          <a:p>
            <a:r>
              <a:rPr lang="en-US" sz="3600" dirty="0" smtClean="0"/>
              <a:t>Today for </a:t>
            </a:r>
            <a:r>
              <a:rPr lang="en-US" sz="3600" b="1" dirty="0" smtClean="0">
                <a:solidFill>
                  <a:srgbClr val="FF0000"/>
                </a:solidFill>
              </a:rPr>
              <a:t>homework</a:t>
            </a:r>
            <a:r>
              <a:rPr lang="en-US" sz="3600" dirty="0" smtClean="0"/>
              <a:t>:</a:t>
            </a:r>
          </a:p>
          <a:p>
            <a:pPr lvl="1"/>
            <a:r>
              <a:rPr lang="en-US" sz="3600" dirty="0" smtClean="0"/>
              <a:t>On page 48, answer questions 1-5 </a:t>
            </a:r>
          </a:p>
          <a:p>
            <a:pPr lvl="1"/>
            <a:r>
              <a:rPr lang="en-US" sz="3600" dirty="0" smtClean="0"/>
              <a:t>Do this in your Learning Log Notebook</a:t>
            </a:r>
          </a:p>
          <a:p>
            <a:pPr lvl="1"/>
            <a:r>
              <a:rPr lang="en-US" sz="3600" dirty="0" smtClean="0"/>
              <a:t>THIS IS DUE NEXT CLASS (Tuesday)</a:t>
            </a:r>
          </a:p>
          <a:p>
            <a:pPr lvl="1"/>
            <a:endParaRPr lang="en-US" sz="3600" dirty="0" smtClean="0"/>
          </a:p>
          <a:p>
            <a:pPr lvl="1"/>
            <a:endParaRPr lang="en-US" dirty="0" smtClean="0"/>
          </a:p>
          <a:p>
            <a:pPr lvl="1"/>
            <a:endParaRPr lang="en-US" dirty="0"/>
          </a:p>
        </p:txBody>
      </p:sp>
    </p:spTree>
    <p:extLst>
      <p:ext uri="{BB962C8B-B14F-4D97-AF65-F5344CB8AC3E}">
        <p14:creationId xmlns:p14="http://schemas.microsoft.com/office/powerpoint/2010/main" val="41513866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167</TotalTime>
  <Words>524</Words>
  <Application>Microsoft Office PowerPoint</Application>
  <PresentationFormat>On-screen Show (4:3)</PresentationFormat>
  <Paragraphs>95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Civic</vt:lpstr>
      <vt:lpstr>   Sophomore English      with Mrs. Greblo!</vt:lpstr>
      <vt:lpstr>Mrs. Greblo’s  2B/3B Sophomore English Agenda:   10/26/12</vt:lpstr>
      <vt:lpstr>Daily SSR Entry:</vt:lpstr>
      <vt:lpstr>The Bass, the River and Sheila Mant, The Plot Structure</vt:lpstr>
      <vt:lpstr>POP QUIZ: The Bass, The River, and Sheila Mant</vt:lpstr>
      <vt:lpstr>The Book of Sand by Jorges Luis Borges</vt:lpstr>
      <vt:lpstr>The Book of Sand, The Plot Structure</vt:lpstr>
      <vt:lpstr>The Book of Sand by Jorges Luis Borges </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16</cp:revision>
  <dcterms:created xsi:type="dcterms:W3CDTF">2012-10-26T18:02:21Z</dcterms:created>
  <dcterms:modified xsi:type="dcterms:W3CDTF">2012-10-29T22:43:06Z</dcterms:modified>
</cp:coreProperties>
</file>