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3D01757-155F-4E82-9E99-355227A6B9E0}" type="datetimeFigureOut">
              <a:rPr lang="en-US" smtClean="0"/>
              <a:t>9/24/2012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CE4D01-B734-464E-9A8C-74117F536ED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D01757-155F-4E82-9E99-355227A6B9E0}"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E4D01-B734-464E-9A8C-74117F536E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1CE4D01-B734-464E-9A8C-74117F536ED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D01757-155F-4E82-9E99-355227A6B9E0}"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D01757-155F-4E82-9E99-355227A6B9E0}"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1CE4D01-B734-464E-9A8C-74117F536ED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3D01757-155F-4E82-9E99-355227A6B9E0}" type="datetimeFigureOut">
              <a:rPr lang="en-US" smtClean="0"/>
              <a:t>9/24/2012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CE4D01-B734-464E-9A8C-74117F536ED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3D01757-155F-4E82-9E99-355227A6B9E0}"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CE4D01-B734-464E-9A8C-74117F536ED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3D01757-155F-4E82-9E99-355227A6B9E0}" type="datetimeFigureOut">
              <a:rPr lang="en-US" smtClean="0"/>
              <a:t>9/24/2012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1CE4D01-B734-464E-9A8C-74117F536ED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D01757-155F-4E82-9E99-355227A6B9E0}" type="datetimeFigureOut">
              <a:rPr lang="en-US" smtClean="0"/>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1CE4D01-B734-464E-9A8C-74117F536E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3D01757-155F-4E82-9E99-355227A6B9E0}" type="datetimeFigureOut">
              <a:rPr lang="en-US" smtClean="0"/>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1CE4D01-B734-464E-9A8C-74117F536E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1CE4D01-B734-464E-9A8C-74117F536ED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D01757-155F-4E82-9E99-355227A6B9E0}" type="datetimeFigureOut">
              <a:rPr lang="en-US" smtClean="0"/>
              <a:t>9/24/2012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1CE4D01-B734-464E-9A8C-74117F536ED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3D01757-155F-4E82-9E99-355227A6B9E0}" type="datetimeFigureOut">
              <a:rPr lang="en-US" smtClean="0"/>
              <a:t>9/24/2012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D01757-155F-4E82-9E99-355227A6B9E0}" type="datetimeFigureOut">
              <a:rPr lang="en-US" smtClean="0"/>
              <a:t>9/24/2012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1CE4D01-B734-464E-9A8C-74117F536ED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0977226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8476196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Per. 2B ONLY - </a:t>
            </a:r>
            <a:r>
              <a:rPr lang="en-US" dirty="0" err="1" smtClean="0"/>
              <a:t>Freewriting</a:t>
            </a:r>
            <a:r>
              <a:rPr lang="en-US" dirty="0" smtClean="0"/>
              <a:t>: Phase 1</a:t>
            </a:r>
            <a:endParaRPr lang="en-US" dirty="0"/>
          </a:p>
        </p:txBody>
      </p:sp>
      <p:sp>
        <p:nvSpPr>
          <p:cNvPr id="3" name="Content Placeholder 2"/>
          <p:cNvSpPr>
            <a:spLocks noGrp="1"/>
          </p:cNvSpPr>
          <p:nvPr>
            <p:ph sz="quarter" idx="1"/>
          </p:nvPr>
        </p:nvSpPr>
        <p:spPr>
          <a:xfrm>
            <a:off x="76200" y="1447800"/>
            <a:ext cx="9067800" cy="5410200"/>
          </a:xfrm>
        </p:spPr>
        <p:txBody>
          <a:bodyPr>
            <a:normAutofit lnSpcReduction="10000"/>
          </a:bodyPr>
          <a:lstStyle/>
          <a:p>
            <a:r>
              <a:rPr lang="en-US" dirty="0" smtClean="0"/>
              <a:t>Take your slip of paper and write you number on the BACK</a:t>
            </a:r>
          </a:p>
          <a:p>
            <a:r>
              <a:rPr lang="en-US" dirty="0" smtClean="0"/>
              <a:t>Now, on the BLANK side respond to this:</a:t>
            </a:r>
          </a:p>
          <a:p>
            <a:pPr lvl="1"/>
            <a:r>
              <a:rPr lang="en-US" sz="2800" b="1" dirty="0" smtClean="0">
                <a:solidFill>
                  <a:srgbClr val="0070C0"/>
                </a:solidFill>
              </a:rPr>
              <a:t>In a sentence or two describe a moment in your life where you were INSPIRED. You don’t have much space, so use quality details.</a:t>
            </a:r>
          </a:p>
          <a:p>
            <a:pPr marL="274320" lvl="1" indent="0">
              <a:buNone/>
            </a:pPr>
            <a:r>
              <a:rPr lang="en-US" b="1" dirty="0" smtClean="0"/>
              <a:t>Examples: </a:t>
            </a:r>
          </a:p>
          <a:p>
            <a:pPr marL="274320" lvl="1" indent="0">
              <a:buNone/>
            </a:pPr>
            <a:r>
              <a:rPr lang="en-US" b="1" dirty="0" smtClean="0"/>
              <a:t>1.) “My Mom was accepted into grad school when I was in 7</a:t>
            </a:r>
            <a:r>
              <a:rPr lang="en-US" b="1" baseline="30000" dirty="0" smtClean="0"/>
              <a:t>th</a:t>
            </a:r>
            <a:r>
              <a:rPr lang="en-US" b="1" dirty="0" smtClean="0"/>
              <a:t> grade. Watching my Mom go to school and have to study SO hard and raise a family cemented for me how important it is to go to school before you have that many responsibilities. She worked so hard, I look up to her BIG TIME!”</a:t>
            </a:r>
          </a:p>
          <a:p>
            <a:pPr marL="274320" lvl="1" indent="0">
              <a:buNone/>
            </a:pPr>
            <a:r>
              <a:rPr lang="en-US" b="1" dirty="0" smtClean="0"/>
              <a:t>2.) “Seeing the documentary “</a:t>
            </a:r>
            <a:r>
              <a:rPr lang="en-US" b="1" dirty="0" err="1" smtClean="0"/>
              <a:t>Murderball</a:t>
            </a:r>
            <a:r>
              <a:rPr lang="en-US" b="1" dirty="0" smtClean="0"/>
              <a:t>” about hardcore wheelchair bound basketball players, TRUE athletes- taught me about determination and hard work. I now know I can achieve anything. </a:t>
            </a:r>
          </a:p>
          <a:p>
            <a:pPr marL="274320" lvl="1" indent="0">
              <a:buNone/>
            </a:pPr>
            <a:endParaRPr lang="en-US" dirty="0"/>
          </a:p>
        </p:txBody>
      </p:sp>
    </p:spTree>
    <p:extLst>
      <p:ext uri="{BB962C8B-B14F-4D97-AF65-F5344CB8AC3E}">
        <p14:creationId xmlns:p14="http://schemas.microsoft.com/office/powerpoint/2010/main" val="1836486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Per. 2B ONLY - </a:t>
            </a:r>
            <a:r>
              <a:rPr lang="en-US" dirty="0" err="1"/>
              <a:t>Freewriting</a:t>
            </a:r>
            <a:r>
              <a:rPr lang="en-US" dirty="0"/>
              <a:t>: Phase </a:t>
            </a:r>
            <a:r>
              <a:rPr lang="en-US" dirty="0" smtClean="0"/>
              <a:t>2</a:t>
            </a:r>
            <a:endParaRPr lang="en-US" dirty="0"/>
          </a:p>
        </p:txBody>
      </p:sp>
      <p:sp>
        <p:nvSpPr>
          <p:cNvPr id="3" name="Content Placeholder 2"/>
          <p:cNvSpPr>
            <a:spLocks noGrp="1"/>
          </p:cNvSpPr>
          <p:nvPr>
            <p:ph sz="quarter" idx="1"/>
          </p:nvPr>
        </p:nvSpPr>
        <p:spPr>
          <a:xfrm>
            <a:off x="152400" y="1371600"/>
            <a:ext cx="8839200" cy="5334000"/>
          </a:xfrm>
        </p:spPr>
        <p:txBody>
          <a:bodyPr>
            <a:normAutofit fontScale="92500" lnSpcReduction="10000"/>
          </a:bodyPr>
          <a:lstStyle/>
          <a:p>
            <a:r>
              <a:rPr lang="en-US" dirty="0" smtClean="0"/>
              <a:t>You have just received a classmate’s “moment of inspiration card”- quietly read it to yourself. </a:t>
            </a:r>
            <a:r>
              <a:rPr lang="en-US" i="1" dirty="0" smtClean="0"/>
              <a:t>(If you cannot understand their writing, politely and discreetly see me once we begin our quiet writing time and I will help you.)</a:t>
            </a:r>
          </a:p>
          <a:p>
            <a:r>
              <a:rPr lang="en-US" dirty="0" smtClean="0"/>
              <a:t>Please respond to your classmate inspiration card with a </a:t>
            </a:r>
            <a:r>
              <a:rPr lang="en-US" b="1" dirty="0" smtClean="0"/>
              <a:t>personal letter </a:t>
            </a:r>
            <a:r>
              <a:rPr lang="en-US" dirty="0" smtClean="0"/>
              <a:t>on loose leaf paper.</a:t>
            </a:r>
          </a:p>
          <a:p>
            <a:r>
              <a:rPr lang="en-US" dirty="0" smtClean="0"/>
              <a:t>In your letter you should address their “moment of inspiration” by asking them questions about it and relating it to you and your life. Take this time to get to know them and introduce yourself, keeping in mind that you do not want to discover their identity yet, nor do you want to reveal yours…we will do this later. </a:t>
            </a:r>
          </a:p>
          <a:p>
            <a:r>
              <a:rPr lang="en-US" dirty="0" smtClean="0"/>
              <a:t>You are a secret pen pal to your classmate. Address the letter with “Dear (fill in their number), ex. #22” and sign it with “(your number), ex. #5.”</a:t>
            </a:r>
          </a:p>
          <a:p>
            <a:endParaRPr lang="en-US" dirty="0"/>
          </a:p>
        </p:txBody>
      </p:sp>
    </p:spTree>
    <p:extLst>
      <p:ext uri="{BB962C8B-B14F-4D97-AF65-F5344CB8AC3E}">
        <p14:creationId xmlns:p14="http://schemas.microsoft.com/office/powerpoint/2010/main" val="3122728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9/24/12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95400"/>
            <a:ext cx="8839200" cy="5562600"/>
          </a:xfrm>
        </p:spPr>
        <p:txBody>
          <a:bodyPr>
            <a:normAutofit fontScale="55000" lnSpcReduction="20000"/>
          </a:bodyPr>
          <a:lstStyle/>
          <a:p>
            <a:pPr marL="0" indent="0">
              <a:buNone/>
            </a:pPr>
            <a:r>
              <a:rPr lang="en-US" sz="29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4000" b="1" dirty="0" smtClean="0">
                <a:solidFill>
                  <a:srgbClr val="7030A0"/>
                </a:solidFill>
                <a:latin typeface="Calibri" pitchFamily="34" charset="0"/>
                <a:cs typeface="Calibri" pitchFamily="34" charset="0"/>
              </a:rPr>
              <a:t>SSR / Attendance</a:t>
            </a:r>
          </a:p>
          <a:p>
            <a:pPr>
              <a:buFont typeface="Courier New" pitchFamily="49" charset="0"/>
              <a:buChar char="o"/>
            </a:pPr>
            <a:r>
              <a:rPr lang="en-US" sz="4000" b="1" dirty="0">
                <a:solidFill>
                  <a:srgbClr val="7030A0"/>
                </a:solidFill>
                <a:latin typeface="Calibri" pitchFamily="34" charset="0"/>
                <a:cs typeface="Calibri" pitchFamily="34" charset="0"/>
              </a:rPr>
              <a:t>Agenda</a:t>
            </a:r>
          </a:p>
          <a:p>
            <a:pPr>
              <a:buFont typeface="Courier New" pitchFamily="49" charset="0"/>
              <a:buChar char="o"/>
            </a:pPr>
            <a:r>
              <a:rPr lang="en-US" sz="4000" b="1" dirty="0" smtClean="0">
                <a:solidFill>
                  <a:srgbClr val="7030A0"/>
                </a:solidFill>
                <a:latin typeface="Calibri" pitchFamily="34" charset="0"/>
                <a:cs typeface="Calibri" pitchFamily="34" charset="0"/>
              </a:rPr>
              <a:t>Daily SSR Entry</a:t>
            </a:r>
          </a:p>
          <a:p>
            <a:pPr>
              <a:buFont typeface="Courier New" pitchFamily="49" charset="0"/>
              <a:buChar char="o"/>
            </a:pPr>
            <a:r>
              <a:rPr lang="en-US" sz="4000" b="1" dirty="0" smtClean="0">
                <a:solidFill>
                  <a:srgbClr val="7030A0"/>
                </a:solidFill>
                <a:latin typeface="Calibri" pitchFamily="34" charset="0"/>
                <a:cs typeface="Calibri" pitchFamily="34" charset="0"/>
              </a:rPr>
              <a:t>Pass the clap!</a:t>
            </a:r>
          </a:p>
          <a:p>
            <a:pPr>
              <a:buFont typeface="Courier New" pitchFamily="49" charset="0"/>
              <a:buChar char="o"/>
            </a:pPr>
            <a:r>
              <a:rPr lang="en-US" sz="4000" b="1" dirty="0" smtClean="0">
                <a:solidFill>
                  <a:srgbClr val="7030A0"/>
                </a:solidFill>
                <a:latin typeface="Calibri" pitchFamily="34" charset="0"/>
                <a:cs typeface="Calibri" pitchFamily="34" charset="0"/>
              </a:rPr>
              <a:t>Break</a:t>
            </a:r>
          </a:p>
          <a:p>
            <a:pPr>
              <a:buFont typeface="Courier New" pitchFamily="49" charset="0"/>
              <a:buChar char="o"/>
            </a:pPr>
            <a:r>
              <a:rPr lang="en-US" sz="4000" b="1" dirty="0">
                <a:solidFill>
                  <a:schemeClr val="accent6">
                    <a:lumMod val="75000"/>
                  </a:schemeClr>
                </a:solidFill>
                <a:latin typeface="Calibri" pitchFamily="34" charset="0"/>
                <a:cs typeface="Calibri" pitchFamily="34" charset="0"/>
              </a:rPr>
              <a:t>2B ONLY: </a:t>
            </a:r>
            <a:r>
              <a:rPr lang="en-US" sz="4000" b="1" dirty="0" err="1">
                <a:solidFill>
                  <a:schemeClr val="accent6">
                    <a:lumMod val="75000"/>
                  </a:schemeClr>
                </a:solidFill>
                <a:latin typeface="Calibri" pitchFamily="34" charset="0"/>
                <a:cs typeface="Calibri" pitchFamily="34" charset="0"/>
              </a:rPr>
              <a:t>Freewriting</a:t>
            </a:r>
            <a:r>
              <a:rPr lang="en-US" sz="4000" b="1" dirty="0">
                <a:solidFill>
                  <a:schemeClr val="accent6">
                    <a:lumMod val="75000"/>
                  </a:schemeClr>
                </a:solidFill>
                <a:latin typeface="Calibri" pitchFamily="34" charset="0"/>
                <a:cs typeface="Calibri" pitchFamily="34" charset="0"/>
              </a:rPr>
              <a:t>: phase </a:t>
            </a:r>
            <a:r>
              <a:rPr lang="en-US" sz="4000" b="1" dirty="0" smtClean="0">
                <a:solidFill>
                  <a:schemeClr val="accent6">
                    <a:lumMod val="75000"/>
                  </a:schemeClr>
                </a:solidFill>
                <a:latin typeface="Calibri" pitchFamily="34" charset="0"/>
                <a:cs typeface="Calibri" pitchFamily="34" charset="0"/>
              </a:rPr>
              <a:t>2</a:t>
            </a:r>
            <a:endParaRPr lang="en-US" sz="4000" b="1" dirty="0" smtClean="0">
              <a:solidFill>
                <a:srgbClr val="7030A0"/>
              </a:solidFill>
              <a:latin typeface="Calibri" pitchFamily="34" charset="0"/>
              <a:cs typeface="Calibri" pitchFamily="34" charset="0"/>
            </a:endParaRPr>
          </a:p>
          <a:p>
            <a:pPr>
              <a:buFont typeface="Courier New" pitchFamily="49" charset="0"/>
              <a:buChar char="o"/>
            </a:pPr>
            <a:r>
              <a:rPr lang="en-US" sz="4000" b="1" dirty="0" smtClean="0">
                <a:solidFill>
                  <a:srgbClr val="00B0F0"/>
                </a:solidFill>
                <a:latin typeface="Calibri" pitchFamily="34" charset="0"/>
                <a:cs typeface="Calibri" pitchFamily="34" charset="0"/>
              </a:rPr>
              <a:t>3B ONLY: FINISH Classroom Code Activity</a:t>
            </a:r>
          </a:p>
          <a:p>
            <a:pPr>
              <a:buFont typeface="Courier New" pitchFamily="49" charset="0"/>
              <a:buChar char="o"/>
            </a:pPr>
            <a:r>
              <a:rPr lang="en-US" sz="4000" b="1" dirty="0" smtClean="0">
                <a:solidFill>
                  <a:srgbClr val="00B0F0"/>
                </a:solidFill>
                <a:latin typeface="Calibri" pitchFamily="34" charset="0"/>
                <a:cs typeface="Calibri" pitchFamily="34" charset="0"/>
              </a:rPr>
              <a:t>3B ONLY: </a:t>
            </a:r>
            <a:r>
              <a:rPr lang="en-US" sz="4000" b="1" dirty="0" err="1" smtClean="0">
                <a:solidFill>
                  <a:srgbClr val="00B0F0"/>
                </a:solidFill>
                <a:latin typeface="Calibri" pitchFamily="34" charset="0"/>
                <a:cs typeface="Calibri" pitchFamily="34" charset="0"/>
              </a:rPr>
              <a:t>Freewriting</a:t>
            </a:r>
            <a:r>
              <a:rPr lang="en-US" sz="4000" b="1" dirty="0" smtClean="0">
                <a:solidFill>
                  <a:srgbClr val="00B0F0"/>
                </a:solidFill>
                <a:latin typeface="Calibri" pitchFamily="34" charset="0"/>
                <a:cs typeface="Calibri" pitchFamily="34" charset="0"/>
              </a:rPr>
              <a:t>: phase 1 </a:t>
            </a:r>
          </a:p>
          <a:p>
            <a:pPr>
              <a:buFont typeface="Courier New" pitchFamily="49" charset="0"/>
              <a:buChar char="o"/>
            </a:pPr>
            <a:r>
              <a:rPr lang="en-US" sz="44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3000"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sz="3000" b="1" dirty="0" smtClean="0">
                <a:solidFill>
                  <a:srgbClr val="00B050"/>
                </a:solidFill>
                <a:latin typeface="Calibri" pitchFamily="34" charset="0"/>
                <a:cs typeface="Calibri" pitchFamily="34" charset="0"/>
              </a:rPr>
              <a:t>Convey ideas and opinions related to the structure of our classroom </a:t>
            </a:r>
          </a:p>
          <a:p>
            <a:pPr lvl="1">
              <a:buNone/>
            </a:pPr>
            <a:r>
              <a:rPr lang="en-US" sz="3000" b="1" dirty="0" smtClean="0">
                <a:solidFill>
                  <a:srgbClr val="00B050"/>
                </a:solidFill>
                <a:latin typeface="Calibri" pitchFamily="34" charset="0"/>
                <a:cs typeface="Calibri" pitchFamily="34" charset="0"/>
              </a:rPr>
              <a:t>	environment mindfully</a:t>
            </a:r>
          </a:p>
          <a:p>
            <a:pPr lvl="1">
              <a:buFont typeface="Courier New" pitchFamily="49" charset="0"/>
              <a:buChar char="o"/>
            </a:pPr>
            <a:r>
              <a:rPr lang="en-US" sz="3000" b="1" dirty="0" smtClean="0">
                <a:solidFill>
                  <a:srgbClr val="00B050"/>
                </a:solidFill>
                <a:latin typeface="Calibri" pitchFamily="34" charset="0"/>
                <a:cs typeface="Calibri" pitchFamily="34" charset="0"/>
              </a:rPr>
              <a:t>Structure ideas and arguments in a sustained and logical fashion</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3200" b="1" dirty="0" smtClean="0">
                <a:solidFill>
                  <a:srgbClr val="7030A0"/>
                </a:solidFill>
                <a:latin typeface="Calibri" pitchFamily="34" charset="0"/>
                <a:cs typeface="Calibri" pitchFamily="34" charset="0"/>
              </a:rPr>
              <a:t>Homework: </a:t>
            </a:r>
            <a:r>
              <a:rPr lang="en-US" sz="32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000" b="1" dirty="0" smtClean="0">
                <a:solidFill>
                  <a:schemeClr val="accent6">
                    <a:lumMod val="75000"/>
                  </a:schemeClr>
                </a:solidFill>
                <a:latin typeface="Calibri" pitchFamily="34" charset="0"/>
                <a:cs typeface="Calibri" pitchFamily="34" charset="0"/>
              </a:rPr>
              <a:t>2B ONLY: Finish letters (</a:t>
            </a:r>
            <a:r>
              <a:rPr lang="en-US" sz="3000" b="1" dirty="0" err="1" smtClean="0">
                <a:solidFill>
                  <a:schemeClr val="accent6">
                    <a:lumMod val="75000"/>
                  </a:schemeClr>
                </a:solidFill>
                <a:latin typeface="Calibri" pitchFamily="34" charset="0"/>
                <a:cs typeface="Calibri" pitchFamily="34" charset="0"/>
              </a:rPr>
              <a:t>Freewriting</a:t>
            </a:r>
            <a:r>
              <a:rPr lang="en-US" sz="3000" b="1" dirty="0" smtClean="0">
                <a:solidFill>
                  <a:schemeClr val="accent6">
                    <a:lumMod val="75000"/>
                  </a:schemeClr>
                </a:solidFill>
                <a:latin typeface="Calibri" pitchFamily="34" charset="0"/>
                <a:cs typeface="Calibri" pitchFamily="34" charset="0"/>
              </a:rPr>
              <a:t>: Phase 2) </a:t>
            </a:r>
            <a:r>
              <a:rPr lang="en-US" sz="3000" b="1" dirty="0" smtClean="0">
                <a:solidFill>
                  <a:schemeClr val="accent6">
                    <a:lumMod val="75000"/>
                  </a:schemeClr>
                </a:solidFill>
                <a:latin typeface="Calibri" pitchFamily="34" charset="0"/>
                <a:cs typeface="Calibri" pitchFamily="34" charset="0"/>
                <a:sym typeface="Wingdings" pitchFamily="2" charset="2"/>
              </a:rPr>
              <a:t>. </a:t>
            </a:r>
          </a:p>
          <a:p>
            <a:pPr lvl="1">
              <a:buFont typeface="Courier New" pitchFamily="49" charset="0"/>
              <a:buChar char="o"/>
            </a:pPr>
            <a:r>
              <a:rPr lang="en-US" sz="3000" b="1" dirty="0" smtClean="0">
                <a:solidFill>
                  <a:srgbClr val="00B0F0"/>
                </a:solidFill>
                <a:latin typeface="Calibri" pitchFamily="34" charset="0"/>
                <a:cs typeface="Calibri" pitchFamily="34" charset="0"/>
                <a:sym typeface="Wingdings" pitchFamily="2" charset="2"/>
              </a:rPr>
              <a:t>3B ONLY: Complete 10-min. </a:t>
            </a:r>
            <a:r>
              <a:rPr lang="en-US" sz="3000" b="1" smtClean="0">
                <a:solidFill>
                  <a:srgbClr val="00B0F0"/>
                </a:solidFill>
                <a:latin typeface="Calibri" pitchFamily="34" charset="0"/>
                <a:cs typeface="Calibri" pitchFamily="34" charset="0"/>
                <a:sym typeface="Wingdings" pitchFamily="2" charset="2"/>
              </a:rPr>
              <a:t>freewrite</a:t>
            </a:r>
            <a:r>
              <a:rPr lang="en-US" sz="3000" b="1" dirty="0" smtClean="0">
                <a:solidFill>
                  <a:srgbClr val="00B0F0"/>
                </a:solidFill>
                <a:latin typeface="Calibri" pitchFamily="34" charset="0"/>
                <a:cs typeface="Calibri" pitchFamily="34" charset="0"/>
                <a:sym typeface="Wingdings" pitchFamily="2" charset="2"/>
              </a:rPr>
              <a:t> on the topic of your choice  </a:t>
            </a:r>
            <a:endParaRPr lang="en-US" sz="3000" b="1" dirty="0" smtClean="0">
              <a:solidFill>
                <a:srgbClr val="00B0F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308479248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88286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503920" cy="4572000"/>
          </a:xfrm>
        </p:spPr>
        <p:txBody>
          <a:bodyPr>
            <a:normAutofit/>
          </a:bodyPr>
          <a:lstStyle/>
          <a:p>
            <a:pPr marL="742950" indent="-742950">
              <a:buAutoNum type="arabicPeriod"/>
            </a:pPr>
            <a:r>
              <a:rPr lang="en-US" sz="4400" dirty="0" smtClean="0">
                <a:latin typeface="Calibri" pitchFamily="34" charset="0"/>
                <a:cs typeface="Calibri" pitchFamily="34" charset="0"/>
              </a:rPr>
              <a:t>Assemble into groups of 3 or 4 (</a:t>
            </a:r>
            <a:r>
              <a:rPr lang="en-US" sz="4400" i="1" dirty="0" smtClean="0">
                <a:latin typeface="Calibri" pitchFamily="34" charset="0"/>
                <a:cs typeface="Calibri" pitchFamily="34" charset="0"/>
              </a:rPr>
              <a:t>NO more and NO less</a:t>
            </a:r>
            <a:r>
              <a:rPr lang="en-US" sz="4400" dirty="0" smtClean="0">
                <a:latin typeface="Calibri" pitchFamily="34" charset="0"/>
                <a:cs typeface="Calibri" pitchFamily="34" charset="0"/>
              </a:rPr>
              <a:t>).</a:t>
            </a:r>
          </a:p>
          <a:p>
            <a:pPr marL="742950" indent="-742950">
              <a:buAutoNum type="arabicPeriod"/>
            </a:pPr>
            <a:r>
              <a:rPr lang="en-US" sz="4400" dirty="0" smtClean="0">
                <a:latin typeface="Calibri" pitchFamily="34" charset="0"/>
                <a:cs typeface="Calibri" pitchFamily="34" charset="0"/>
              </a:rPr>
              <a:t>Your group needs one piece of lined paper and one pen/pencil.</a:t>
            </a:r>
          </a:p>
          <a:p>
            <a:pPr marL="742950" indent="-742950">
              <a:buAutoNum type="arabicPeriod"/>
            </a:pPr>
            <a:r>
              <a:rPr lang="en-US" sz="4400" dirty="0" smtClean="0">
                <a:latin typeface="Calibri" pitchFamily="34" charset="0"/>
                <a:cs typeface="Calibri" pitchFamily="34" charset="0"/>
              </a:rPr>
              <a:t>Elect a “scribe” for your group (</a:t>
            </a:r>
            <a:r>
              <a:rPr lang="en-US" sz="4400" i="1" dirty="0" smtClean="0">
                <a:latin typeface="Calibri" pitchFamily="34" charset="0"/>
                <a:cs typeface="Calibri" pitchFamily="34" charset="0"/>
              </a:rPr>
              <a:t>this person does the writing</a:t>
            </a:r>
            <a:r>
              <a:rPr lang="en-US" sz="4400" dirty="0" smtClean="0">
                <a:latin typeface="Calibri" pitchFamily="34" charset="0"/>
                <a:cs typeface="Calibri" pitchFamily="34" charset="0"/>
              </a:rPr>
              <a:t>).</a:t>
            </a:r>
          </a:p>
          <a:p>
            <a:pPr marL="742950" indent="-742950">
              <a:buAutoNum type="arabicPeriod"/>
            </a:pPr>
            <a:endParaRPr lang="en-US" sz="4400" dirty="0"/>
          </a:p>
        </p:txBody>
      </p:sp>
      <p:graphicFrame>
        <p:nvGraphicFramePr>
          <p:cNvPr id="5" name="Table 4"/>
          <p:cNvGraphicFramePr>
            <a:graphicFrameLocks noGrp="1"/>
          </p:cNvGraphicFramePr>
          <p:nvPr/>
        </p:nvGraphicFramePr>
        <p:xfrm>
          <a:off x="228600" y="309880"/>
          <a:ext cx="8610600" cy="1899920"/>
        </p:xfrm>
        <a:graphic>
          <a:graphicData uri="http://schemas.openxmlformats.org/drawingml/2006/table">
            <a:tbl>
              <a:tblPr firstRow="1" bandRow="1">
                <a:tableStyleId>{2D5ABB26-0587-4C30-8999-92F81FD0307C}</a:tableStyleId>
              </a:tblPr>
              <a:tblGrid>
                <a:gridCol w="8610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30A0"/>
                          </a:solidFill>
                          <a:latin typeface="Calibri" pitchFamily="34" charset="0"/>
                          <a:cs typeface="Calibri" pitchFamily="34" charset="0"/>
                        </a:rPr>
                        <a:t>Classroom Code Activity!               GROUP TIME, SUPPLIES</a:t>
                      </a:r>
                    </a:p>
                    <a:p>
                      <a:endParaRPr lang="en-US" dirty="0"/>
                    </a:p>
                  </a:txBody>
                  <a:tcPr/>
                </a:tc>
              </a:tr>
              <a:tr h="370840">
                <a:tc>
                  <a:txBody>
                    <a:bodyPr/>
                    <a:lstStyle/>
                    <a:p>
                      <a:endParaRPr lang="en-US" dirty="0"/>
                    </a:p>
                  </a:txBody>
                  <a:tcPr/>
                </a:tc>
              </a:tr>
              <a:tr h="370840">
                <a:tc>
                  <a:txBody>
                    <a:bodyPr/>
                    <a:lstStyle/>
                    <a:p>
                      <a:endParaRPr lang="en-US" dirty="0"/>
                    </a:p>
                  </a:txBody>
                  <a:tcPr/>
                </a:tc>
              </a:tr>
              <a:tr h="142240">
                <a:tc>
                  <a:txBody>
                    <a:bodyPr/>
                    <a:lstStyle/>
                    <a:p>
                      <a:endParaRPr lang="en-US" dirty="0"/>
                    </a:p>
                  </a:txBody>
                  <a:tcPr/>
                </a:tc>
              </a:tr>
            </a:tbl>
          </a:graphicData>
        </a:graphic>
      </p:graphicFrame>
    </p:spTree>
    <p:extLst>
      <p:ext uri="{BB962C8B-B14F-4D97-AF65-F5344CB8AC3E}">
        <p14:creationId xmlns:p14="http://schemas.microsoft.com/office/powerpoint/2010/main" val="904025507"/>
      </p:ext>
    </p:extLst>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7030A0"/>
                </a:solidFill>
                <a:latin typeface="Calibri" pitchFamily="34" charset="0"/>
                <a:cs typeface="Calibri" pitchFamily="34" charset="0"/>
              </a:rPr>
              <a:t>Classroom Code Activity!                        GROUP TASK</a:t>
            </a:r>
            <a:endParaRPr lang="en-US" sz="7200" dirty="0"/>
          </a:p>
        </p:txBody>
      </p:sp>
      <p:sp>
        <p:nvSpPr>
          <p:cNvPr id="3" name="Content Placeholder 2"/>
          <p:cNvSpPr>
            <a:spLocks noGrp="1"/>
          </p:cNvSpPr>
          <p:nvPr>
            <p:ph sz="quarter" idx="1"/>
          </p:nvPr>
        </p:nvSpPr>
        <p:spPr>
          <a:xfrm>
            <a:off x="457200" y="1524000"/>
            <a:ext cx="8229600" cy="4930808"/>
          </a:xfrm>
        </p:spPr>
        <p:txBody>
          <a:bodyPr>
            <a:normAutofit lnSpcReduction="10000"/>
          </a:bodyPr>
          <a:lstStyle/>
          <a:p>
            <a:pPr>
              <a:buNone/>
            </a:pPr>
            <a:r>
              <a:rPr lang="en-US" dirty="0" smtClean="0">
                <a:latin typeface="Calibri" pitchFamily="34" charset="0"/>
                <a:cs typeface="Calibri" pitchFamily="34" charset="0"/>
              </a:rPr>
              <a:t>1. Your group needs to brainstorm for TEN MINUTES (I’m keeping time) one HUGE list of positive actions/behaviors,  that we want to see in our classroom every time we meet. </a:t>
            </a:r>
          </a:p>
          <a:p>
            <a:pPr>
              <a:buNone/>
            </a:pPr>
            <a:endParaRPr lang="en-US" sz="1000" dirty="0" smtClean="0">
              <a:latin typeface="Calibri" pitchFamily="34" charset="0"/>
              <a:cs typeface="Calibri" pitchFamily="34" charset="0"/>
            </a:endParaRPr>
          </a:p>
          <a:p>
            <a:pPr algn="ctr">
              <a:buNone/>
            </a:pPr>
            <a:r>
              <a:rPr lang="en-US" b="1" i="1" dirty="0" smtClean="0">
                <a:latin typeface="Calibri" pitchFamily="34" charset="0"/>
                <a:cs typeface="Calibri" pitchFamily="34" charset="0"/>
              </a:rPr>
              <a:t>Examples: </a:t>
            </a:r>
            <a:r>
              <a:rPr lang="en-US" i="1" dirty="0" smtClean="0">
                <a:latin typeface="Calibri" pitchFamily="34" charset="0"/>
                <a:cs typeface="Calibri" pitchFamily="34" charset="0"/>
              </a:rPr>
              <a:t>“We should all be honest and never cheat,”“Listen to each other,” “respect each other's space,” etc. </a:t>
            </a:r>
          </a:p>
          <a:p>
            <a:pPr>
              <a:buNone/>
            </a:pPr>
            <a:endParaRPr lang="en-US" sz="600" dirty="0" smtClean="0">
              <a:latin typeface="Calibri" pitchFamily="34" charset="0"/>
              <a:cs typeface="Calibri" pitchFamily="34" charset="0"/>
            </a:endParaRPr>
          </a:p>
          <a:p>
            <a:pPr>
              <a:buNone/>
            </a:pPr>
            <a:r>
              <a:rPr lang="en-US" dirty="0" smtClean="0">
                <a:latin typeface="Calibri" pitchFamily="34" charset="0"/>
                <a:cs typeface="Calibri" pitchFamily="34" charset="0"/>
              </a:rPr>
              <a:t>2. Your group needs to fill the whole sheet of paper. </a:t>
            </a:r>
          </a:p>
          <a:p>
            <a:pPr algn="ctr">
              <a:buNone/>
            </a:pPr>
            <a:r>
              <a:rPr lang="en-US" b="1" dirty="0" smtClean="0">
                <a:latin typeface="Calibri" pitchFamily="34" charset="0"/>
                <a:cs typeface="Calibri" pitchFamily="34" charset="0"/>
                <a:sym typeface="Wingdings" pitchFamily="2" charset="2"/>
              </a:rPr>
              <a:t></a:t>
            </a:r>
            <a:r>
              <a:rPr lang="en-US" b="1" dirty="0" smtClean="0">
                <a:solidFill>
                  <a:srgbClr val="C00000"/>
                </a:solidFill>
                <a:latin typeface="Calibri" pitchFamily="34" charset="0"/>
                <a:cs typeface="Calibri" pitchFamily="34" charset="0"/>
              </a:rPr>
              <a:t>Everyone has an opinion of how this room should </a:t>
            </a:r>
          </a:p>
          <a:p>
            <a:pPr algn="ctr">
              <a:buNone/>
            </a:pPr>
            <a:r>
              <a:rPr lang="en-US" b="1" dirty="0" smtClean="0">
                <a:solidFill>
                  <a:srgbClr val="C00000"/>
                </a:solidFill>
                <a:latin typeface="Calibri" pitchFamily="34" charset="0"/>
                <a:cs typeface="Calibri" pitchFamily="34" charset="0"/>
              </a:rPr>
              <a:t>feel as an open and affirming learning community- </a:t>
            </a:r>
          </a:p>
          <a:p>
            <a:pPr algn="ctr">
              <a:buNone/>
            </a:pPr>
            <a:r>
              <a:rPr lang="en-US" b="1" dirty="0" smtClean="0">
                <a:solidFill>
                  <a:srgbClr val="C00000"/>
                </a:solidFill>
                <a:latin typeface="Calibri" pitchFamily="34" charset="0"/>
                <a:cs typeface="Calibri" pitchFamily="34" charset="0"/>
              </a:rPr>
              <a:t>so share it now!</a:t>
            </a:r>
          </a:p>
          <a:p>
            <a:endParaRPr lang="en-US" dirty="0" smtClean="0">
              <a:solidFill>
                <a:srgbClr val="FFFF00"/>
              </a:solidFill>
            </a:endParaRPr>
          </a:p>
          <a:p>
            <a:pPr>
              <a:buNone/>
            </a:pPr>
            <a:endParaRPr lang="en-US" dirty="0"/>
          </a:p>
        </p:txBody>
      </p:sp>
    </p:spTree>
    <p:extLst>
      <p:ext uri="{BB962C8B-B14F-4D97-AF65-F5344CB8AC3E}">
        <p14:creationId xmlns:p14="http://schemas.microsoft.com/office/powerpoint/2010/main" val="718682877"/>
      </p:ext>
    </p:extLst>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4800" dirty="0" smtClean="0"/>
              <a:t/>
            </a:r>
            <a:br>
              <a:rPr lang="en-US" sz="4800" dirty="0" smtClean="0"/>
            </a:br>
            <a:r>
              <a:rPr lang="en-US" sz="2800" b="1" dirty="0" smtClean="0">
                <a:solidFill>
                  <a:srgbClr val="7030A0"/>
                </a:solidFill>
                <a:latin typeface="Calibri" pitchFamily="34" charset="0"/>
                <a:cs typeface="Calibri" pitchFamily="34" charset="0"/>
              </a:rPr>
              <a:t>Classroom Code Activity!                        CODE CREATION</a:t>
            </a:r>
            <a:endParaRPr lang="en-US" sz="2800" dirty="0"/>
          </a:p>
        </p:txBody>
      </p:sp>
      <p:sp>
        <p:nvSpPr>
          <p:cNvPr id="3" name="Content Placeholder 2"/>
          <p:cNvSpPr>
            <a:spLocks noGrp="1"/>
          </p:cNvSpPr>
          <p:nvPr>
            <p:ph sz="quarter" idx="1"/>
          </p:nvPr>
        </p:nvSpPr>
        <p:spPr>
          <a:xfrm>
            <a:off x="304800" y="1524000"/>
            <a:ext cx="8534400" cy="4724400"/>
          </a:xfrm>
        </p:spPr>
        <p:txBody>
          <a:bodyPr/>
          <a:lstStyle/>
          <a:p>
            <a:pPr>
              <a:buNone/>
            </a:pPr>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1. Let’s come together now and share out and make a </a:t>
            </a:r>
            <a:r>
              <a:rPr lang="en-US" sz="3200" b="1" dirty="0" smtClean="0">
                <a:latin typeface="Calibri" pitchFamily="34" charset="0"/>
                <a:cs typeface="Calibri" pitchFamily="34" charset="0"/>
              </a:rPr>
              <a:t>big</a:t>
            </a:r>
            <a:r>
              <a:rPr lang="en-US" sz="3200" dirty="0" smtClean="0">
                <a:latin typeface="Calibri" pitchFamily="34" charset="0"/>
                <a:cs typeface="Calibri" pitchFamily="34" charset="0"/>
              </a:rPr>
              <a:t> list. </a:t>
            </a:r>
          </a:p>
          <a:p>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2. Finally let’s narrow it down and create our final draft of our </a:t>
            </a:r>
            <a:r>
              <a:rPr lang="en-US" sz="3200" i="1" dirty="0" smtClean="0">
                <a:latin typeface="Calibri" pitchFamily="34" charset="0"/>
                <a:cs typeface="Calibri" pitchFamily="34" charset="0"/>
              </a:rPr>
              <a:t>Classroom Code</a:t>
            </a:r>
            <a:r>
              <a:rPr lang="en-US" sz="3200" dirty="0" smtClean="0">
                <a:latin typeface="Calibri" pitchFamily="34" charset="0"/>
                <a:cs typeface="Calibri" pitchFamily="34" charset="0"/>
              </a:rPr>
              <a:t>. This is a </a:t>
            </a:r>
            <a:r>
              <a:rPr lang="en-US" sz="3200" u="sng" dirty="0" smtClean="0">
                <a:latin typeface="Calibri" pitchFamily="34" charset="0"/>
                <a:cs typeface="Calibri" pitchFamily="34" charset="0"/>
              </a:rPr>
              <a:t>big deal</a:t>
            </a:r>
            <a:r>
              <a:rPr lang="en-US" sz="3200" dirty="0" smtClean="0">
                <a:latin typeface="Calibri" pitchFamily="34" charset="0"/>
                <a:cs typeface="Calibri" pitchFamily="34" charset="0"/>
              </a:rPr>
              <a:t>, I will hold you to this code for the rest of the year. </a:t>
            </a:r>
          </a:p>
          <a:p>
            <a:pPr>
              <a:buNone/>
            </a:pPr>
            <a:endParaRPr lang="en-US" dirty="0" smtClean="0"/>
          </a:p>
        </p:txBody>
      </p:sp>
    </p:spTree>
    <p:extLst>
      <p:ext uri="{BB962C8B-B14F-4D97-AF65-F5344CB8AC3E}">
        <p14:creationId xmlns:p14="http://schemas.microsoft.com/office/powerpoint/2010/main" val="3354979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Code 2B</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80885894"/>
              </p:ext>
            </p:extLst>
          </p:nvPr>
        </p:nvGraphicFramePr>
        <p:xfrm>
          <a:off x="533400" y="1295400"/>
          <a:ext cx="7924800" cy="4876800"/>
        </p:xfrm>
        <a:graphic>
          <a:graphicData uri="http://schemas.openxmlformats.org/drawingml/2006/table">
            <a:tbl>
              <a:tblPr firstRow="1" bandRow="1">
                <a:tableStyleId>{5940675A-B579-460E-94D1-54222C63F5DA}</a:tableStyleId>
              </a:tblPr>
              <a:tblGrid>
                <a:gridCol w="7924800"/>
              </a:tblGrid>
              <a:tr h="4876800">
                <a:tc>
                  <a:txBody>
                    <a:bodyPr/>
                    <a:lstStyle/>
                    <a:p>
                      <a:r>
                        <a:rPr lang="en-US" dirty="0" smtClean="0"/>
                        <a:t>-We respect people’s beliefs and opinions and disagree respectfully</a:t>
                      </a:r>
                    </a:p>
                    <a:p>
                      <a:r>
                        <a:rPr lang="en-US" dirty="0" smtClean="0"/>
                        <a:t>-We</a:t>
                      </a:r>
                      <a:r>
                        <a:rPr lang="en-US" baseline="0" dirty="0" smtClean="0"/>
                        <a:t> will accept one another for who we are</a:t>
                      </a:r>
                    </a:p>
                    <a:p>
                      <a:r>
                        <a:rPr lang="en-US" baseline="0" dirty="0" smtClean="0"/>
                        <a:t>-We shall always come prepared for class and be ready to LEARN</a:t>
                      </a:r>
                    </a:p>
                    <a:p>
                      <a:r>
                        <a:rPr lang="en-US" baseline="0" dirty="0" smtClean="0"/>
                        <a:t>-We shall ALWAYS enter our space mindfully</a:t>
                      </a:r>
                    </a:p>
                    <a:p>
                      <a:r>
                        <a:rPr lang="en-US" baseline="0" dirty="0" smtClean="0"/>
                        <a:t>-We shall communicate at appropriate times and refrain from interrupting one another</a:t>
                      </a:r>
                    </a:p>
                    <a:p>
                      <a:r>
                        <a:rPr lang="en-US" dirty="0" smtClean="0"/>
                        <a:t>-We shall always respect the</a:t>
                      </a:r>
                      <a:r>
                        <a:rPr lang="en-US" baseline="0" dirty="0" smtClean="0"/>
                        <a:t> property and physical space of our peers</a:t>
                      </a:r>
                    </a:p>
                    <a:p>
                      <a:r>
                        <a:rPr lang="en-US" baseline="0" dirty="0" smtClean="0"/>
                        <a:t>-We shall handle Mrs. </a:t>
                      </a:r>
                      <a:r>
                        <a:rPr lang="en-US" baseline="0" dirty="0" err="1" smtClean="0"/>
                        <a:t>Greblo’s</a:t>
                      </a:r>
                      <a:r>
                        <a:rPr lang="en-US" baseline="0" dirty="0" smtClean="0"/>
                        <a:t> things and space with consideration and care</a:t>
                      </a:r>
                    </a:p>
                    <a:p>
                      <a:r>
                        <a:rPr lang="en-US" baseline="0" dirty="0" smtClean="0"/>
                        <a:t>-We shall keep possible hurtful comments and putdowns to ourselves</a:t>
                      </a:r>
                    </a:p>
                    <a:p>
                      <a:r>
                        <a:rPr lang="en-US" baseline="0" dirty="0" smtClean="0"/>
                        <a:t>- We shall maintain our calm and approach matters maturely</a:t>
                      </a:r>
                    </a:p>
                    <a:p>
                      <a:r>
                        <a:rPr lang="en-US" baseline="0" dirty="0" smtClean="0"/>
                        <a:t>-We will make a sincere effort to THRIVE, PARTICIPATE, and DESIRE to learn new things </a:t>
                      </a:r>
                    </a:p>
                    <a:p>
                      <a:endParaRPr lang="en-US" baseline="0" dirty="0" smtClean="0"/>
                    </a:p>
                  </a:txBody>
                  <a:tcPr/>
                </a:tc>
              </a:tr>
            </a:tbl>
          </a:graphicData>
        </a:graphic>
      </p:graphicFrame>
    </p:spTree>
    <p:extLst>
      <p:ext uri="{BB962C8B-B14F-4D97-AF65-F5344CB8AC3E}">
        <p14:creationId xmlns:p14="http://schemas.microsoft.com/office/powerpoint/2010/main" val="2778000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Code </a:t>
            </a:r>
            <a:r>
              <a:rPr lang="en-US" dirty="0"/>
              <a:t>3</a:t>
            </a:r>
            <a:r>
              <a:rPr lang="en-US" dirty="0" smtClean="0"/>
              <a:t>B</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98061035"/>
              </p:ext>
            </p:extLst>
          </p:nvPr>
        </p:nvGraphicFramePr>
        <p:xfrm>
          <a:off x="533400" y="1600200"/>
          <a:ext cx="7924800" cy="4876800"/>
        </p:xfrm>
        <a:graphic>
          <a:graphicData uri="http://schemas.openxmlformats.org/drawingml/2006/table">
            <a:tbl>
              <a:tblPr firstRow="1" bandRow="1">
                <a:tableStyleId>{5940675A-B579-460E-94D1-54222C63F5DA}</a:tableStyleId>
              </a:tblPr>
              <a:tblGrid>
                <a:gridCol w="7924800"/>
              </a:tblGrid>
              <a:tr h="4876800">
                <a:tc>
                  <a:txBody>
                    <a:bodyPr/>
                    <a:lstStyle/>
                    <a:p>
                      <a:r>
                        <a:rPr lang="en-US" dirty="0" smtClean="0"/>
                        <a:t>-    We RESPECT</a:t>
                      </a:r>
                      <a:r>
                        <a:rPr lang="en-US" baseline="0" dirty="0" smtClean="0"/>
                        <a:t> everyone’s personal property and space</a:t>
                      </a:r>
                    </a:p>
                    <a:p>
                      <a:pPr marL="285750" indent="-285750">
                        <a:buFontTx/>
                        <a:buChar char="-"/>
                      </a:pPr>
                      <a:r>
                        <a:rPr lang="en-US" baseline="0" dirty="0" smtClean="0"/>
                        <a:t>We make it our top priority to make everyone feel comfortable and included</a:t>
                      </a:r>
                    </a:p>
                    <a:p>
                      <a:pPr marL="285750" indent="-285750">
                        <a:buFontTx/>
                        <a:buChar char="-"/>
                      </a:pPr>
                      <a:r>
                        <a:rPr lang="en-US" dirty="0" smtClean="0"/>
                        <a:t>We refrain from using vulgar and negative language</a:t>
                      </a:r>
                    </a:p>
                    <a:p>
                      <a:pPr marL="285750" indent="-285750">
                        <a:buFontTx/>
                        <a:buChar char="-"/>
                      </a:pPr>
                      <a:r>
                        <a:rPr lang="en-US" dirty="0" smtClean="0"/>
                        <a:t>Whilst</a:t>
                      </a:r>
                      <a:r>
                        <a:rPr lang="en-US" baseline="0" dirty="0" smtClean="0"/>
                        <a:t> reading thou shalt practice silence</a:t>
                      </a:r>
                    </a:p>
                    <a:p>
                      <a:pPr marL="285750" indent="-285750">
                        <a:buFontTx/>
                        <a:buChar char="-"/>
                      </a:pPr>
                      <a:r>
                        <a:rPr lang="en-US" baseline="0" dirty="0" smtClean="0"/>
                        <a:t>We will RESPECT the opinions and beliefs of ALL classroom members</a:t>
                      </a:r>
                    </a:p>
                    <a:p>
                      <a:pPr marL="285750" indent="-285750">
                        <a:buFontTx/>
                        <a:buChar char="-"/>
                      </a:pPr>
                      <a:r>
                        <a:rPr lang="en-US" baseline="0" dirty="0" smtClean="0"/>
                        <a:t>We will come to class MINDFULLY PREPARED</a:t>
                      </a:r>
                    </a:p>
                    <a:p>
                      <a:pPr marL="285750" indent="-285750">
                        <a:buFontTx/>
                        <a:buChar char="-"/>
                      </a:pPr>
                      <a:r>
                        <a:rPr lang="en-US" baseline="0" dirty="0" smtClean="0"/>
                        <a:t>We always ENCOURAGE OTHERS </a:t>
                      </a:r>
                    </a:p>
                    <a:p>
                      <a:pPr marL="285750" indent="-285750">
                        <a:buFontTx/>
                        <a:buChar char="-"/>
                      </a:pPr>
                      <a:r>
                        <a:rPr lang="en-US" baseline="0" dirty="0" smtClean="0"/>
                        <a:t>We are ON TASK, LISTENING, and PARTICIPATING</a:t>
                      </a:r>
                    </a:p>
                    <a:p>
                      <a:pPr marL="285750" indent="-285750">
                        <a:buFontTx/>
                        <a:buChar char="-"/>
                      </a:pPr>
                      <a:r>
                        <a:rPr lang="en-US" baseline="0" dirty="0" smtClean="0"/>
                        <a:t>We approach tasks with 100% EFFORT</a:t>
                      </a:r>
                    </a:p>
                    <a:p>
                      <a:pPr marL="285750" indent="-285750">
                        <a:buFontTx/>
                        <a:buChar char="-"/>
                      </a:pPr>
                      <a:r>
                        <a:rPr lang="en-US" baseline="0" dirty="0" smtClean="0"/>
                        <a:t>We believe that HONESTY is the best policy</a:t>
                      </a:r>
                      <a:endParaRPr lang="en-US" dirty="0"/>
                    </a:p>
                  </a:txBody>
                  <a:tcPr/>
                </a:tc>
              </a:tr>
            </a:tbl>
          </a:graphicData>
        </a:graphic>
      </p:graphicFrame>
    </p:spTree>
    <p:extLst>
      <p:ext uri="{BB962C8B-B14F-4D97-AF65-F5344CB8AC3E}">
        <p14:creationId xmlns:p14="http://schemas.microsoft.com/office/powerpoint/2010/main" val="97565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lgn="ctr">
              <a:buNone/>
            </a:pPr>
            <a:endParaRPr lang="en-US" sz="5400" b="1" dirty="0" smtClean="0"/>
          </a:p>
          <a:p>
            <a:pPr algn="ctr">
              <a:buNone/>
            </a:pPr>
            <a:r>
              <a:rPr lang="en-US" sz="5400" b="1" dirty="0" smtClean="0"/>
              <a:t>We are going to have a </a:t>
            </a:r>
            <a:r>
              <a:rPr lang="en-US" sz="5400" b="1" dirty="0" err="1" smtClean="0"/>
              <a:t>RADtastic</a:t>
            </a:r>
            <a:r>
              <a:rPr lang="en-US" sz="5400" b="1" dirty="0" smtClean="0"/>
              <a:t> year!</a:t>
            </a:r>
            <a:endParaRPr lang="en-US" sz="5400" dirty="0" smtClean="0"/>
          </a:p>
          <a:p>
            <a:endParaRPr lang="en-US" dirty="0"/>
          </a:p>
        </p:txBody>
      </p:sp>
    </p:spTree>
    <p:extLst>
      <p:ext uri="{BB962C8B-B14F-4D97-AF65-F5344CB8AC3E}">
        <p14:creationId xmlns:p14="http://schemas.microsoft.com/office/powerpoint/2010/main" val="2738494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283</TotalTime>
  <Words>867</Words>
  <Application>Microsoft Office PowerPoint</Application>
  <PresentationFormat>On-screen Show (4:3)</PresentationFormat>
  <Paragraphs>106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   Sophomore English      with Mrs. Greblo!</vt:lpstr>
      <vt:lpstr>Mrs. Greblo’s  2B/3B Sophomore English Agenda:   9/24/12</vt:lpstr>
      <vt:lpstr>Daily SSR Entry:</vt:lpstr>
      <vt:lpstr>PowerPoint Presentation</vt:lpstr>
      <vt:lpstr>Classroom Code Activity!                        GROUP TASK</vt:lpstr>
      <vt:lpstr>  Classroom Code Activity!                        CODE CREATION</vt:lpstr>
      <vt:lpstr>Class Code 2B</vt:lpstr>
      <vt:lpstr>Class Code 3B</vt:lpstr>
      <vt:lpstr>Mrs. Greblo’s Classroom Procedures and Expectations</vt:lpstr>
      <vt:lpstr>Per. 2B ONLY - Freewriting: Phase 1</vt:lpstr>
      <vt:lpstr>Per. 2B ONLY - Freewriting: Phase 2</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23</cp:revision>
  <dcterms:created xsi:type="dcterms:W3CDTF">2012-09-24T17:35:43Z</dcterms:created>
  <dcterms:modified xsi:type="dcterms:W3CDTF">2012-09-24T22:19:45Z</dcterms:modified>
</cp:coreProperties>
</file>