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F45E45A-B327-4E29-8058-96B6207AA78E}" type="datetimeFigureOut">
              <a:rPr lang="en-US" smtClean="0"/>
              <a:t>2/4/2013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E53851-D794-4FD1-B839-79FF20C3D39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45E45A-B327-4E29-8058-96B6207AA78E}"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53851-D794-4FD1-B839-79FF20C3D39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2E53851-D794-4FD1-B839-79FF20C3D39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45E45A-B327-4E29-8058-96B6207AA78E}"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F45E45A-B327-4E29-8058-96B6207AA78E}"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2E53851-D794-4FD1-B839-79FF20C3D39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F45E45A-B327-4E29-8058-96B6207AA78E}" type="datetimeFigureOut">
              <a:rPr lang="en-US" smtClean="0"/>
              <a:t>2/4/2013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E53851-D794-4FD1-B839-79FF20C3D39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F45E45A-B327-4E29-8058-96B6207AA78E}"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53851-D794-4FD1-B839-79FF20C3D39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F45E45A-B327-4E29-8058-96B6207AA78E}" type="datetimeFigureOut">
              <a:rPr lang="en-US" smtClean="0"/>
              <a:t>2/4/2013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2E53851-D794-4FD1-B839-79FF20C3D39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45E45A-B327-4E29-8058-96B6207AA78E}" type="datetimeFigureOut">
              <a:rPr lang="en-US" smtClean="0"/>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2E53851-D794-4FD1-B839-79FF20C3D3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F45E45A-B327-4E29-8058-96B6207AA78E}" type="datetimeFigureOut">
              <a:rPr lang="en-US" smtClean="0"/>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2E53851-D794-4FD1-B839-79FF20C3D3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2E53851-D794-4FD1-B839-79FF20C3D39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F45E45A-B327-4E29-8058-96B6207AA78E}" type="datetimeFigureOut">
              <a:rPr lang="en-US" smtClean="0"/>
              <a:t>2/4/2013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2E53851-D794-4FD1-B839-79FF20C3D39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F45E45A-B327-4E29-8058-96B6207AA78E}" type="datetimeFigureOut">
              <a:rPr lang="en-US" smtClean="0"/>
              <a:t>2/4/2013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F45E45A-B327-4E29-8058-96B6207AA78E}" type="datetimeFigureOut">
              <a:rPr lang="en-US" smtClean="0"/>
              <a:t>2/4/2013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2E53851-D794-4FD1-B839-79FF20C3D39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30674952"/>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6140938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 &amp; 3B Sophomore English Agenda: </a:t>
            </a:r>
            <a:r>
              <a:rPr lang="en-US" sz="2700" b="1" dirty="0">
                <a:solidFill>
                  <a:srgbClr val="00B050"/>
                </a:solidFill>
                <a:latin typeface="Calibri" pitchFamily="34" charset="0"/>
                <a:cs typeface="Calibri" pitchFamily="34" charset="0"/>
              </a:rPr>
              <a:t>2</a:t>
            </a:r>
            <a:r>
              <a:rPr lang="en-US" sz="2700" b="1" dirty="0" smtClean="0">
                <a:solidFill>
                  <a:srgbClr val="00B050"/>
                </a:solidFill>
                <a:latin typeface="Calibri" pitchFamily="34" charset="0"/>
                <a:cs typeface="Calibri" pitchFamily="34" charset="0"/>
              </a:rPr>
              <a:t>/4/13</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400" b="1" dirty="0" smtClean="0">
                <a:solidFill>
                  <a:srgbClr val="7030A0"/>
                </a:solidFill>
                <a:latin typeface="Calibri" pitchFamily="34" charset="0"/>
                <a:cs typeface="Calibri" pitchFamily="34" charset="0"/>
              </a:rPr>
              <a:t>SSR / Attendance </a:t>
            </a:r>
            <a:r>
              <a:rPr lang="en-US" sz="6400" b="1" dirty="0">
                <a:solidFill>
                  <a:srgbClr val="7030A0"/>
                </a:solidFill>
                <a:latin typeface="Calibri" pitchFamily="34" charset="0"/>
                <a:cs typeface="Calibri" pitchFamily="34" charset="0"/>
              </a:rPr>
              <a:t>/ </a:t>
            </a:r>
            <a:r>
              <a:rPr lang="en-US" sz="64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400" b="1" dirty="0">
                <a:solidFill>
                  <a:srgbClr val="7030A0"/>
                </a:solidFill>
                <a:latin typeface="Calibri" pitchFamily="34" charset="0"/>
                <a:cs typeface="Calibri" pitchFamily="34" charset="0"/>
              </a:rPr>
              <a:t>Daily SSR Entry </a:t>
            </a:r>
            <a:r>
              <a:rPr lang="en-US" sz="6400" b="1" dirty="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Agenda: </a:t>
            </a:r>
            <a:r>
              <a:rPr lang="en-US" sz="6400" b="1" dirty="0" smtClean="0">
                <a:solidFill>
                  <a:srgbClr val="FF0000"/>
                </a:solidFill>
                <a:latin typeface="Calibri" pitchFamily="34" charset="0"/>
                <a:cs typeface="Calibri" pitchFamily="34" charset="0"/>
              </a:rPr>
              <a:t>#1</a:t>
            </a:r>
            <a:endParaRPr lang="en-US" sz="6400" b="1" dirty="0">
              <a:solidFill>
                <a:srgbClr val="FF0000"/>
              </a:solidFill>
              <a:latin typeface="Calibri" pitchFamily="34" charset="0"/>
              <a:cs typeface="Calibri" pitchFamily="34" charset="0"/>
            </a:endParaRPr>
          </a:p>
          <a:p>
            <a:pPr>
              <a:buFont typeface="Courier New" pitchFamily="49" charset="0"/>
              <a:buChar char="o"/>
            </a:pPr>
            <a:r>
              <a:rPr lang="en-US" sz="64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400" b="1" dirty="0">
                <a:solidFill>
                  <a:srgbClr val="0070C0"/>
                </a:solidFill>
                <a:latin typeface="Calibri" pitchFamily="34" charset="0"/>
                <a:cs typeface="Calibri" pitchFamily="34" charset="0"/>
                <a:sym typeface="Wingdings" pitchFamily="2" charset="2"/>
              </a:rPr>
              <a:t>I will be returning your </a:t>
            </a:r>
            <a:r>
              <a:rPr lang="en-US" sz="6400" b="1" dirty="0" smtClean="0">
                <a:solidFill>
                  <a:srgbClr val="0070C0"/>
                </a:solidFill>
                <a:latin typeface="Calibri" pitchFamily="34" charset="0"/>
                <a:cs typeface="Calibri" pitchFamily="34" charset="0"/>
                <a:sym typeface="Wingdings" pitchFamily="2" charset="2"/>
              </a:rPr>
              <a:t>persuasive essays </a:t>
            </a:r>
            <a:r>
              <a:rPr lang="en-US" sz="6400" b="1" dirty="0">
                <a:solidFill>
                  <a:srgbClr val="0070C0"/>
                </a:solidFill>
                <a:latin typeface="Calibri" pitchFamily="34" charset="0"/>
                <a:cs typeface="Calibri" pitchFamily="34" charset="0"/>
                <a:sym typeface="Wingdings" pitchFamily="2" charset="2"/>
              </a:rPr>
              <a:t>in another week or so. I couldn’t get to them over the weekend, my </a:t>
            </a:r>
            <a:r>
              <a:rPr lang="en-US" sz="6400" b="1" dirty="0" smtClean="0">
                <a:solidFill>
                  <a:srgbClr val="0070C0"/>
                </a:solidFill>
                <a:latin typeface="Calibri" pitchFamily="34" charset="0"/>
                <a:cs typeface="Calibri" pitchFamily="34" charset="0"/>
                <a:sym typeface="Wingdings" pitchFamily="2" charset="2"/>
              </a:rPr>
              <a:t>Senior’s </a:t>
            </a:r>
            <a:r>
              <a:rPr lang="en-US" sz="6400" b="1" dirty="0">
                <a:solidFill>
                  <a:srgbClr val="0070C0"/>
                </a:solidFill>
                <a:latin typeface="Calibri" pitchFamily="34" charset="0"/>
                <a:cs typeface="Calibri" pitchFamily="34" charset="0"/>
                <a:sym typeface="Wingdings" pitchFamily="2" charset="2"/>
              </a:rPr>
              <a:t>essays took precedent.</a:t>
            </a:r>
          </a:p>
          <a:p>
            <a:pPr lvl="1">
              <a:buFont typeface="Courier New" pitchFamily="49" charset="0"/>
              <a:buChar char="o"/>
            </a:pPr>
            <a:r>
              <a:rPr lang="en-US" sz="6400" b="1" dirty="0">
                <a:solidFill>
                  <a:srgbClr val="0070C0"/>
                </a:solidFill>
                <a:latin typeface="Calibri" pitchFamily="34" charset="0"/>
                <a:cs typeface="Calibri" pitchFamily="34" charset="0"/>
                <a:sym typeface="Wingdings" pitchFamily="2" charset="2"/>
              </a:rPr>
              <a:t>Your Semester 1 grades have been posted on the bulletin board you can look during break </a:t>
            </a:r>
            <a:r>
              <a:rPr lang="en-US" sz="6400" b="1" dirty="0" smtClean="0">
                <a:solidFill>
                  <a:srgbClr val="0070C0"/>
                </a:solidFill>
                <a:latin typeface="Calibri" pitchFamily="34" charset="0"/>
                <a:cs typeface="Calibri" pitchFamily="34" charset="0"/>
                <a:sym typeface="Wingdings" pitchFamily="2" charset="2"/>
              </a:rPr>
              <a:t>time, if you haven’t already.</a:t>
            </a:r>
            <a:endParaRPr lang="en-US" sz="6400" b="1" dirty="0">
              <a:solidFill>
                <a:srgbClr val="0070C0"/>
              </a:solidFill>
              <a:latin typeface="Calibri" pitchFamily="34" charset="0"/>
              <a:cs typeface="Calibri" pitchFamily="34" charset="0"/>
              <a:sym typeface="Wingdings" pitchFamily="2" charset="2"/>
            </a:endParaRPr>
          </a:p>
          <a:p>
            <a:pPr>
              <a:buFont typeface="Courier New" pitchFamily="49" charset="0"/>
              <a:buChar char="o"/>
            </a:pPr>
            <a:r>
              <a:rPr lang="en-US" sz="6400" b="1" dirty="0" smtClean="0">
                <a:solidFill>
                  <a:srgbClr val="7030A0"/>
                </a:solidFill>
                <a:latin typeface="Calibri" pitchFamily="34" charset="0"/>
                <a:cs typeface="Calibri" pitchFamily="34" charset="0"/>
              </a:rPr>
              <a:t>BREAK – 5 </a:t>
            </a:r>
            <a:r>
              <a:rPr lang="en-US" sz="6400" b="1" dirty="0" err="1" smtClean="0">
                <a:solidFill>
                  <a:srgbClr val="7030A0"/>
                </a:solidFill>
                <a:latin typeface="Calibri" pitchFamily="34" charset="0"/>
                <a:cs typeface="Calibri" pitchFamily="34" charset="0"/>
              </a:rPr>
              <a:t>mins</a:t>
            </a:r>
            <a:r>
              <a:rPr lang="en-US" sz="6400" b="1" dirty="0" smtClean="0">
                <a:solidFill>
                  <a:srgbClr val="7030A0"/>
                </a:solidFill>
                <a:latin typeface="Calibri" pitchFamily="34" charset="0"/>
                <a:cs typeface="Calibri" pitchFamily="34" charset="0"/>
              </a:rPr>
              <a:t>.</a:t>
            </a:r>
          </a:p>
          <a:p>
            <a:pPr>
              <a:buFont typeface="Courier New" pitchFamily="49" charset="0"/>
              <a:buChar char="o"/>
            </a:pPr>
            <a:r>
              <a:rPr lang="en-US" sz="6400" b="1" dirty="0" smtClean="0">
                <a:solidFill>
                  <a:srgbClr val="7030A0"/>
                </a:solidFill>
                <a:latin typeface="Calibri" pitchFamily="34" charset="0"/>
                <a:cs typeface="Calibri" pitchFamily="34" charset="0"/>
              </a:rPr>
              <a:t>Hall Passes- QTR. 3!</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chemeClr val="accent3">
                    <a:lumMod val="75000"/>
                  </a:schemeClr>
                </a:solidFill>
                <a:latin typeface="Calibri" pitchFamily="34" charset="0"/>
                <a:cs typeface="Calibri" pitchFamily="34" charset="0"/>
              </a:rPr>
              <a:t>2B ONLY: Secret Pal Letters!</a:t>
            </a:r>
          </a:p>
          <a:p>
            <a:pPr>
              <a:buFont typeface="Courier New" pitchFamily="49" charset="0"/>
              <a:buChar char="o"/>
            </a:pPr>
            <a:r>
              <a:rPr lang="en-US" sz="6400" b="1" dirty="0" smtClean="0">
                <a:solidFill>
                  <a:schemeClr val="accent3">
                    <a:lumMod val="75000"/>
                  </a:schemeClr>
                </a:solidFill>
                <a:latin typeface="Calibri" pitchFamily="34" charset="0"/>
                <a:cs typeface="Calibri" pitchFamily="34" charset="0"/>
              </a:rPr>
              <a:t>3B ONLY: “Suburban Epics”</a:t>
            </a:r>
            <a:endParaRPr lang="en-US" sz="6400" b="1" dirty="0" smtClean="0">
              <a:solidFill>
                <a:schemeClr val="accent3">
                  <a:lumMod val="75000"/>
                </a:schemeClr>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Finish film</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6400" b="1" i="1" dirty="0" smtClean="0">
                <a:solidFill>
                  <a:srgbClr val="7030A0"/>
                </a:solidFill>
                <a:latin typeface="Calibri" pitchFamily="34" charset="0"/>
                <a:cs typeface="Calibri" pitchFamily="34" charset="0"/>
              </a:rPr>
              <a:t>Put </a:t>
            </a:r>
            <a:r>
              <a:rPr lang="en-US" sz="6400" b="1" i="1" dirty="0">
                <a:solidFill>
                  <a:srgbClr val="7030A0"/>
                </a:solidFill>
                <a:latin typeface="Calibri" pitchFamily="34" charset="0"/>
                <a:cs typeface="Calibri" pitchFamily="34" charset="0"/>
              </a:rPr>
              <a:t>away your LLN and/or writing folders in the LLN Storage File Cabinet </a:t>
            </a:r>
            <a:r>
              <a:rPr lang="en-US" sz="6400" b="1" i="1" u="sng" dirty="0">
                <a:solidFill>
                  <a:srgbClr val="7030A0"/>
                </a:solidFill>
                <a:latin typeface="Calibri" pitchFamily="34" charset="0"/>
                <a:cs typeface="Calibri" pitchFamily="34" charset="0"/>
              </a:rPr>
              <a:t>NEATLY</a:t>
            </a:r>
            <a:r>
              <a:rPr lang="en-US" sz="6400" b="1" i="1" dirty="0">
                <a:solidFill>
                  <a:srgbClr val="7030A0"/>
                </a:solidFill>
                <a:latin typeface="Calibri" pitchFamily="34" charset="0"/>
                <a:cs typeface="Calibri" pitchFamily="34" charset="0"/>
              </a:rPr>
              <a:t>, please!</a:t>
            </a:r>
            <a:endParaRPr lang="en-US" sz="6400" b="1" i="1" u="sng" dirty="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SSR 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2255177543"/>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2B ONLY: </a:t>
            </a:r>
            <a:r>
              <a:rPr lang="en-US" dirty="0" smtClean="0"/>
              <a:t>Secret Pal Letters:</a:t>
            </a:r>
            <a:endParaRPr lang="en-US" dirty="0"/>
          </a:p>
        </p:txBody>
      </p:sp>
      <p:sp>
        <p:nvSpPr>
          <p:cNvPr id="3" name="Content Placeholder 2"/>
          <p:cNvSpPr>
            <a:spLocks noGrp="1"/>
          </p:cNvSpPr>
          <p:nvPr>
            <p:ph sz="quarter" idx="1"/>
          </p:nvPr>
        </p:nvSpPr>
        <p:spPr>
          <a:xfrm>
            <a:off x="152400" y="1371600"/>
            <a:ext cx="8839200" cy="5029200"/>
          </a:xfrm>
        </p:spPr>
        <p:txBody>
          <a:bodyPr>
            <a:normAutofit lnSpcReduction="10000"/>
          </a:bodyPr>
          <a:lstStyle/>
          <a:p>
            <a:r>
              <a:rPr lang="en-US" dirty="0" smtClean="0"/>
              <a:t>ON page 2 of your letter…</a:t>
            </a:r>
          </a:p>
          <a:p>
            <a:pPr marL="274320" lvl="1" indent="0">
              <a:buNone/>
            </a:pPr>
            <a:r>
              <a:rPr lang="en-US" sz="2400" b="1" i="1" dirty="0" smtClean="0">
                <a:solidFill>
                  <a:srgbClr val="7030A0"/>
                </a:solidFill>
              </a:rPr>
              <a:t>Flash back for a bit: </a:t>
            </a:r>
          </a:p>
          <a:p>
            <a:pPr lvl="1"/>
            <a:r>
              <a:rPr lang="en-US" sz="2400" b="1" dirty="0">
                <a:solidFill>
                  <a:srgbClr val="7030A0"/>
                </a:solidFill>
              </a:rPr>
              <a:t>Recall how middle school made you feel. Maybe share an embarrassing or funny story from those days (don't reveal the school you went </a:t>
            </a:r>
            <a:r>
              <a:rPr lang="en-US" sz="2400" b="1" dirty="0" smtClean="0">
                <a:solidFill>
                  <a:srgbClr val="7030A0"/>
                </a:solidFill>
              </a:rPr>
              <a:t>to </a:t>
            </a:r>
            <a:r>
              <a:rPr lang="en-US" sz="2400" b="1" dirty="0">
                <a:solidFill>
                  <a:srgbClr val="7030A0"/>
                </a:solidFill>
                <a:sym typeface="Wingdings" pitchFamily="2" charset="2"/>
              </a:rPr>
              <a:t></a:t>
            </a:r>
            <a:r>
              <a:rPr lang="en-US" sz="2400" b="1" dirty="0" smtClean="0">
                <a:solidFill>
                  <a:srgbClr val="7030A0"/>
                </a:solidFill>
                <a:sym typeface="Wingdings" pitchFamily="2" charset="2"/>
              </a:rPr>
              <a:t>).</a:t>
            </a:r>
          </a:p>
          <a:p>
            <a:pPr lvl="1"/>
            <a:r>
              <a:rPr lang="en-US" sz="2400" b="1" dirty="0" smtClean="0">
                <a:solidFill>
                  <a:srgbClr val="7030A0"/>
                </a:solidFill>
                <a:sym typeface="Wingdings" pitchFamily="2" charset="2"/>
              </a:rPr>
              <a:t>What did you learn about yourself in middle school (attributes, strengths, traits, etc.)? How has it shaped you into the high </a:t>
            </a:r>
            <a:r>
              <a:rPr lang="en-US" sz="2400" b="1" dirty="0" err="1" smtClean="0">
                <a:solidFill>
                  <a:srgbClr val="7030A0"/>
                </a:solidFill>
                <a:sym typeface="Wingdings" pitchFamily="2" charset="2"/>
              </a:rPr>
              <a:t>schooler</a:t>
            </a:r>
            <a:r>
              <a:rPr lang="en-US" sz="2400" b="1" dirty="0" smtClean="0">
                <a:solidFill>
                  <a:srgbClr val="7030A0"/>
                </a:solidFill>
                <a:sym typeface="Wingdings" pitchFamily="2" charset="2"/>
              </a:rPr>
              <a:t> you are today?</a:t>
            </a:r>
            <a:endParaRPr lang="en-US" sz="2400" b="1" dirty="0">
              <a:solidFill>
                <a:srgbClr val="7030A0"/>
              </a:solidFill>
            </a:endParaRPr>
          </a:p>
          <a:p>
            <a:pPr marL="274320" lvl="1" indent="0">
              <a:buNone/>
            </a:pPr>
            <a:r>
              <a:rPr lang="en-US" sz="2400" b="1" i="1" dirty="0" smtClean="0">
                <a:solidFill>
                  <a:srgbClr val="7030A0"/>
                </a:solidFill>
              </a:rPr>
              <a:t>Now flash forward to high school:</a:t>
            </a:r>
            <a:endParaRPr lang="en-US" sz="2400" b="1" i="1" dirty="0">
              <a:solidFill>
                <a:srgbClr val="7030A0"/>
              </a:solidFill>
            </a:endParaRPr>
          </a:p>
          <a:p>
            <a:pPr lvl="1"/>
            <a:r>
              <a:rPr lang="en-US" sz="2400" b="1" dirty="0" smtClean="0">
                <a:solidFill>
                  <a:srgbClr val="7030A0"/>
                </a:solidFill>
              </a:rPr>
              <a:t>Retell a compliment that you recently paid to someone else. Explain how your compliment made the other person feel.</a:t>
            </a:r>
          </a:p>
          <a:p>
            <a:pPr lvl="1"/>
            <a:r>
              <a:rPr lang="en-US" sz="2400" b="1" dirty="0" smtClean="0">
                <a:solidFill>
                  <a:srgbClr val="7030A0"/>
                </a:solidFill>
              </a:rPr>
              <a:t>Retell a compliment that somebody recently paid to you. Explain how that compliment made you feel.</a:t>
            </a:r>
          </a:p>
        </p:txBody>
      </p:sp>
    </p:spTree>
    <p:extLst>
      <p:ext uri="{BB962C8B-B14F-4D97-AF65-F5344CB8AC3E}">
        <p14:creationId xmlns:p14="http://schemas.microsoft.com/office/powerpoint/2010/main" val="1977910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3B ONLY: </a:t>
            </a:r>
            <a:r>
              <a:rPr lang="en-US" dirty="0" smtClean="0">
                <a:solidFill>
                  <a:schemeClr val="accent3">
                    <a:lumMod val="75000"/>
                  </a:schemeClr>
                </a:solidFill>
              </a:rPr>
              <a:t>“</a:t>
            </a:r>
            <a:r>
              <a:rPr lang="en-US" dirty="0" smtClean="0"/>
              <a:t>Suburban Epics”</a:t>
            </a:r>
            <a:endParaRPr lang="en-US" dirty="0"/>
          </a:p>
        </p:txBody>
      </p:sp>
      <p:sp>
        <p:nvSpPr>
          <p:cNvPr id="3" name="Content Placeholder 2"/>
          <p:cNvSpPr>
            <a:spLocks noGrp="1"/>
          </p:cNvSpPr>
          <p:nvPr>
            <p:ph sz="quarter" idx="1"/>
          </p:nvPr>
        </p:nvSpPr>
        <p:spPr>
          <a:xfrm>
            <a:off x="152400" y="1371600"/>
            <a:ext cx="8839200" cy="5334000"/>
          </a:xfrm>
        </p:spPr>
        <p:txBody>
          <a:bodyPr/>
          <a:lstStyle/>
          <a:p>
            <a:pPr marL="0" indent="0">
              <a:buNone/>
            </a:pPr>
            <a:r>
              <a:rPr lang="en-US" sz="3600" dirty="0" smtClean="0"/>
              <a:t>1. On a sheet of LOOSE LEAF paper draw a map of your street.</a:t>
            </a:r>
          </a:p>
          <a:p>
            <a:pPr lvl="1"/>
            <a:r>
              <a:rPr lang="en-US" sz="3600" b="1" dirty="0" smtClean="0">
                <a:solidFill>
                  <a:srgbClr val="7030A0"/>
                </a:solidFill>
              </a:rPr>
              <a:t>Write an anecdote (little story) for each house:</a:t>
            </a:r>
          </a:p>
          <a:p>
            <a:pPr lvl="2"/>
            <a:r>
              <a:rPr lang="en-US" sz="3600" dirty="0" smtClean="0"/>
              <a:t>Ex. “This lady drives like a maniac”</a:t>
            </a:r>
          </a:p>
          <a:p>
            <a:pPr lvl="2"/>
            <a:r>
              <a:rPr lang="en-US" sz="3600" dirty="0" smtClean="0"/>
              <a:t>Ex. “This guy picks up his newspaper in a woman's robe</a:t>
            </a:r>
          </a:p>
          <a:p>
            <a:pPr lvl="2"/>
            <a:endParaRPr lang="en-US" dirty="0" smtClean="0"/>
          </a:p>
        </p:txBody>
      </p:sp>
    </p:spTree>
    <p:extLst>
      <p:ext uri="{BB962C8B-B14F-4D97-AF65-F5344CB8AC3E}">
        <p14:creationId xmlns:p14="http://schemas.microsoft.com/office/powerpoint/2010/main" val="2631363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3B ONLY: </a:t>
            </a:r>
            <a:r>
              <a:rPr lang="en-US" dirty="0">
                <a:solidFill>
                  <a:schemeClr val="accent3">
                    <a:lumMod val="75000"/>
                  </a:schemeClr>
                </a:solidFill>
              </a:rPr>
              <a:t>“</a:t>
            </a:r>
            <a:r>
              <a:rPr lang="en-US" dirty="0"/>
              <a:t>Suburban Epics”</a:t>
            </a:r>
          </a:p>
        </p:txBody>
      </p:sp>
      <p:sp>
        <p:nvSpPr>
          <p:cNvPr id="3" name="Content Placeholder 2"/>
          <p:cNvSpPr>
            <a:spLocks noGrp="1"/>
          </p:cNvSpPr>
          <p:nvPr>
            <p:ph sz="quarter" idx="1"/>
          </p:nvPr>
        </p:nvSpPr>
        <p:spPr>
          <a:xfrm>
            <a:off x="152400" y="1447800"/>
            <a:ext cx="8839200" cy="5257800"/>
          </a:xfrm>
        </p:spPr>
        <p:txBody>
          <a:bodyPr>
            <a:normAutofit/>
          </a:bodyPr>
          <a:lstStyle/>
          <a:p>
            <a:pPr marL="0" indent="0">
              <a:buNone/>
            </a:pPr>
            <a:r>
              <a:rPr lang="en-US" sz="3200" b="1" dirty="0">
                <a:solidFill>
                  <a:srgbClr val="7030A0"/>
                </a:solidFill>
              </a:rPr>
              <a:t>2. Pick the most interesting </a:t>
            </a:r>
            <a:r>
              <a:rPr lang="en-US" sz="3200" b="1" dirty="0" smtClean="0">
                <a:solidFill>
                  <a:srgbClr val="7030A0"/>
                </a:solidFill>
              </a:rPr>
              <a:t>anecdote.</a:t>
            </a:r>
          </a:p>
          <a:p>
            <a:pPr marL="0" indent="0">
              <a:buNone/>
            </a:pPr>
            <a:r>
              <a:rPr lang="en-US" sz="3200" b="1" dirty="0" smtClean="0">
                <a:solidFill>
                  <a:srgbClr val="7030A0"/>
                </a:solidFill>
              </a:rPr>
              <a:t>3. Turn the anecdote into a story:</a:t>
            </a:r>
          </a:p>
          <a:p>
            <a:pPr marL="0" indent="0">
              <a:buNone/>
            </a:pPr>
            <a:r>
              <a:rPr lang="en-US" sz="3200" dirty="0" smtClean="0"/>
              <a:t>- Don't get too bogged down with </a:t>
            </a:r>
            <a:r>
              <a:rPr lang="en-US" sz="3200" smtClean="0"/>
              <a:t>nuts and </a:t>
            </a:r>
            <a:r>
              <a:rPr lang="en-US" sz="3200" dirty="0" smtClean="0"/>
              <a:t>bolts</a:t>
            </a:r>
          </a:p>
          <a:p>
            <a:pPr marL="0" indent="0">
              <a:buNone/>
            </a:pPr>
            <a:r>
              <a:rPr lang="en-US" sz="3200" dirty="0" smtClean="0"/>
              <a:t>-Play around with point of view (who will be telling the story). Tell it from the neighbor’s perspective.</a:t>
            </a:r>
          </a:p>
          <a:p>
            <a:pPr marL="0" indent="0">
              <a:buNone/>
            </a:pPr>
            <a:r>
              <a:rPr lang="en-US" sz="3200" b="1" dirty="0" smtClean="0">
                <a:solidFill>
                  <a:srgbClr val="7030A0"/>
                </a:solidFill>
              </a:rPr>
              <a:t>4. As you go don’t be afraid to make stuff up.</a:t>
            </a:r>
          </a:p>
          <a:p>
            <a:pPr marL="0" indent="0">
              <a:buNone/>
            </a:pPr>
            <a:r>
              <a:rPr lang="en-US" sz="3200" b="1" dirty="0" smtClean="0">
                <a:solidFill>
                  <a:srgbClr val="7030A0"/>
                </a:solidFill>
              </a:rPr>
              <a:t>5. Wind down.</a:t>
            </a:r>
          </a:p>
        </p:txBody>
      </p:sp>
    </p:spTree>
    <p:extLst>
      <p:ext uri="{BB962C8B-B14F-4D97-AF65-F5344CB8AC3E}">
        <p14:creationId xmlns:p14="http://schemas.microsoft.com/office/powerpoint/2010/main" val="784383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135</TotalTime>
  <Words>512</Words>
  <Application>Microsoft Office PowerPoint</Application>
  <PresentationFormat>On-screen Show (4:3)</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Sophomore English      with Mrs. Greblo!</vt:lpstr>
      <vt:lpstr>Mrs. Greblo’s  2B &amp; 3B Sophomore English Agenda: 2/4/13</vt:lpstr>
      <vt:lpstr>2B ONLY: Secret Pal Letters:</vt:lpstr>
      <vt:lpstr>3B ONLY: “Suburban Epics”</vt:lpstr>
      <vt:lpstr>3B ONLY: “Suburban Epics”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15</cp:revision>
  <dcterms:created xsi:type="dcterms:W3CDTF">2013-02-04T18:42:01Z</dcterms:created>
  <dcterms:modified xsi:type="dcterms:W3CDTF">2013-02-04T20:57:39Z</dcterms:modified>
</cp:coreProperties>
</file>