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1B7218D-9939-4BE7-A8C9-FAE39711A0BD}" type="datetimeFigureOut">
              <a:rPr lang="en-US" smtClean="0"/>
              <a:t>1/23/2013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E8F885E-E292-499E-B84F-7AD0FDA08C4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B7218D-9939-4BE7-A8C9-FAE39711A0BD}"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8F885E-E292-499E-B84F-7AD0FDA08C4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E8F885E-E292-499E-B84F-7AD0FDA08C4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B7218D-9939-4BE7-A8C9-FAE39711A0BD}"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1B7218D-9939-4BE7-A8C9-FAE39711A0BD}"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E8F885E-E292-499E-B84F-7AD0FDA08C4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1B7218D-9939-4BE7-A8C9-FAE39711A0BD}" type="datetimeFigureOut">
              <a:rPr lang="en-US" smtClean="0"/>
              <a:t>1/23/2013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E8F885E-E292-499E-B84F-7AD0FDA08C4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1B7218D-9939-4BE7-A8C9-FAE39711A0BD}"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8F885E-E292-499E-B84F-7AD0FDA08C4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1B7218D-9939-4BE7-A8C9-FAE39711A0BD}" type="datetimeFigureOut">
              <a:rPr lang="en-US" smtClean="0"/>
              <a:t>1/23/2013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E8F885E-E292-499E-B84F-7AD0FDA08C4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B7218D-9939-4BE7-A8C9-FAE39711A0BD}"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E8F885E-E292-499E-B84F-7AD0FDA08C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1B7218D-9939-4BE7-A8C9-FAE39711A0BD}"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E8F885E-E292-499E-B84F-7AD0FDA08C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E8F885E-E292-499E-B84F-7AD0FDA08C4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1B7218D-9939-4BE7-A8C9-FAE39711A0BD}" type="datetimeFigureOut">
              <a:rPr lang="en-US" smtClean="0"/>
              <a:t>1/23/2013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E8F885E-E292-499E-B84F-7AD0FDA08C4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1B7218D-9939-4BE7-A8C9-FAE39711A0BD}" type="datetimeFigureOut">
              <a:rPr lang="en-US" smtClean="0"/>
              <a:t>1/23/2013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1B7218D-9939-4BE7-A8C9-FAE39711A0BD}" type="datetimeFigureOut">
              <a:rPr lang="en-US" smtClean="0"/>
              <a:t>1/23/2013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E8F885E-E292-499E-B84F-7AD0FDA08C4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3360615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26390115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 &amp; 3B Sophomore English Agenda: </a:t>
            </a:r>
            <a:r>
              <a:rPr lang="en-US" sz="2700" b="1" dirty="0" smtClean="0">
                <a:solidFill>
                  <a:srgbClr val="00B050"/>
                </a:solidFill>
                <a:latin typeface="Calibri" pitchFamily="34" charset="0"/>
                <a:cs typeface="Calibri" pitchFamily="34" charset="0"/>
              </a:rPr>
              <a:t>1/23/13</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800" b="1" dirty="0">
                <a:solidFill>
                  <a:srgbClr val="7030A0"/>
                </a:solidFill>
                <a:latin typeface="Calibri" pitchFamily="34" charset="0"/>
                <a:cs typeface="Calibri" pitchFamily="34" charset="0"/>
              </a:rPr>
              <a:t>SSR </a:t>
            </a:r>
            <a:r>
              <a:rPr lang="en-US" sz="6800" b="1" dirty="0" smtClean="0">
                <a:solidFill>
                  <a:srgbClr val="7030A0"/>
                </a:solidFill>
                <a:latin typeface="Calibri" pitchFamily="34" charset="0"/>
                <a:cs typeface="Calibri" pitchFamily="34" charset="0"/>
              </a:rPr>
              <a:t>(short) / </a:t>
            </a:r>
            <a:r>
              <a:rPr lang="en-US" sz="6800" b="1" dirty="0">
                <a:solidFill>
                  <a:srgbClr val="7030A0"/>
                </a:solidFill>
                <a:latin typeface="Calibri" pitchFamily="34" charset="0"/>
                <a:cs typeface="Calibri" pitchFamily="34" charset="0"/>
              </a:rPr>
              <a:t>Attendance / </a:t>
            </a:r>
            <a:r>
              <a:rPr lang="en-US" sz="68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800" b="1" dirty="0" smtClean="0">
                <a:solidFill>
                  <a:srgbClr val="7030A0"/>
                </a:solidFill>
                <a:latin typeface="Calibri" pitchFamily="34" charset="0"/>
                <a:cs typeface="Calibri" pitchFamily="34" charset="0"/>
              </a:rPr>
              <a:t>Agenda </a:t>
            </a:r>
            <a:r>
              <a:rPr lang="en-US" sz="6800" b="1" dirty="0" smtClean="0">
                <a:solidFill>
                  <a:srgbClr val="7030A0"/>
                </a:solidFill>
                <a:latin typeface="Calibri" pitchFamily="34" charset="0"/>
                <a:cs typeface="Calibri" pitchFamily="34" charset="0"/>
              </a:rPr>
              <a:t>(2B)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14; </a:t>
            </a:r>
            <a:r>
              <a:rPr lang="en-US" sz="6800" b="1" dirty="0" smtClean="0">
                <a:solidFill>
                  <a:srgbClr val="7030A0"/>
                </a:solidFill>
                <a:latin typeface="Calibri" pitchFamily="34" charset="0"/>
                <a:cs typeface="Calibri" pitchFamily="34" charset="0"/>
              </a:rPr>
              <a:t>(3B) </a:t>
            </a:r>
            <a:r>
              <a:rPr lang="en-US" sz="6800" b="1" dirty="0" smtClean="0">
                <a:solidFill>
                  <a:srgbClr val="FF0000"/>
                </a:solidFill>
                <a:latin typeface="Calibri" pitchFamily="34" charset="0"/>
                <a:cs typeface="Calibri" pitchFamily="34" charset="0"/>
              </a:rPr>
              <a:t>#</a:t>
            </a:r>
            <a:r>
              <a:rPr lang="en-US" sz="6800" b="1" dirty="0" smtClean="0">
                <a:solidFill>
                  <a:srgbClr val="FF0000"/>
                </a:solidFill>
                <a:latin typeface="Calibri" pitchFamily="34" charset="0"/>
                <a:cs typeface="Calibri" pitchFamily="34" charset="0"/>
              </a:rPr>
              <a:t>13</a:t>
            </a:r>
            <a:endParaRPr lang="en-US" sz="6800" b="1" dirty="0">
              <a:solidFill>
                <a:srgbClr val="FF0000"/>
              </a:solidFill>
              <a:latin typeface="Calibri" pitchFamily="34" charset="0"/>
              <a:cs typeface="Calibri" pitchFamily="34" charset="0"/>
            </a:endParaRPr>
          </a:p>
          <a:p>
            <a:pPr>
              <a:buFont typeface="Courier New" pitchFamily="49" charset="0"/>
              <a:buChar char="o"/>
            </a:pPr>
            <a:r>
              <a:rPr lang="en-US" sz="68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800" b="1" dirty="0" smtClean="0">
                <a:solidFill>
                  <a:srgbClr val="0070C0"/>
                </a:solidFill>
                <a:latin typeface="Calibri" pitchFamily="34" charset="0"/>
                <a:cs typeface="Calibri" pitchFamily="34" charset="0"/>
                <a:sym typeface="Wingdings" pitchFamily="2" charset="2"/>
              </a:rPr>
              <a:t>We </a:t>
            </a:r>
            <a:r>
              <a:rPr lang="en-US" sz="6800" b="1" dirty="0">
                <a:solidFill>
                  <a:srgbClr val="0070C0"/>
                </a:solidFill>
                <a:latin typeface="Calibri" pitchFamily="34" charset="0"/>
                <a:cs typeface="Calibri" pitchFamily="34" charset="0"/>
                <a:sym typeface="Wingdings" pitchFamily="2" charset="2"/>
              </a:rPr>
              <a:t>have </a:t>
            </a:r>
            <a:r>
              <a:rPr lang="en-US" sz="6800" b="1" dirty="0" smtClean="0">
                <a:solidFill>
                  <a:srgbClr val="0070C0"/>
                </a:solidFill>
                <a:latin typeface="Calibri" pitchFamily="34" charset="0"/>
                <a:cs typeface="Calibri" pitchFamily="34" charset="0"/>
                <a:sym typeface="Wingdings" pitchFamily="2" charset="2"/>
              </a:rPr>
              <a:t>THREE</a:t>
            </a:r>
            <a:r>
              <a:rPr lang="en-US" sz="6800" b="1" dirty="0" smtClean="0">
                <a:solidFill>
                  <a:srgbClr val="0070C0"/>
                </a:solidFill>
                <a:latin typeface="Calibri" pitchFamily="34" charset="0"/>
                <a:cs typeface="Calibri" pitchFamily="34" charset="0"/>
                <a:sym typeface="Wingdings" pitchFamily="2" charset="2"/>
              </a:rPr>
              <a:t> </a:t>
            </a:r>
            <a:r>
              <a:rPr lang="en-US" sz="6800" b="1" dirty="0">
                <a:solidFill>
                  <a:srgbClr val="0070C0"/>
                </a:solidFill>
                <a:latin typeface="Calibri" pitchFamily="34" charset="0"/>
                <a:cs typeface="Calibri" pitchFamily="34" charset="0"/>
                <a:sym typeface="Wingdings" pitchFamily="2" charset="2"/>
              </a:rPr>
              <a:t>class periods until the END of semester 1 (including today</a:t>
            </a:r>
            <a:r>
              <a:rPr lang="en-US" sz="6800" b="1" dirty="0" smtClean="0">
                <a:solidFill>
                  <a:srgbClr val="0070C0"/>
                </a:solidFill>
                <a:latin typeface="Calibri" pitchFamily="34" charset="0"/>
                <a:cs typeface="Calibri" pitchFamily="34" charset="0"/>
                <a:sym typeface="Wingdings" pitchFamily="2" charset="2"/>
              </a:rPr>
              <a:t>)!</a:t>
            </a:r>
            <a:endParaRPr lang="en-US" sz="6800" b="1" dirty="0" smtClean="0">
              <a:solidFill>
                <a:srgbClr val="0070C0"/>
              </a:solidFill>
              <a:latin typeface="Calibri" pitchFamily="34" charset="0"/>
              <a:cs typeface="Calibri" pitchFamily="34" charset="0"/>
            </a:endParaRPr>
          </a:p>
          <a:p>
            <a:pPr lvl="1">
              <a:buFont typeface="Courier New" pitchFamily="49" charset="0"/>
              <a:buChar char="o"/>
            </a:pPr>
            <a:r>
              <a:rPr lang="en-US" sz="6800" b="1" dirty="0">
                <a:solidFill>
                  <a:srgbClr val="0070C0"/>
                </a:solidFill>
                <a:latin typeface="Calibri" pitchFamily="34" charset="0"/>
                <a:cs typeface="Calibri" pitchFamily="34" charset="0"/>
                <a:sym typeface="Wingdings" pitchFamily="2" charset="2"/>
              </a:rPr>
              <a:t>Your persuasive essay is due next </a:t>
            </a:r>
            <a:r>
              <a:rPr lang="en-US" sz="6800" b="1" dirty="0" smtClean="0">
                <a:solidFill>
                  <a:srgbClr val="0070C0"/>
                </a:solidFill>
                <a:latin typeface="Calibri" pitchFamily="34" charset="0"/>
                <a:cs typeface="Calibri" pitchFamily="34" charset="0"/>
                <a:sym typeface="Wingdings" pitchFamily="2" charset="2"/>
              </a:rPr>
              <a:t>Tuesday, 1/29/13 </a:t>
            </a:r>
            <a:r>
              <a:rPr lang="en-US" sz="6800" b="1" dirty="0">
                <a:solidFill>
                  <a:srgbClr val="0070C0"/>
                </a:solidFill>
                <a:latin typeface="Calibri" pitchFamily="34" charset="0"/>
                <a:cs typeface="Calibri" pitchFamily="34" charset="0"/>
                <a:sym typeface="Wingdings" pitchFamily="2" charset="2"/>
              </a:rPr>
              <a:t>(last day of the semester).</a:t>
            </a:r>
            <a:endParaRPr lang="en-US" sz="6800" b="1" dirty="0">
              <a:solidFill>
                <a:srgbClr val="0070C0"/>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Break </a:t>
            </a:r>
            <a:endParaRPr lang="en-US" sz="6800" b="1" dirty="0">
              <a:solidFill>
                <a:srgbClr val="7030A0"/>
              </a:solidFill>
              <a:latin typeface="Calibri" pitchFamily="34" charset="0"/>
              <a:cs typeface="Calibri" pitchFamily="34" charset="0"/>
            </a:endParaRPr>
          </a:p>
          <a:p>
            <a:pPr>
              <a:buFont typeface="Courier New" pitchFamily="49" charset="0"/>
              <a:buChar char="o"/>
            </a:pPr>
            <a:r>
              <a:rPr lang="en-US" sz="6800" b="1" dirty="0">
                <a:solidFill>
                  <a:srgbClr val="7030A0"/>
                </a:solidFill>
                <a:latin typeface="Calibri" pitchFamily="34" charset="0"/>
                <a:cs typeface="Calibri" pitchFamily="34" charset="0"/>
              </a:rPr>
              <a:t>Persuasive writing</a:t>
            </a:r>
          </a:p>
          <a:p>
            <a:pPr lvl="1">
              <a:buFont typeface="Courier New" pitchFamily="49" charset="0"/>
              <a:buChar char="o"/>
            </a:pPr>
            <a:r>
              <a:rPr lang="en-US" sz="6800" b="1" dirty="0">
                <a:solidFill>
                  <a:srgbClr val="7030A0"/>
                </a:solidFill>
                <a:latin typeface="Calibri" pitchFamily="34" charset="0"/>
                <a:cs typeface="Calibri" pitchFamily="34" charset="0"/>
              </a:rPr>
              <a:t>Persuasive Essay Assignment Details (COPY ONTO LOOSE LEAF PAPER AND KEEP IN BINDER!)</a:t>
            </a:r>
          </a:p>
          <a:p>
            <a:pPr lvl="1">
              <a:buFont typeface="Courier New" pitchFamily="49" charset="0"/>
              <a:buChar char="o"/>
            </a:pPr>
            <a:r>
              <a:rPr lang="en-US" sz="6800" b="1" dirty="0" smtClean="0">
                <a:solidFill>
                  <a:schemeClr val="accent3">
                    <a:lumMod val="75000"/>
                  </a:schemeClr>
                </a:solidFill>
                <a:latin typeface="Calibri" pitchFamily="34" charset="0"/>
                <a:cs typeface="Calibri" pitchFamily="34" charset="0"/>
              </a:rPr>
              <a:t>(2B ONLY) Persuasive </a:t>
            </a:r>
            <a:r>
              <a:rPr lang="en-US" sz="6800" b="1" dirty="0">
                <a:solidFill>
                  <a:schemeClr val="accent3">
                    <a:lumMod val="75000"/>
                  </a:schemeClr>
                </a:solidFill>
                <a:latin typeface="Calibri" pitchFamily="34" charset="0"/>
                <a:cs typeface="Calibri" pitchFamily="34" charset="0"/>
              </a:rPr>
              <a:t>“T-Graph” Warm-up</a:t>
            </a:r>
          </a:p>
          <a:p>
            <a:pPr lvl="1">
              <a:buFont typeface="Courier New" pitchFamily="49" charset="0"/>
              <a:buChar char="o"/>
            </a:pPr>
            <a:r>
              <a:rPr lang="en-US" sz="6800" b="1" dirty="0">
                <a:solidFill>
                  <a:srgbClr val="7030A0"/>
                </a:solidFill>
                <a:latin typeface="Calibri" pitchFamily="34" charset="0"/>
                <a:cs typeface="Calibri" pitchFamily="34" charset="0"/>
              </a:rPr>
              <a:t>Research </a:t>
            </a:r>
            <a:r>
              <a:rPr lang="en-US" sz="6800" b="1" dirty="0" smtClean="0">
                <a:solidFill>
                  <a:srgbClr val="7030A0"/>
                </a:solidFill>
                <a:latin typeface="Calibri" pitchFamily="34" charset="0"/>
                <a:cs typeface="Calibri" pitchFamily="34" charset="0"/>
              </a:rPr>
              <a:t>Time </a:t>
            </a:r>
            <a:r>
              <a:rPr lang="en-US" sz="6800" dirty="0" smtClean="0">
                <a:solidFill>
                  <a:srgbClr val="7030A0"/>
                </a:solidFill>
                <a:latin typeface="Calibri" pitchFamily="34" charset="0"/>
                <a:cs typeface="Calibri" pitchFamily="34" charset="0"/>
              </a:rPr>
              <a:t>(you may use your personal devices) </a:t>
            </a:r>
            <a:r>
              <a:rPr lang="en-US" sz="6800" b="1" dirty="0">
                <a:solidFill>
                  <a:srgbClr val="7030A0"/>
                </a:solidFill>
                <a:latin typeface="Calibri" pitchFamily="34" charset="0"/>
                <a:cs typeface="Calibri" pitchFamily="34" charset="0"/>
              </a:rPr>
              <a:t>/ Work Time</a:t>
            </a:r>
          </a:p>
          <a:p>
            <a:pPr>
              <a:buFont typeface="Courier New" pitchFamily="49" charset="0"/>
              <a:buChar char="o"/>
            </a:pPr>
            <a:r>
              <a:rPr lang="en-US" sz="6800" b="1" i="1" dirty="0" smtClean="0">
                <a:solidFill>
                  <a:srgbClr val="7030A0"/>
                </a:solidFill>
                <a:latin typeface="Calibri" pitchFamily="34" charset="0"/>
                <a:cs typeface="Calibri" pitchFamily="34" charset="0"/>
              </a:rPr>
              <a:t>Put </a:t>
            </a:r>
            <a:r>
              <a:rPr lang="en-US" sz="6800" b="1" i="1" dirty="0">
                <a:solidFill>
                  <a:srgbClr val="7030A0"/>
                </a:solidFill>
                <a:latin typeface="Calibri" pitchFamily="34" charset="0"/>
                <a:cs typeface="Calibri" pitchFamily="34" charset="0"/>
              </a:rPr>
              <a:t>away your LLN and/or writing folders in the LLN Storage File Cabinet </a:t>
            </a:r>
            <a:r>
              <a:rPr lang="en-US" sz="6800" b="1" i="1" u="sng" dirty="0">
                <a:solidFill>
                  <a:srgbClr val="7030A0"/>
                </a:solidFill>
                <a:latin typeface="Calibri" pitchFamily="34" charset="0"/>
                <a:cs typeface="Calibri" pitchFamily="34" charset="0"/>
              </a:rPr>
              <a:t>NEATLY</a:t>
            </a:r>
            <a:r>
              <a:rPr lang="en-US" sz="6800" b="1" i="1" dirty="0">
                <a:solidFill>
                  <a:srgbClr val="7030A0"/>
                </a:solidFill>
                <a:latin typeface="Calibri" pitchFamily="34" charset="0"/>
                <a:cs typeface="Calibri" pitchFamily="34" charset="0"/>
              </a:rPr>
              <a:t>, please!</a:t>
            </a:r>
            <a:endParaRPr lang="en-US" sz="6800" b="1" i="1" u="sng" dirty="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SSR 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1507087006"/>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p:spPr>
        <p:txBody>
          <a:bodyPr>
            <a:normAutofit fontScale="90000"/>
          </a:bodyPr>
          <a:lstStyle/>
          <a:p>
            <a:r>
              <a:rPr lang="en-US" dirty="0" smtClean="0"/>
              <a:t>Persuasive Essay Assignment </a:t>
            </a:r>
            <a:br>
              <a:rPr lang="en-US" dirty="0" smtClean="0"/>
            </a:br>
            <a:r>
              <a:rPr lang="en-US" sz="2000" b="1" u="sng" dirty="0" smtClean="0">
                <a:solidFill>
                  <a:srgbClr val="FF0000"/>
                </a:solidFill>
              </a:rPr>
              <a:t>Copy this info onto a sheet of loose leaf paper to be kept in your binder- NOT IN YOUR LLN!</a:t>
            </a:r>
            <a:endParaRPr lang="en-US" sz="2000" b="1" u="sng" dirty="0">
              <a:solidFill>
                <a:srgbClr val="FF0000"/>
              </a:solidFill>
            </a:endParaRPr>
          </a:p>
        </p:txBody>
      </p:sp>
      <p:sp>
        <p:nvSpPr>
          <p:cNvPr id="3" name="Content Placeholder 2"/>
          <p:cNvSpPr>
            <a:spLocks noGrp="1"/>
          </p:cNvSpPr>
          <p:nvPr>
            <p:ph sz="quarter" idx="1"/>
          </p:nvPr>
        </p:nvSpPr>
        <p:spPr>
          <a:xfrm>
            <a:off x="152400" y="1371600"/>
            <a:ext cx="8839200" cy="5334000"/>
          </a:xfrm>
        </p:spPr>
        <p:txBody>
          <a:bodyPr>
            <a:normAutofit fontScale="85000" lnSpcReduction="10000"/>
          </a:bodyPr>
          <a:lstStyle/>
          <a:p>
            <a:r>
              <a:rPr lang="en-US" dirty="0" smtClean="0"/>
              <a:t>Your essay needs to be handwritten </a:t>
            </a:r>
            <a:r>
              <a:rPr lang="en-US" dirty="0" smtClean="0"/>
              <a:t>in blue/black </a:t>
            </a:r>
            <a:r>
              <a:rPr lang="en-US" dirty="0" smtClean="0"/>
              <a:t>ink</a:t>
            </a:r>
            <a:r>
              <a:rPr lang="en-US" b="1" dirty="0" smtClean="0"/>
              <a:t>-or-</a:t>
            </a:r>
            <a:r>
              <a:rPr lang="en-US" dirty="0" smtClean="0"/>
              <a:t>typed </a:t>
            </a:r>
            <a:r>
              <a:rPr lang="en-US" dirty="0" smtClean="0"/>
              <a:t>(size 12 pt. font, Times New </a:t>
            </a:r>
            <a:r>
              <a:rPr lang="en-US" dirty="0" smtClean="0"/>
              <a:t>Roman, DO NOT DOUBLE SPACE, please </a:t>
            </a:r>
            <a:r>
              <a:rPr lang="en-US" dirty="0" smtClean="0">
                <a:sym typeface="Wingdings" pitchFamily="2" charset="2"/>
              </a:rPr>
              <a:t></a:t>
            </a:r>
            <a:r>
              <a:rPr lang="en-US" dirty="0" smtClean="0"/>
              <a:t>)</a:t>
            </a:r>
            <a:endParaRPr lang="en-US" dirty="0" smtClean="0"/>
          </a:p>
          <a:p>
            <a:r>
              <a:rPr lang="en-US" dirty="0" smtClean="0"/>
              <a:t>Include page numbers (place them: bottom of the page, center)</a:t>
            </a:r>
          </a:p>
          <a:p>
            <a:r>
              <a:rPr lang="en-US" dirty="0" smtClean="0"/>
              <a:t>At least FIVE paragraphs (</a:t>
            </a:r>
            <a:r>
              <a:rPr lang="en-US" b="1" dirty="0" smtClean="0"/>
              <a:t>each paragraph must have at least 6 sentences</a:t>
            </a:r>
            <a:r>
              <a:rPr lang="en-US" dirty="0" smtClean="0"/>
              <a:t>): Introduction, Body 1, Body 2, Body 3, Conclusion</a:t>
            </a:r>
          </a:p>
          <a:p>
            <a:r>
              <a:rPr lang="en-US" dirty="0" smtClean="0"/>
              <a:t>You must state your issue and your position on the issue clearly in a thesis(position) statement in the introduction paragraph.</a:t>
            </a:r>
          </a:p>
          <a:p>
            <a:r>
              <a:rPr lang="en-US" dirty="0" smtClean="0"/>
              <a:t>You must include THREE arguments/reasons for your position.</a:t>
            </a:r>
          </a:p>
          <a:p>
            <a:r>
              <a:rPr lang="en-US" dirty="0"/>
              <a:t>To back up your arguments/reasons </a:t>
            </a:r>
            <a:r>
              <a:rPr lang="en-US" dirty="0" smtClean="0"/>
              <a:t>you </a:t>
            </a:r>
            <a:r>
              <a:rPr lang="en-US" dirty="0"/>
              <a:t>MUST have </a:t>
            </a:r>
            <a:r>
              <a:rPr lang="en-US" dirty="0" smtClean="0"/>
              <a:t>facts/statistics stated in your essay. (Do not worry about making a works cited page for this essay BUT, CITE YOUR SOURCES IN YOUR ESSAY ITSELF). </a:t>
            </a:r>
            <a:endParaRPr lang="en-US" dirty="0"/>
          </a:p>
          <a:p>
            <a:r>
              <a:rPr lang="en-US" dirty="0" smtClean="0"/>
              <a:t>Include a short and creative title (“Persuasive Essay” is NOT a title!)</a:t>
            </a:r>
          </a:p>
          <a:p>
            <a:r>
              <a:rPr lang="en-US" u="sng" dirty="0" smtClean="0"/>
              <a:t>The essay is due: Next </a:t>
            </a:r>
            <a:r>
              <a:rPr lang="en-US" u="sng" dirty="0" smtClean="0"/>
              <a:t>Tuesday</a:t>
            </a:r>
            <a:r>
              <a:rPr lang="en-US" u="sng" dirty="0" smtClean="0"/>
              <a:t>, </a:t>
            </a:r>
            <a:r>
              <a:rPr lang="en-US" u="sng" dirty="0" smtClean="0"/>
              <a:t>1/29/13 </a:t>
            </a:r>
            <a:r>
              <a:rPr lang="en-US" dirty="0" smtClean="0"/>
              <a:t>(last day of the semester). I WILL NOT ACCEPT LATE ESSAYS. </a:t>
            </a:r>
          </a:p>
          <a:p>
            <a:endParaRPr lang="en-US" dirty="0"/>
          </a:p>
        </p:txBody>
      </p:sp>
    </p:spTree>
    <p:extLst>
      <p:ext uri="{BB962C8B-B14F-4D97-AF65-F5344CB8AC3E}">
        <p14:creationId xmlns:p14="http://schemas.microsoft.com/office/powerpoint/2010/main" val="976502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OSLIS Instructions:</a:t>
            </a:r>
            <a:endParaRPr lang="en-US" dirty="0"/>
          </a:p>
        </p:txBody>
      </p:sp>
      <p:sp>
        <p:nvSpPr>
          <p:cNvPr id="3" name="Content Placeholder 2"/>
          <p:cNvSpPr>
            <a:spLocks noGrp="1"/>
          </p:cNvSpPr>
          <p:nvPr>
            <p:ph sz="quarter" idx="1"/>
          </p:nvPr>
        </p:nvSpPr>
        <p:spPr>
          <a:xfrm>
            <a:off x="152400" y="1371600"/>
            <a:ext cx="8839200" cy="5029200"/>
          </a:xfrm>
        </p:spPr>
        <p:txBody>
          <a:bodyPr>
            <a:normAutofit lnSpcReduction="10000"/>
          </a:bodyPr>
          <a:lstStyle/>
          <a:p>
            <a:pPr marL="0" indent="0">
              <a:buNone/>
            </a:pPr>
            <a:r>
              <a:rPr lang="en-US" sz="3200" dirty="0" smtClean="0"/>
              <a:t>To access OSLIS from home:</a:t>
            </a:r>
          </a:p>
          <a:p>
            <a:pPr marL="0" indent="0">
              <a:buNone/>
            </a:pPr>
            <a:r>
              <a:rPr lang="en-US" sz="3200" u="sng" dirty="0" smtClean="0"/>
              <a:t>Username: </a:t>
            </a:r>
            <a:r>
              <a:rPr lang="en-US" sz="3200" b="1" dirty="0" err="1" smtClean="0">
                <a:solidFill>
                  <a:srgbClr val="C00000"/>
                </a:solidFill>
              </a:rPr>
              <a:t>hillsbor</a:t>
            </a:r>
            <a:r>
              <a:rPr lang="en-US" sz="3200" b="1" dirty="0">
                <a:solidFill>
                  <a:schemeClr val="accent3">
                    <a:lumMod val="75000"/>
                  </a:schemeClr>
                </a:solidFill>
              </a:rPr>
              <a:t>	</a:t>
            </a:r>
            <a:r>
              <a:rPr lang="en-US" sz="3200" dirty="0" smtClean="0"/>
              <a:t>	</a:t>
            </a:r>
            <a:r>
              <a:rPr lang="en-US" sz="3200" u="sng" dirty="0" smtClean="0"/>
              <a:t>Password: </a:t>
            </a:r>
            <a:r>
              <a:rPr lang="en-US" sz="3200" b="1" dirty="0" err="1" smtClean="0">
                <a:solidFill>
                  <a:srgbClr val="C00000"/>
                </a:solidFill>
              </a:rPr>
              <a:t>oslis</a:t>
            </a:r>
            <a:endParaRPr lang="en-US" sz="3200" b="1" dirty="0" smtClean="0">
              <a:solidFill>
                <a:srgbClr val="C00000"/>
              </a:solidFill>
            </a:endParaRPr>
          </a:p>
          <a:p>
            <a:pPr marL="0" indent="0" algn="ctr">
              <a:buNone/>
            </a:pPr>
            <a:endParaRPr lang="en-US" sz="900" b="1" dirty="0" smtClean="0"/>
          </a:p>
          <a:p>
            <a:pPr marL="0" indent="0">
              <a:buNone/>
            </a:pPr>
            <a:r>
              <a:rPr lang="en-US" sz="3200" dirty="0" smtClean="0">
                <a:solidFill>
                  <a:schemeClr val="tx1">
                    <a:lumMod val="95000"/>
                    <a:lumOff val="5000"/>
                  </a:schemeClr>
                </a:solidFill>
              </a:rPr>
              <a:t>1. Select and click on, “Secondary Student”</a:t>
            </a:r>
          </a:p>
          <a:p>
            <a:pPr marL="0" indent="0">
              <a:buNone/>
            </a:pPr>
            <a:r>
              <a:rPr lang="en-US" sz="3200" dirty="0" smtClean="0">
                <a:solidFill>
                  <a:schemeClr val="tx1">
                    <a:lumMod val="95000"/>
                    <a:lumOff val="5000"/>
                  </a:schemeClr>
                </a:solidFill>
              </a:rPr>
              <a:t>2. Select and click on, “Find Information”</a:t>
            </a:r>
          </a:p>
          <a:p>
            <a:pPr marL="0" indent="0">
              <a:buNone/>
            </a:pPr>
            <a:r>
              <a:rPr lang="en-US" sz="3200" dirty="0" smtClean="0">
                <a:solidFill>
                  <a:schemeClr val="tx1">
                    <a:lumMod val="95000"/>
                    <a:lumOff val="5000"/>
                  </a:schemeClr>
                </a:solidFill>
              </a:rPr>
              <a:t>3. </a:t>
            </a:r>
            <a:r>
              <a:rPr lang="en-US" sz="3200" dirty="0">
                <a:solidFill>
                  <a:schemeClr val="tx1">
                    <a:lumMod val="95000"/>
                    <a:lumOff val="5000"/>
                  </a:schemeClr>
                </a:solidFill>
              </a:rPr>
              <a:t>Select and click on, </a:t>
            </a:r>
            <a:r>
              <a:rPr lang="en-US" sz="3200" dirty="0" smtClean="0">
                <a:solidFill>
                  <a:schemeClr val="tx1">
                    <a:lumMod val="95000"/>
                    <a:lumOff val="5000"/>
                  </a:schemeClr>
                </a:solidFill>
              </a:rPr>
              <a:t>“Gale </a:t>
            </a:r>
            <a:r>
              <a:rPr lang="en-US" sz="3200" dirty="0" err="1" smtClean="0">
                <a:solidFill>
                  <a:schemeClr val="tx1">
                    <a:lumMod val="95000"/>
                    <a:lumOff val="5000"/>
                  </a:schemeClr>
                </a:solidFill>
              </a:rPr>
              <a:t>Powersearch</a:t>
            </a:r>
            <a:r>
              <a:rPr lang="en-US" sz="3200" dirty="0" smtClean="0">
                <a:solidFill>
                  <a:schemeClr val="tx1">
                    <a:lumMod val="95000"/>
                    <a:lumOff val="5000"/>
                  </a:schemeClr>
                </a:solidFill>
              </a:rPr>
              <a:t>”</a:t>
            </a:r>
          </a:p>
          <a:p>
            <a:pPr marL="0" indent="0">
              <a:buNone/>
            </a:pPr>
            <a:r>
              <a:rPr lang="en-US" sz="3200" dirty="0" smtClean="0">
                <a:solidFill>
                  <a:schemeClr val="tx1">
                    <a:lumMod val="95000"/>
                    <a:lumOff val="5000"/>
                  </a:schemeClr>
                </a:solidFill>
              </a:rPr>
              <a:t>4. </a:t>
            </a:r>
            <a:r>
              <a:rPr lang="en-US" sz="3200" dirty="0" err="1" smtClean="0">
                <a:solidFill>
                  <a:schemeClr val="tx1">
                    <a:lumMod val="95000"/>
                    <a:lumOff val="5000"/>
                  </a:schemeClr>
                </a:solidFill>
              </a:rPr>
              <a:t>Doublecheck</a:t>
            </a:r>
            <a:r>
              <a:rPr lang="en-US" sz="3200" dirty="0" smtClean="0">
                <a:solidFill>
                  <a:schemeClr val="tx1">
                    <a:lumMod val="95000"/>
                    <a:lumOff val="5000"/>
                  </a:schemeClr>
                </a:solidFill>
              </a:rPr>
              <a:t> that all boxes are selected with a check mark, then click the “Continue ---&gt;” button</a:t>
            </a:r>
          </a:p>
          <a:p>
            <a:pPr marL="0" indent="0">
              <a:buNone/>
            </a:pPr>
            <a:r>
              <a:rPr lang="en-US" sz="3200" dirty="0" smtClean="0">
                <a:solidFill>
                  <a:schemeClr val="tx1">
                    <a:lumMod val="95000"/>
                    <a:lumOff val="5000"/>
                  </a:schemeClr>
                </a:solidFill>
              </a:rPr>
              <a:t>5. I suggest using an “Advanced Search” but, do what you like.</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7429119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TotalTime>
  <Words>444</Words>
  <Application>Microsoft Office PowerPoint</Application>
  <PresentationFormat>On-screen Show (4:3)</PresentationFormat>
  <Paragraphs>41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2B &amp; 3B Sophomore English Agenda: 1/23/13</vt:lpstr>
      <vt:lpstr>Persuasive Essay Assignment  Copy this info onto a sheet of loose leaf paper to be kept in your binder- NOT IN YOUR LLN!</vt:lpstr>
      <vt:lpstr>OSLIS Instructions: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7</cp:revision>
  <dcterms:created xsi:type="dcterms:W3CDTF">2013-01-23T18:46:18Z</dcterms:created>
  <dcterms:modified xsi:type="dcterms:W3CDTF">2013-01-23T20:11:50Z</dcterms:modified>
</cp:coreProperties>
</file>