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E1FDC12-25DD-4239-B0F9-C9684EB182DA}" type="datetimeFigureOut">
              <a:rPr lang="en-US" smtClean="0"/>
              <a:t>12/11/2012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15DA60-6686-439F-B9EA-CA674920586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FDC12-25DD-4239-B0F9-C9684EB182DA}" type="datetimeFigureOut">
              <a:rPr lang="en-US" smtClean="0"/>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5DA60-6686-439F-B9EA-CA674920586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15DA60-6686-439F-B9EA-CA674920586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FDC12-25DD-4239-B0F9-C9684EB182DA}" type="datetimeFigureOut">
              <a:rPr lang="en-US" smtClean="0"/>
              <a:t>12/11/2012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1FDC12-25DD-4239-B0F9-C9684EB182DA}" type="datetimeFigureOut">
              <a:rPr lang="en-US" smtClean="0"/>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15DA60-6686-439F-B9EA-CA674920586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E1FDC12-25DD-4239-B0F9-C9684EB182DA}" type="datetimeFigureOut">
              <a:rPr lang="en-US" smtClean="0"/>
              <a:t>12/11/2012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15DA60-6686-439F-B9EA-CA674920586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E1FDC12-25DD-4239-B0F9-C9684EB182DA}" type="datetimeFigureOut">
              <a:rPr lang="en-US" smtClean="0"/>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5DA60-6686-439F-B9EA-CA674920586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E1FDC12-25DD-4239-B0F9-C9684EB182DA}" type="datetimeFigureOut">
              <a:rPr lang="en-US" smtClean="0"/>
              <a:t>12/11/2012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15DA60-6686-439F-B9EA-CA674920586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1FDC12-25DD-4239-B0F9-C9684EB182DA}" type="datetimeFigureOut">
              <a:rPr lang="en-US" smtClean="0"/>
              <a:t>12/11/2012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15DA60-6686-439F-B9EA-CA67492058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E1FDC12-25DD-4239-B0F9-C9684EB182DA}" type="datetimeFigureOut">
              <a:rPr lang="en-US" smtClean="0"/>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15DA60-6686-439F-B9EA-CA67492058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15DA60-6686-439F-B9EA-CA674920586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E1FDC12-25DD-4239-B0F9-C9684EB182DA}" type="datetimeFigureOut">
              <a:rPr lang="en-US" smtClean="0"/>
              <a:t>12/11/2012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15DA60-6686-439F-B9EA-CA674920586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E1FDC12-25DD-4239-B0F9-C9684EB182DA}" type="datetimeFigureOut">
              <a:rPr lang="en-US" smtClean="0"/>
              <a:t>12/11/2012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E1FDC12-25DD-4239-B0F9-C9684EB182DA}" type="datetimeFigureOut">
              <a:rPr lang="en-US" smtClean="0"/>
              <a:t>12/11/2012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15DA60-6686-439F-B9EA-CA674920586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p:cNvSpPr>
          <p:nvPr/>
        </p:nvSpPr>
        <p:spPr bwMode="auto">
          <a:xfrm>
            <a:off x="0" y="6705080"/>
            <a:ext cx="9144000" cy="152921"/>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74" name="Rectangle 2"/>
          <p:cNvSpPr>
            <a:spLocks/>
          </p:cNvSpPr>
          <p:nvPr/>
        </p:nvSpPr>
        <p:spPr bwMode="auto">
          <a:xfrm>
            <a:off x="8991080" y="2232"/>
            <a:ext cx="152921" cy="6858000"/>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75" name="Rectangle 3"/>
          <p:cNvSpPr>
            <a:spLocks/>
          </p:cNvSpPr>
          <p:nvPr/>
        </p:nvSpPr>
        <p:spPr bwMode="auto">
          <a:xfrm>
            <a:off x="0" y="0"/>
            <a:ext cx="151805" cy="6858000"/>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76" name="Rectangle 4"/>
          <p:cNvSpPr>
            <a:spLocks/>
          </p:cNvSpPr>
          <p:nvPr/>
        </p:nvSpPr>
        <p:spPr bwMode="auto">
          <a:xfrm>
            <a:off x="0" y="0"/>
            <a:ext cx="9144000" cy="2513707"/>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77" name="Rectangle 5"/>
          <p:cNvSpPr>
            <a:spLocks/>
          </p:cNvSpPr>
          <p:nvPr/>
        </p:nvSpPr>
        <p:spPr bwMode="auto">
          <a:xfrm>
            <a:off x="146224" y="6391424"/>
            <a:ext cx="8832577" cy="309191"/>
          </a:xfrm>
          <a:prstGeom prst="rect">
            <a:avLst/>
          </a:prstGeom>
          <a:solidFill>
            <a:srgbClr val="FF6700"/>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78" name="Line 6"/>
          <p:cNvSpPr>
            <a:spLocks noChangeShapeType="1"/>
          </p:cNvSpPr>
          <p:nvPr/>
        </p:nvSpPr>
        <p:spPr bwMode="auto">
          <a:xfrm>
            <a:off x="155154" y="2419945"/>
            <a:ext cx="8832577" cy="0"/>
          </a:xfrm>
          <a:prstGeom prst="line">
            <a:avLst/>
          </a:prstGeom>
          <a:noFill/>
          <a:ln w="16256" cap="flat" cmpd="sng">
            <a:solidFill>
              <a:srgbClr val="E05A00"/>
            </a:solidFill>
            <a:prstDash val="dash"/>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91" tIns="32146" rIns="64291" bIns="32146"/>
          <a:lstStyle/>
          <a:p>
            <a:endParaRPr lang="en-US"/>
          </a:p>
        </p:txBody>
      </p:sp>
      <p:sp>
        <p:nvSpPr>
          <p:cNvPr id="3079" name="Rectangle 7"/>
          <p:cNvSpPr>
            <a:spLocks/>
          </p:cNvSpPr>
          <p:nvPr/>
        </p:nvSpPr>
        <p:spPr bwMode="auto">
          <a:xfrm>
            <a:off x="151805" y="151805"/>
            <a:ext cx="8833693" cy="6547693"/>
          </a:xfrm>
          <a:prstGeom prst="rect">
            <a:avLst/>
          </a:prstGeom>
          <a:solidFill>
            <a:srgbClr val="000000">
              <a:alpha val="0"/>
            </a:srgbClr>
          </a:solidFill>
          <a:ln w="13546" cap="flat" cmpd="sng">
            <a:solidFill>
              <a:srgbClr val="E05A00"/>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80" name="AutoShape 8"/>
          <p:cNvSpPr>
            <a:spLocks/>
          </p:cNvSpPr>
          <p:nvPr/>
        </p:nvSpPr>
        <p:spPr bwMode="auto">
          <a:xfrm>
            <a:off x="4266158" y="2115221"/>
            <a:ext cx="610568" cy="609451"/>
          </a:xfrm>
          <a:custGeom>
            <a:avLst/>
            <a:gdLst/>
            <a:ahLst/>
            <a:cxnLst/>
            <a:rect l="0" t="0" r="r" b="b"/>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lnTo>
                  <a:pt x="10800" y="21599"/>
                </a:lnTo>
                <a:cubicBezTo>
                  <a:pt x="4835" y="21599"/>
                  <a:pt x="0" y="16764"/>
                  <a:pt x="0" y="10800"/>
                </a:cubicBezTo>
                <a:cubicBezTo>
                  <a:pt x="0" y="10799"/>
                  <a:pt x="0" y="10799"/>
                  <a:pt x="0" y="10799"/>
                </a:cubicBezTo>
                <a:close/>
              </a:path>
            </a:pathLst>
          </a:custGeom>
          <a:solidFill>
            <a:srgbClr val="FFFFFF"/>
          </a:solidFill>
          <a:ln>
            <a:noFill/>
          </a:ln>
          <a:effectLst/>
          <a:extLst>
            <a:ext uri="{91240B29-F687-4F45-9708-019B960494DF}">
              <a14:hiddenLine xmlns:a14="http://schemas.microsoft.com/office/drawing/2010/main" w="15875" cap="rnd"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81" name="AutoShape 9"/>
          <p:cNvSpPr>
            <a:spLocks/>
          </p:cNvSpPr>
          <p:nvPr/>
        </p:nvSpPr>
        <p:spPr bwMode="auto">
          <a:xfrm>
            <a:off x="4361037" y="2208982"/>
            <a:ext cx="420811" cy="420811"/>
          </a:xfrm>
          <a:custGeom>
            <a:avLst/>
            <a:gdLst/>
            <a:ahLst/>
            <a:cxnLst/>
            <a:rect l="0" t="0" r="r" b="b"/>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lnTo>
                  <a:pt x="10799" y="21599"/>
                </a:lnTo>
                <a:cubicBezTo>
                  <a:pt x="4835" y="21599"/>
                  <a:pt x="0" y="16764"/>
                  <a:pt x="0" y="10799"/>
                </a:cubicBezTo>
                <a:close/>
              </a:path>
            </a:pathLst>
          </a:custGeom>
          <a:solidFill>
            <a:srgbClr val="FFFFFF"/>
          </a:solidFill>
          <a:ln w="72248" cap="rnd" cmpd="sng">
            <a:solidFill>
              <a:srgbClr val="E05A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3083" name="Rectangle 11"/>
          <p:cNvSpPr>
            <a:spLocks noGrp="1" noChangeArrowheads="1"/>
          </p:cNvSpPr>
          <p:nvPr>
            <p:ph type="title"/>
          </p:nvPr>
        </p:nvSpPr>
        <p:spPr>
          <a:xfrm>
            <a:off x="227707" y="2437804"/>
            <a:ext cx="8687470" cy="2514824"/>
          </a:xfrm>
        </p:spPr>
        <p:txBody>
          <a:bodyPr lIns="88896" tIns="50798" rIns="88896" bIns="50798" anchor="b">
            <a:normAutofit fontScale="90000"/>
          </a:bodyPr>
          <a:lstStyle/>
          <a:p>
            <a:pPr defTabSz="914145"/>
            <a:r>
              <a:rPr lang="en-US" sz="2800" dirty="0">
                <a:solidFill>
                  <a:srgbClr val="94C600"/>
                </a:solidFill>
                <a:latin typeface="Helvetica" charset="0"/>
                <a:ea typeface="Helvetica" charset="0"/>
                <a:cs typeface="Helvetica" charset="0"/>
                <a:sym typeface="Helvetica" charset="0"/>
              </a:rPr>
              <a:t/>
            </a:r>
            <a:br>
              <a:rPr lang="en-US" sz="2800" dirty="0">
                <a:solidFill>
                  <a:srgbClr val="94C600"/>
                </a:solidFill>
                <a:latin typeface="Helvetica" charset="0"/>
                <a:ea typeface="Helvetica" charset="0"/>
                <a:cs typeface="Helvetica" charset="0"/>
                <a:sym typeface="Helvetica" charset="0"/>
              </a:rPr>
            </a:br>
            <a:r>
              <a:rPr lang="en-US" sz="2800" dirty="0">
                <a:solidFill>
                  <a:srgbClr val="94C600"/>
                </a:solidFill>
                <a:latin typeface="Helvetica" charset="0"/>
                <a:ea typeface="Helvetica" charset="0"/>
                <a:cs typeface="Helvetica" charset="0"/>
                <a:sym typeface="Helvetica" charset="0"/>
              </a:rPr>
              <a:t/>
            </a:r>
            <a:br>
              <a:rPr lang="en-US" sz="2800" dirty="0">
                <a:solidFill>
                  <a:srgbClr val="94C600"/>
                </a:solidFill>
                <a:latin typeface="Helvetica" charset="0"/>
                <a:ea typeface="Helvetica" charset="0"/>
                <a:cs typeface="Helvetica" charset="0"/>
                <a:sym typeface="Helvetica" charset="0"/>
              </a:rPr>
            </a:br>
            <a:r>
              <a:rPr lang="en-US" sz="5400" dirty="0">
                <a:solidFill>
                  <a:srgbClr val="7030A0"/>
                </a:solidFill>
                <a:latin typeface="Helvetica" charset="0"/>
                <a:ea typeface="Helvetica" charset="0"/>
                <a:cs typeface="Helvetica" charset="0"/>
                <a:sym typeface="Helvetica" charset="0"/>
              </a:rPr>
              <a:t> </a:t>
            </a:r>
            <a:r>
              <a:rPr lang="en-US" sz="7200" dirty="0">
                <a:solidFill>
                  <a:srgbClr val="7030A0"/>
                </a:solidFill>
                <a:ea typeface="Helvetica" charset="0"/>
                <a:cs typeface="Helvetica" charset="0"/>
                <a:sym typeface="Helvetica" charset="0"/>
              </a:rPr>
              <a:t>Sophomore English     </a:t>
            </a:r>
            <a:br>
              <a:rPr lang="en-US" sz="7200" dirty="0">
                <a:solidFill>
                  <a:srgbClr val="7030A0"/>
                </a:solidFill>
                <a:ea typeface="Helvetica" charset="0"/>
                <a:cs typeface="Helvetica" charset="0"/>
                <a:sym typeface="Helvetica" charset="0"/>
              </a:rPr>
            </a:br>
            <a:r>
              <a:rPr lang="en-US" sz="7200" dirty="0">
                <a:solidFill>
                  <a:srgbClr val="7030A0"/>
                </a:solidFill>
                <a:ea typeface="Helvetica" charset="0"/>
                <a:cs typeface="Helvetica" charset="0"/>
                <a:sym typeface="Helvetica" charset="0"/>
              </a:rPr>
              <a:t>with Mrs. Greblo!</a:t>
            </a:r>
            <a:endParaRPr lang="en-US" sz="7200" dirty="0"/>
          </a:p>
        </p:txBody>
      </p:sp>
      <p:sp>
        <p:nvSpPr>
          <p:cNvPr id="3082" name="Rectangle 10"/>
          <p:cNvSpPr>
            <a:spLocks noGrp="1" noChangeArrowheads="1"/>
          </p:cNvSpPr>
          <p:nvPr>
            <p:ph sz="quarter" idx="1"/>
          </p:nvPr>
        </p:nvSpPr>
        <p:spPr>
          <a:xfrm>
            <a:off x="380628" y="5104433"/>
            <a:ext cx="8062391" cy="1753567"/>
          </a:xfrm>
        </p:spPr>
        <p:txBody>
          <a:bodyPr lIns="88896" tIns="50798" rIns="88896" bIns="50798" anchor="t"/>
          <a:lstStyle/>
          <a:p>
            <a:pPr marL="0" indent="0" algn="ctr" defTabSz="914145">
              <a:spcBef>
                <a:spcPts val="211"/>
              </a:spcBef>
              <a:buNone/>
            </a:pPr>
            <a:r>
              <a:rPr lang="en-US" sz="5300" b="1" dirty="0">
                <a:solidFill>
                  <a:srgbClr val="554E44"/>
                </a:solidFill>
                <a:latin typeface="+mj-lt"/>
                <a:ea typeface="Helvetica" charset="0"/>
                <a:cs typeface="Helvetica" charset="0"/>
                <a:sym typeface="Helvetica" charset="0"/>
              </a:rPr>
              <a:t>2012-2013</a:t>
            </a:r>
            <a:endParaRPr lang="en-US" dirty="0">
              <a:latin typeface="+mj-lt"/>
            </a:endParaRPr>
          </a:p>
        </p:txBody>
      </p:sp>
      <p:graphicFrame>
        <p:nvGraphicFramePr>
          <p:cNvPr id="3084" name="Group 12"/>
          <p:cNvGraphicFramePr>
            <a:graphicFrameLocks noGrp="1"/>
          </p:cNvGraphicFramePr>
          <p:nvPr>
            <p:extLst>
              <p:ext uri="{D42A27DB-BD31-4B8C-83A1-F6EECF244321}">
                <p14:modId xmlns:p14="http://schemas.microsoft.com/office/powerpoint/2010/main" val="725233227"/>
              </p:ext>
            </p:extLst>
          </p:nvPr>
        </p:nvGraphicFramePr>
        <p:xfrm>
          <a:off x="304726" y="533549"/>
          <a:ext cx="6095628" cy="822648"/>
        </p:xfrm>
        <a:graphic>
          <a:graphicData uri="http://schemas.openxmlformats.org/drawingml/2006/table">
            <a:tbl>
              <a:tblPr/>
              <a:tblGrid>
                <a:gridCol w="6095628"/>
              </a:tblGrid>
              <a:tr h="822648">
                <a:tc>
                  <a:txBody>
                    <a:bodyPr/>
                    <a:lstStyle/>
                    <a:p>
                      <a:pPr marL="0" marR="0" lvl="0" indent="0" algn="l" defTabSz="1300163" rtl="0" eaLnBrk="1" fontAlgn="base" latinLnBrk="0" hangingPunct="0">
                        <a:lnSpc>
                          <a:spcPct val="100000"/>
                        </a:lnSpc>
                        <a:spcBef>
                          <a:spcPct val="0"/>
                        </a:spcBef>
                        <a:spcAft>
                          <a:spcPct val="0"/>
                        </a:spcAft>
                        <a:buClrTx/>
                        <a:buSzTx/>
                        <a:buFontTx/>
                        <a:buNone/>
                        <a:tabLst/>
                      </a:pPr>
                      <a:r>
                        <a:rPr kumimoji="0" lang="en-US" sz="4800" b="0" i="0" u="none" strike="noStrike" cap="none" normalizeH="0" baseline="0" dirty="0" smtClean="0">
                          <a:ln>
                            <a:noFill/>
                          </a:ln>
                          <a:solidFill>
                            <a:srgbClr val="7030A0"/>
                          </a:solidFill>
                          <a:effectLst/>
                          <a:latin typeface="+mn-lt"/>
                          <a:ea typeface="Helvetica" charset="0"/>
                          <a:cs typeface="Helvetica" charset="0"/>
                          <a:sym typeface="Helvetica" charset="0"/>
                        </a:rPr>
                        <a:t>Welcome back to…</a:t>
                      </a:r>
                      <a:endParaRPr kumimoji="0" lang="en-US" sz="2000" b="0" i="0" u="none" strike="noStrike" cap="none" normalizeH="0" baseline="0" dirty="0" smtClean="0">
                        <a:ln>
                          <a:noFill/>
                        </a:ln>
                        <a:solidFill>
                          <a:srgbClr val="000000"/>
                        </a:solidFill>
                        <a:effectLst/>
                        <a:latin typeface="+mn-lt"/>
                        <a:ea typeface="Helvetica Light" charset="0"/>
                        <a:cs typeface="Helvetica Light" charset="0"/>
                        <a:sym typeface="Helvetica Light" charset="0"/>
                      </a:endParaRPr>
                    </a:p>
                  </a:txBody>
                  <a:tcPr marL="44648" marR="44648" marT="44648" marB="44648" horzOverflow="overflow">
                    <a:lnL cap="flat">
                      <a:noFill/>
                    </a:lnL>
                    <a:lnR cap="flat">
                      <a:noFill/>
                    </a:lnR>
                    <a:lnT cap="flat">
                      <a:noFill/>
                    </a:lnT>
                    <a:lnB cap="flat">
                      <a:noFill/>
                    </a:lnB>
                    <a:lnTlToBr>
                      <a:noFill/>
                    </a:lnTlToBr>
                    <a:lnBlToTr>
                      <a:noFill/>
                    </a:lnBlToTr>
                    <a:solidFill>
                      <a:srgbClr val="000000">
                        <a:alpha val="0"/>
                      </a:srgbClr>
                    </a:solidFill>
                  </a:tcPr>
                </a:tc>
              </a:tr>
            </a:tbl>
          </a:graphicData>
        </a:graphic>
      </p:graphicFrame>
    </p:spTree>
    <p:extLst>
      <p:ext uri="{BB962C8B-B14F-4D97-AF65-F5344CB8AC3E}">
        <p14:creationId xmlns:p14="http://schemas.microsoft.com/office/powerpoint/2010/main" val="290014831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p:cNvSpPr>
          <p:nvPr/>
        </p:nvSpPr>
        <p:spPr bwMode="auto">
          <a:xfrm>
            <a:off x="0" y="6705080"/>
            <a:ext cx="9144000" cy="152921"/>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4098" name="Rectangle 2"/>
          <p:cNvSpPr>
            <a:spLocks/>
          </p:cNvSpPr>
          <p:nvPr/>
        </p:nvSpPr>
        <p:spPr bwMode="auto">
          <a:xfrm>
            <a:off x="0" y="0"/>
            <a:ext cx="9144000" cy="1393031"/>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4099" name="Rectangle 3"/>
          <p:cNvSpPr>
            <a:spLocks/>
          </p:cNvSpPr>
          <p:nvPr/>
        </p:nvSpPr>
        <p:spPr bwMode="auto">
          <a:xfrm>
            <a:off x="0" y="0"/>
            <a:ext cx="151805" cy="6858000"/>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4100" name="Rectangle 4"/>
          <p:cNvSpPr>
            <a:spLocks/>
          </p:cNvSpPr>
          <p:nvPr/>
        </p:nvSpPr>
        <p:spPr bwMode="auto">
          <a:xfrm>
            <a:off x="8991080" y="0"/>
            <a:ext cx="152921" cy="6858000"/>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4101" name="Rectangle 5"/>
          <p:cNvSpPr>
            <a:spLocks/>
          </p:cNvSpPr>
          <p:nvPr/>
        </p:nvSpPr>
        <p:spPr bwMode="auto">
          <a:xfrm>
            <a:off x="148457" y="6388076"/>
            <a:ext cx="8833693" cy="309190"/>
          </a:xfrm>
          <a:prstGeom prst="rect">
            <a:avLst/>
          </a:prstGeom>
          <a:solidFill>
            <a:srgbClr val="FF6700"/>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4102" name="Rectangle 6"/>
          <p:cNvSpPr>
            <a:spLocks/>
          </p:cNvSpPr>
          <p:nvPr/>
        </p:nvSpPr>
        <p:spPr bwMode="auto">
          <a:xfrm>
            <a:off x="151805" y="155154"/>
            <a:ext cx="8833693" cy="6546577"/>
          </a:xfrm>
          <a:prstGeom prst="rect">
            <a:avLst/>
          </a:prstGeom>
          <a:solidFill>
            <a:srgbClr val="000000">
              <a:alpha val="0"/>
            </a:srgbClr>
          </a:solidFill>
          <a:ln w="13546" cap="flat" cmpd="sng">
            <a:solidFill>
              <a:srgbClr val="E05A00"/>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4103" name="Line 7"/>
          <p:cNvSpPr>
            <a:spLocks noChangeShapeType="1"/>
          </p:cNvSpPr>
          <p:nvPr/>
        </p:nvSpPr>
        <p:spPr bwMode="auto">
          <a:xfrm>
            <a:off x="151805" y="1275829"/>
            <a:ext cx="8833693" cy="0"/>
          </a:xfrm>
          <a:prstGeom prst="line">
            <a:avLst/>
          </a:prstGeom>
          <a:noFill/>
          <a:ln w="13546" cap="flat" cmpd="sng">
            <a:solidFill>
              <a:srgbClr val="E05A00"/>
            </a:solidFill>
            <a:prstDash val="dash"/>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91" tIns="32146" rIns="64291" bIns="32146"/>
          <a:lstStyle/>
          <a:p>
            <a:endParaRPr lang="en-US"/>
          </a:p>
        </p:txBody>
      </p:sp>
      <p:sp>
        <p:nvSpPr>
          <p:cNvPr id="4104" name="AutoShape 8"/>
          <p:cNvSpPr>
            <a:spLocks/>
          </p:cNvSpPr>
          <p:nvPr/>
        </p:nvSpPr>
        <p:spPr bwMode="auto">
          <a:xfrm>
            <a:off x="4266158" y="955477"/>
            <a:ext cx="610568" cy="609451"/>
          </a:xfrm>
          <a:custGeom>
            <a:avLst/>
            <a:gdLst/>
            <a:ahLst/>
            <a:cxnLst/>
            <a:rect l="0" t="0" r="r" b="b"/>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lnTo>
                  <a:pt x="10800" y="21599"/>
                </a:lnTo>
                <a:cubicBezTo>
                  <a:pt x="4835" y="21599"/>
                  <a:pt x="0" y="16764"/>
                  <a:pt x="0" y="10800"/>
                </a:cubicBezTo>
                <a:cubicBezTo>
                  <a:pt x="0" y="10799"/>
                  <a:pt x="0" y="10799"/>
                  <a:pt x="0" y="10799"/>
                </a:cubicBezTo>
                <a:close/>
              </a:path>
            </a:pathLst>
          </a:custGeom>
          <a:solidFill>
            <a:srgbClr val="FFFFFF"/>
          </a:solidFill>
          <a:ln>
            <a:noFill/>
          </a:ln>
          <a:effectLst/>
          <a:extLst>
            <a:ext uri="{91240B29-F687-4F45-9708-019B960494DF}">
              <a14:hiddenLine xmlns:a14="http://schemas.microsoft.com/office/drawing/2010/main" w="15875" cap="rnd"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4105" name="AutoShape 9"/>
          <p:cNvSpPr>
            <a:spLocks/>
          </p:cNvSpPr>
          <p:nvPr/>
        </p:nvSpPr>
        <p:spPr bwMode="auto">
          <a:xfrm>
            <a:off x="4361037" y="1050355"/>
            <a:ext cx="420811" cy="419695"/>
          </a:xfrm>
          <a:custGeom>
            <a:avLst/>
            <a:gdLst/>
            <a:ahLst/>
            <a:cxnLst/>
            <a:rect l="0" t="0" r="r" b="b"/>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lnTo>
                  <a:pt x="10799" y="21599"/>
                </a:lnTo>
                <a:cubicBezTo>
                  <a:pt x="4835" y="21599"/>
                  <a:pt x="0" y="16764"/>
                  <a:pt x="0" y="10799"/>
                </a:cubicBezTo>
                <a:close/>
              </a:path>
            </a:pathLst>
          </a:custGeom>
          <a:solidFill>
            <a:srgbClr val="FFFFFF"/>
          </a:solidFill>
          <a:ln w="72248" cap="rnd" cmpd="sng">
            <a:solidFill>
              <a:srgbClr val="E05A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4106" name="Rectangle 10"/>
          <p:cNvSpPr>
            <a:spLocks noGrp="1" noChangeArrowheads="1"/>
          </p:cNvSpPr>
          <p:nvPr>
            <p:ph type="title"/>
          </p:nvPr>
        </p:nvSpPr>
        <p:spPr>
          <a:xfrm>
            <a:off x="151805" y="151805"/>
            <a:ext cx="8839275" cy="834926"/>
          </a:xfrm>
        </p:spPr>
        <p:txBody>
          <a:bodyPr lIns="88896" tIns="50798" rIns="88896" bIns="50798" anchor="b">
            <a:normAutofit/>
          </a:bodyPr>
          <a:lstStyle/>
          <a:p>
            <a:pPr defTabSz="914145"/>
            <a:r>
              <a:rPr lang="en-US" sz="2800" b="1" dirty="0">
                <a:solidFill>
                  <a:srgbClr val="FF6700"/>
                </a:solidFill>
                <a:latin typeface="+mn-lt"/>
                <a:ea typeface="Helvetica" charset="0"/>
                <a:cs typeface="Helvetica" charset="0"/>
                <a:sym typeface="Helvetica" charset="0"/>
              </a:rPr>
              <a:t>Mrs. </a:t>
            </a:r>
            <a:r>
              <a:rPr lang="en-US" sz="2800" b="1" dirty="0" err="1">
                <a:solidFill>
                  <a:srgbClr val="FF6700"/>
                </a:solidFill>
                <a:latin typeface="+mn-lt"/>
                <a:ea typeface="Helvetica" charset="0"/>
                <a:cs typeface="Helvetica" charset="0"/>
                <a:sym typeface="Helvetica" charset="0"/>
              </a:rPr>
              <a:t>Greblo’s</a:t>
            </a:r>
            <a:r>
              <a:rPr lang="en-US" sz="2800" b="1" dirty="0">
                <a:solidFill>
                  <a:srgbClr val="FF6700"/>
                </a:solidFill>
                <a:latin typeface="+mn-lt"/>
                <a:ea typeface="Helvetica" charset="0"/>
                <a:cs typeface="Helvetica" charset="0"/>
                <a:sym typeface="Helvetica" charset="0"/>
              </a:rPr>
              <a:t> 2B/3B Sophomore English Agenda: </a:t>
            </a:r>
            <a:r>
              <a:rPr lang="en-US" sz="2800" b="1" dirty="0">
                <a:solidFill>
                  <a:srgbClr val="00B050"/>
                </a:solidFill>
                <a:latin typeface="+mn-lt"/>
                <a:ea typeface="Helvetica" charset="0"/>
                <a:cs typeface="Helvetica" charset="0"/>
                <a:sym typeface="Helvetica" charset="0"/>
              </a:rPr>
              <a:t>12/10/12</a:t>
            </a:r>
            <a:endParaRPr lang="en-US" sz="2800" dirty="0">
              <a:latin typeface="+mn-lt"/>
            </a:endParaRPr>
          </a:p>
        </p:txBody>
      </p:sp>
      <p:sp>
        <p:nvSpPr>
          <p:cNvPr id="4107" name="Rectangle 11"/>
          <p:cNvSpPr>
            <a:spLocks noGrp="1" noChangeArrowheads="1"/>
          </p:cNvSpPr>
          <p:nvPr>
            <p:ph sz="quarter" idx="1"/>
          </p:nvPr>
        </p:nvSpPr>
        <p:spPr>
          <a:xfrm>
            <a:off x="151805" y="741164"/>
            <a:ext cx="8839275" cy="6116836"/>
          </a:xfrm>
        </p:spPr>
        <p:txBody>
          <a:bodyPr lIns="88896" tIns="50798" rIns="88896" bIns="50798" anchor="t"/>
          <a:lstStyle/>
          <a:p>
            <a:pPr marL="1014600" indent="-1014600" defTabSz="914145">
              <a:lnSpc>
                <a:spcPct val="80000"/>
              </a:lnSpc>
              <a:spcBef>
                <a:spcPts val="70"/>
              </a:spcBef>
              <a:buClr>
                <a:srgbClr val="94C600"/>
              </a:buClr>
              <a:buSzPct val="85000"/>
              <a:buFont typeface="CourierNewPSMT" charset="0"/>
              <a:buChar char="o"/>
            </a:pPr>
            <a:endParaRPr lang="en-US" sz="5600" b="1" dirty="0">
              <a:solidFill>
                <a:srgbClr val="0070C0"/>
              </a:solidFill>
              <a:latin typeface="Helvetica" charset="0"/>
              <a:ea typeface="Helvetica" charset="0"/>
              <a:cs typeface="Helvetica" charset="0"/>
              <a:sym typeface="Helvetica" charset="0"/>
            </a:endParaRPr>
          </a:p>
          <a:p>
            <a:pPr marL="0" indent="0" defTabSz="914145">
              <a:lnSpc>
                <a:spcPct val="80000"/>
              </a:lnSpc>
              <a:spcBef>
                <a:spcPts val="70"/>
              </a:spcBef>
              <a:buClr>
                <a:srgbClr val="94C600"/>
              </a:buClr>
              <a:buSzPct val="85000"/>
              <a:buNone/>
            </a:pPr>
            <a:r>
              <a:rPr lang="en-US" sz="1800" b="1" dirty="0" smtClean="0">
                <a:solidFill>
                  <a:srgbClr val="7030A0"/>
                </a:solidFill>
                <a:ea typeface="Helvetica" charset="0"/>
                <a:cs typeface="Helvetica" charset="0"/>
                <a:sym typeface="Helvetica" charset="0"/>
              </a:rPr>
              <a:t>-SSR </a:t>
            </a:r>
            <a:r>
              <a:rPr lang="en-US" sz="1800" b="1" dirty="0">
                <a:solidFill>
                  <a:srgbClr val="7030A0"/>
                </a:solidFill>
                <a:ea typeface="Helvetica" charset="0"/>
                <a:cs typeface="Helvetica" charset="0"/>
                <a:sym typeface="Helvetica" charset="0"/>
              </a:rPr>
              <a:t>/ Attendance</a:t>
            </a:r>
          </a:p>
          <a:p>
            <a:pPr marL="0" indent="0" defTabSz="914145">
              <a:lnSpc>
                <a:spcPct val="80000"/>
              </a:lnSpc>
              <a:spcBef>
                <a:spcPts val="70"/>
              </a:spcBef>
              <a:buClr>
                <a:srgbClr val="94C600"/>
              </a:buClr>
              <a:buSzPct val="85000"/>
              <a:buNone/>
            </a:pPr>
            <a:r>
              <a:rPr lang="en-US" sz="1800" b="1" dirty="0" smtClean="0">
                <a:solidFill>
                  <a:srgbClr val="7030A0"/>
                </a:solidFill>
                <a:ea typeface="Helvetica" charset="0"/>
                <a:cs typeface="Helvetica" charset="0"/>
                <a:sym typeface="Helvetica" charset="0"/>
              </a:rPr>
              <a:t>-Agenda</a:t>
            </a:r>
            <a:endParaRPr lang="en-US" sz="1800" b="1" dirty="0">
              <a:solidFill>
                <a:srgbClr val="7030A0"/>
              </a:solidFill>
              <a:ea typeface="Helvetica" charset="0"/>
              <a:cs typeface="Helvetica" charset="0"/>
              <a:sym typeface="Helvetica" charset="0"/>
            </a:endParaRPr>
          </a:p>
          <a:p>
            <a:pPr marL="0" indent="0" defTabSz="914145">
              <a:lnSpc>
                <a:spcPct val="80000"/>
              </a:lnSpc>
              <a:spcBef>
                <a:spcPts val="70"/>
              </a:spcBef>
              <a:buClr>
                <a:srgbClr val="94C600"/>
              </a:buClr>
              <a:buSzPct val="85000"/>
              <a:buNone/>
            </a:pPr>
            <a:r>
              <a:rPr lang="en-US" sz="1800" dirty="0" smtClean="0">
                <a:solidFill>
                  <a:srgbClr val="FF0000"/>
                </a:solidFill>
                <a:ea typeface="Helvetica" charset="0"/>
                <a:cs typeface="Helvetica" charset="0"/>
                <a:sym typeface="Helvetica" charset="0"/>
              </a:rPr>
              <a:t>-</a:t>
            </a:r>
            <a:r>
              <a:rPr lang="en-US" sz="1800" u="sng" dirty="0" smtClean="0">
                <a:solidFill>
                  <a:srgbClr val="FF0000"/>
                </a:solidFill>
                <a:ea typeface="Helvetica" charset="0"/>
                <a:cs typeface="Helvetica" charset="0"/>
                <a:sym typeface="Helvetica" charset="0"/>
              </a:rPr>
              <a:t>Announcements</a:t>
            </a:r>
            <a:r>
              <a:rPr lang="en-US" sz="1800" u="sng" dirty="0">
                <a:solidFill>
                  <a:srgbClr val="FF0000"/>
                </a:solidFill>
                <a:ea typeface="Helvetica" charset="0"/>
                <a:cs typeface="Helvetica" charset="0"/>
                <a:sym typeface="Helvetica" charset="0"/>
              </a:rPr>
              <a:t>: </a:t>
            </a:r>
            <a:endParaRPr lang="en-US" sz="1800" dirty="0">
              <a:ea typeface="Helvetica" charset="0"/>
              <a:cs typeface="Helvetica" charset="0"/>
              <a:sym typeface="Helvetica" charset="0"/>
            </a:endParaRPr>
          </a:p>
          <a:p>
            <a:pPr marL="191982" lvl="1" indent="0" defTabSz="914145">
              <a:lnSpc>
                <a:spcPct val="80000"/>
              </a:lnSpc>
              <a:spcBef>
                <a:spcPts val="70"/>
              </a:spcBef>
              <a:buClr>
                <a:srgbClr val="71685A"/>
              </a:buClr>
              <a:buSzPct val="70000"/>
              <a:buNone/>
            </a:pPr>
            <a:r>
              <a:rPr lang="en-US" sz="1800" b="1" dirty="0" smtClean="0">
                <a:solidFill>
                  <a:srgbClr val="00B0F0"/>
                </a:solidFill>
                <a:ea typeface="Helvetica" charset="0"/>
                <a:cs typeface="Helvetica" charset="0"/>
                <a:sym typeface="Helvetica" charset="0"/>
              </a:rPr>
              <a:t>-</a:t>
            </a:r>
            <a:r>
              <a:rPr lang="en-US" sz="1800" b="1" u="sng" dirty="0" smtClean="0">
                <a:solidFill>
                  <a:srgbClr val="00B0F0"/>
                </a:solidFill>
                <a:ea typeface="Helvetica" charset="0"/>
                <a:cs typeface="Helvetica" charset="0"/>
                <a:sym typeface="Helvetica" charset="0"/>
              </a:rPr>
              <a:t>2B </a:t>
            </a:r>
            <a:r>
              <a:rPr lang="en-US" sz="1800" b="1" u="sng" dirty="0">
                <a:solidFill>
                  <a:srgbClr val="00B0F0"/>
                </a:solidFill>
                <a:ea typeface="Helvetica" charset="0"/>
                <a:cs typeface="Helvetica" charset="0"/>
                <a:sym typeface="Helvetica" charset="0"/>
              </a:rPr>
              <a:t>ONLY: Keep bringing in cans and $$$! We have Weds. and Fri. left in the drive!!!</a:t>
            </a:r>
            <a:endParaRPr lang="en-US" sz="1800" dirty="0">
              <a:solidFill>
                <a:srgbClr val="3E3D2D"/>
              </a:solidFill>
              <a:ea typeface="Helvetica" charset="0"/>
              <a:cs typeface="Helvetica" charset="0"/>
              <a:sym typeface="Helvetica" charset="0"/>
            </a:endParaRPr>
          </a:p>
          <a:p>
            <a:pPr marL="191982" lvl="1" indent="0" defTabSz="914145">
              <a:lnSpc>
                <a:spcPct val="80000"/>
              </a:lnSpc>
              <a:spcBef>
                <a:spcPts val="70"/>
              </a:spcBef>
              <a:buClr>
                <a:srgbClr val="71685A"/>
              </a:buClr>
              <a:buSzPct val="70000"/>
              <a:buNone/>
            </a:pPr>
            <a:r>
              <a:rPr lang="en-US" sz="1800" i="1" dirty="0" smtClean="0">
                <a:solidFill>
                  <a:srgbClr val="7030A0"/>
                </a:solidFill>
                <a:ea typeface="Helvetica" charset="0"/>
                <a:cs typeface="Helvetica" charset="0"/>
                <a:sym typeface="Helvetica" charset="0"/>
              </a:rPr>
              <a:t>-</a:t>
            </a:r>
            <a:r>
              <a:rPr lang="en-US" sz="1800" i="1" u="sng" dirty="0" smtClean="0">
                <a:solidFill>
                  <a:srgbClr val="7030A0"/>
                </a:solidFill>
                <a:ea typeface="Helvetica" charset="0"/>
                <a:cs typeface="Helvetica" charset="0"/>
                <a:sym typeface="Helvetica" charset="0"/>
              </a:rPr>
              <a:t>If </a:t>
            </a:r>
            <a:r>
              <a:rPr lang="en-US" sz="1800" i="1" u="sng" dirty="0">
                <a:solidFill>
                  <a:srgbClr val="7030A0"/>
                </a:solidFill>
                <a:ea typeface="Helvetica" charset="0"/>
                <a:cs typeface="Helvetica" charset="0"/>
                <a:sym typeface="Helvetica" charset="0"/>
              </a:rPr>
              <a:t>you were absent last class: </a:t>
            </a:r>
            <a:r>
              <a:rPr lang="en-US" sz="1800" b="1" dirty="0">
                <a:solidFill>
                  <a:srgbClr val="FF0000"/>
                </a:solidFill>
                <a:ea typeface="Helvetica" charset="0"/>
                <a:cs typeface="Helvetica" charset="0"/>
                <a:sym typeface="Helvetica" charset="0"/>
              </a:rPr>
              <a:t>Please take the “Trap of Gold” QUIZ in the Testing Center</a:t>
            </a:r>
            <a:endParaRPr lang="en-US" sz="1800" dirty="0">
              <a:solidFill>
                <a:srgbClr val="3E3D2D"/>
              </a:solidFill>
              <a:ea typeface="Helvetica" charset="0"/>
              <a:cs typeface="Helvetica" charset="0"/>
              <a:sym typeface="Helvetica" charset="0"/>
            </a:endParaRPr>
          </a:p>
          <a:p>
            <a:pPr marL="191982" lvl="1" indent="0" defTabSz="914145">
              <a:lnSpc>
                <a:spcPct val="80000"/>
              </a:lnSpc>
              <a:spcBef>
                <a:spcPts val="70"/>
              </a:spcBef>
              <a:buClr>
                <a:srgbClr val="71685A"/>
              </a:buClr>
              <a:buSzPct val="70000"/>
              <a:buNone/>
            </a:pPr>
            <a:r>
              <a:rPr lang="en-US" sz="1800" b="1" dirty="0" smtClean="0">
                <a:solidFill>
                  <a:srgbClr val="FF0000"/>
                </a:solidFill>
                <a:ea typeface="Helvetica" charset="0"/>
                <a:cs typeface="Helvetica" charset="0"/>
                <a:sym typeface="Helvetica" charset="0"/>
              </a:rPr>
              <a:t>-</a:t>
            </a:r>
            <a:r>
              <a:rPr lang="en-US" sz="1800" b="1" u="sng" dirty="0" smtClean="0">
                <a:solidFill>
                  <a:srgbClr val="FF0000"/>
                </a:solidFill>
                <a:ea typeface="Helvetica" charset="0"/>
                <a:cs typeface="Helvetica" charset="0"/>
                <a:sym typeface="Helvetica" charset="0"/>
              </a:rPr>
              <a:t>EXTRA </a:t>
            </a:r>
            <a:r>
              <a:rPr lang="en-US" sz="1800" b="1" u="sng" dirty="0">
                <a:solidFill>
                  <a:srgbClr val="FF0000"/>
                </a:solidFill>
                <a:ea typeface="Helvetica" charset="0"/>
                <a:cs typeface="Helvetica" charset="0"/>
                <a:sym typeface="Helvetica" charset="0"/>
              </a:rPr>
              <a:t>CREDIT OPPORTUNITY! </a:t>
            </a:r>
            <a:r>
              <a:rPr lang="en-US" sz="1800" b="1" dirty="0">
                <a:solidFill>
                  <a:srgbClr val="4A6300"/>
                </a:solidFill>
                <a:ea typeface="Helvetica" charset="0"/>
                <a:cs typeface="Helvetica" charset="0"/>
                <a:sym typeface="Helvetica" charset="0"/>
              </a:rPr>
              <a:t>Go see GHS’s Theater Department’s production of, </a:t>
            </a:r>
            <a:r>
              <a:rPr lang="en-US" sz="1800" b="1" dirty="0">
                <a:solidFill>
                  <a:srgbClr val="F60A10"/>
                </a:solidFill>
                <a:ea typeface="Helvetica" charset="0"/>
                <a:cs typeface="Helvetica" charset="0"/>
                <a:sym typeface="Helvetica" charset="0"/>
              </a:rPr>
              <a:t>“Little Shop of Horrors;”</a:t>
            </a:r>
            <a:r>
              <a:rPr lang="en-US" sz="1800" b="1" dirty="0">
                <a:solidFill>
                  <a:srgbClr val="4A6300"/>
                </a:solidFill>
                <a:ea typeface="Helvetica" charset="0"/>
                <a:cs typeface="Helvetica" charset="0"/>
                <a:sym typeface="Helvetica" charset="0"/>
              </a:rPr>
              <a:t> write a ONE-PAGE ESSAY on WHAT YOU SAW, WHAT YOU LIKED, WHAT YOU LEARNED; keep your ticket stub and staple it to your essay and turn it in ASAP directly to Mrs. G. </a:t>
            </a:r>
            <a:endParaRPr lang="en-US" sz="1800" b="1" dirty="0">
              <a:solidFill>
                <a:srgbClr val="FF6700"/>
              </a:solidFill>
              <a:ea typeface="Helvetica" charset="0"/>
              <a:cs typeface="Helvetica" charset="0"/>
              <a:sym typeface="Helvetica" charset="0"/>
            </a:endParaRPr>
          </a:p>
          <a:p>
            <a:pPr marL="0" indent="0" defTabSz="914145">
              <a:lnSpc>
                <a:spcPct val="80000"/>
              </a:lnSpc>
              <a:spcBef>
                <a:spcPts val="70"/>
              </a:spcBef>
              <a:buClr>
                <a:srgbClr val="94C600"/>
              </a:buClr>
              <a:buSzPct val="85000"/>
              <a:buNone/>
            </a:pPr>
            <a:r>
              <a:rPr lang="en-US" sz="1800" b="1" i="1" dirty="0" smtClean="0">
                <a:solidFill>
                  <a:srgbClr val="7030A0"/>
                </a:solidFill>
                <a:ea typeface="Helvetica" charset="0"/>
                <a:cs typeface="Helvetica" charset="0"/>
                <a:sym typeface="Helvetica" charset="0"/>
              </a:rPr>
              <a:t>-Read </a:t>
            </a:r>
            <a:r>
              <a:rPr lang="en-US" sz="1800" b="1" i="1" dirty="0">
                <a:solidFill>
                  <a:srgbClr val="7030A0"/>
                </a:solidFill>
                <a:ea typeface="Helvetica" charset="0"/>
                <a:cs typeface="Helvetica" charset="0"/>
                <a:sym typeface="Helvetica" charset="0"/>
              </a:rPr>
              <a:t>&amp; Write </a:t>
            </a:r>
            <a:r>
              <a:rPr lang="en-US" sz="1800" b="1" dirty="0">
                <a:solidFill>
                  <a:srgbClr val="7030A0"/>
                </a:solidFill>
                <a:ea typeface="Helvetica" charset="0"/>
                <a:cs typeface="Helvetica" charset="0"/>
                <a:sym typeface="Helvetica" charset="0"/>
              </a:rPr>
              <a:t>- Persuasive writing in real life: Hillsboro Tribune</a:t>
            </a:r>
          </a:p>
          <a:p>
            <a:pPr marL="0" indent="0" defTabSz="914145">
              <a:lnSpc>
                <a:spcPct val="80000"/>
              </a:lnSpc>
              <a:spcBef>
                <a:spcPts val="70"/>
              </a:spcBef>
              <a:buClr>
                <a:srgbClr val="94C600"/>
              </a:buClr>
              <a:buSzPct val="85000"/>
              <a:buNone/>
            </a:pPr>
            <a:r>
              <a:rPr lang="en-US" sz="1800" b="1" dirty="0" smtClean="0">
                <a:solidFill>
                  <a:srgbClr val="7030A0"/>
                </a:solidFill>
                <a:ea typeface="Helvetica" charset="0"/>
                <a:cs typeface="Helvetica" charset="0"/>
                <a:sym typeface="Helvetica" charset="0"/>
              </a:rPr>
              <a:t>-Jigsaw </a:t>
            </a:r>
            <a:r>
              <a:rPr lang="en-US" sz="1800" b="1" dirty="0">
                <a:solidFill>
                  <a:srgbClr val="7030A0"/>
                </a:solidFill>
                <a:ea typeface="Helvetica" charset="0"/>
                <a:cs typeface="Helvetica" charset="0"/>
                <a:sym typeface="Helvetica" charset="0"/>
              </a:rPr>
              <a:t>Group Project Work Time: Be prepared to present next class, (Weds.) </a:t>
            </a:r>
            <a:endParaRPr lang="en-US" sz="1800" dirty="0">
              <a:ea typeface="Helvetica" charset="0"/>
              <a:cs typeface="Helvetica" charset="0"/>
              <a:sym typeface="Helvetica" charset="0"/>
            </a:endParaRPr>
          </a:p>
          <a:p>
            <a:pPr marL="0" indent="0" defTabSz="914145">
              <a:lnSpc>
                <a:spcPct val="80000"/>
              </a:lnSpc>
              <a:spcBef>
                <a:spcPts val="70"/>
              </a:spcBef>
              <a:buClr>
                <a:srgbClr val="94C600"/>
              </a:buClr>
              <a:buSzPct val="85000"/>
              <a:buNone/>
            </a:pPr>
            <a:r>
              <a:rPr lang="en-US" sz="2400" b="1" dirty="0">
                <a:solidFill>
                  <a:srgbClr val="00B050"/>
                </a:solidFill>
                <a:ea typeface="Helvetica" charset="0"/>
                <a:cs typeface="Helvetica" charset="0"/>
                <a:sym typeface="Helvetica" charset="0"/>
              </a:rPr>
              <a:t>Objective(s): </a:t>
            </a:r>
            <a:endParaRPr lang="en-US" sz="2400" dirty="0">
              <a:ea typeface="Helvetica" charset="0"/>
              <a:cs typeface="Helvetica" charset="0"/>
              <a:sym typeface="Helvetica" charset="0"/>
            </a:endParaRPr>
          </a:p>
          <a:p>
            <a:pPr marL="191982" lvl="1" indent="0" defTabSz="914145">
              <a:lnSpc>
                <a:spcPct val="80000"/>
              </a:lnSpc>
              <a:spcBef>
                <a:spcPts val="70"/>
              </a:spcBef>
              <a:buClr>
                <a:srgbClr val="71685A"/>
              </a:buClr>
              <a:buSzPct val="70000"/>
              <a:buNone/>
            </a:pPr>
            <a:r>
              <a:rPr lang="en-US" sz="1600" b="1" u="sng" dirty="0">
                <a:solidFill>
                  <a:srgbClr val="00B050"/>
                </a:solidFill>
                <a:ea typeface="Helvetica" charset="0"/>
                <a:cs typeface="Helvetica" charset="0"/>
                <a:sym typeface="Helvetica" charset="0"/>
              </a:rPr>
              <a:t>Listen attentively</a:t>
            </a:r>
            <a:endParaRPr lang="en-US" sz="1600" dirty="0">
              <a:solidFill>
                <a:srgbClr val="3E3D2D"/>
              </a:solidFill>
              <a:ea typeface="Helvetica" charset="0"/>
              <a:cs typeface="Helvetica" charset="0"/>
              <a:sym typeface="Helvetica" charset="0"/>
            </a:endParaRPr>
          </a:p>
          <a:p>
            <a:pPr marL="191982" lvl="1" indent="0" defTabSz="914145">
              <a:lnSpc>
                <a:spcPct val="80000"/>
              </a:lnSpc>
              <a:spcBef>
                <a:spcPts val="70"/>
              </a:spcBef>
              <a:buClr>
                <a:srgbClr val="71685A"/>
              </a:buClr>
              <a:buSzPct val="70000"/>
              <a:buNone/>
            </a:pPr>
            <a:r>
              <a:rPr lang="en-US" sz="1600" b="1" u="sng" dirty="0">
                <a:solidFill>
                  <a:srgbClr val="00B050"/>
                </a:solidFill>
                <a:ea typeface="Helvetica" charset="0"/>
                <a:cs typeface="Helvetica" charset="0"/>
                <a:sym typeface="Helvetica" charset="0"/>
              </a:rPr>
              <a:t>Read to determine and analyze: </a:t>
            </a:r>
            <a:r>
              <a:rPr lang="en-US" sz="1600" b="1" dirty="0">
                <a:solidFill>
                  <a:srgbClr val="00B050"/>
                </a:solidFill>
                <a:ea typeface="Helvetica" charset="0"/>
                <a:cs typeface="Helvetica" charset="0"/>
                <a:sym typeface="Helvetica"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endParaRPr lang="en-US" sz="1600" dirty="0">
              <a:solidFill>
                <a:srgbClr val="3E3D2D"/>
              </a:solidFill>
              <a:ea typeface="Helvetica" charset="0"/>
              <a:cs typeface="Helvetica" charset="0"/>
              <a:sym typeface="Helvetica" charset="0"/>
            </a:endParaRPr>
          </a:p>
          <a:p>
            <a:pPr marL="191982" lvl="1" indent="0" defTabSz="914145">
              <a:lnSpc>
                <a:spcPct val="80000"/>
              </a:lnSpc>
              <a:spcBef>
                <a:spcPts val="70"/>
              </a:spcBef>
              <a:buClr>
                <a:srgbClr val="71685A"/>
              </a:buClr>
              <a:buSzPct val="70000"/>
              <a:buNone/>
            </a:pPr>
            <a:r>
              <a:rPr lang="en-US" sz="1600" b="1" u="sng" dirty="0">
                <a:solidFill>
                  <a:srgbClr val="00B050"/>
                </a:solidFill>
                <a:ea typeface="Helvetica" charset="0"/>
                <a:cs typeface="Helvetica" charset="0"/>
                <a:sym typeface="Helvetica" charset="0"/>
              </a:rPr>
              <a:t>Write routinely over extended time frames for a range of tasks, purposes and audiences</a:t>
            </a:r>
            <a:endParaRPr lang="en-US" sz="1600" b="1" dirty="0">
              <a:solidFill>
                <a:srgbClr val="7030A0"/>
              </a:solidFill>
              <a:ea typeface="Helvetica" charset="0"/>
              <a:cs typeface="Helvetica" charset="0"/>
              <a:sym typeface="Helvetica" charset="0"/>
            </a:endParaRPr>
          </a:p>
          <a:p>
            <a:pPr marL="0" indent="0" defTabSz="914145">
              <a:lnSpc>
                <a:spcPct val="80000"/>
              </a:lnSpc>
              <a:spcBef>
                <a:spcPts val="70"/>
              </a:spcBef>
              <a:buClr>
                <a:srgbClr val="94C600"/>
              </a:buClr>
              <a:buSzPct val="85000"/>
              <a:buNone/>
            </a:pPr>
            <a:r>
              <a:rPr lang="en-US" sz="2400" b="1" dirty="0">
                <a:solidFill>
                  <a:srgbClr val="7030A0"/>
                </a:solidFill>
                <a:ea typeface="Helvetica" charset="0"/>
                <a:cs typeface="Helvetica" charset="0"/>
                <a:sym typeface="Helvetica" charset="0"/>
              </a:rPr>
              <a:t>Homework: </a:t>
            </a:r>
            <a:r>
              <a:rPr lang="en-US" sz="2400" b="1" i="1" dirty="0">
                <a:solidFill>
                  <a:srgbClr val="FF0000"/>
                </a:solidFill>
                <a:ea typeface="Helvetica" charset="0"/>
                <a:cs typeface="Helvetica" charset="0"/>
                <a:sym typeface="Helvetica" charset="0"/>
              </a:rPr>
              <a:t>for class next time...</a:t>
            </a:r>
          </a:p>
          <a:p>
            <a:pPr marL="0" indent="0" defTabSz="914145">
              <a:lnSpc>
                <a:spcPct val="80000"/>
              </a:lnSpc>
              <a:spcBef>
                <a:spcPts val="70"/>
              </a:spcBef>
              <a:buClr>
                <a:srgbClr val="94C600"/>
              </a:buClr>
              <a:buSzPct val="85000"/>
              <a:buNone/>
            </a:pPr>
            <a:r>
              <a:rPr lang="en-US" sz="1800" b="1" i="1" dirty="0" smtClean="0">
                <a:solidFill>
                  <a:srgbClr val="FF0000"/>
                </a:solidFill>
                <a:ea typeface="Helvetica" charset="0"/>
                <a:cs typeface="Helvetica" charset="0"/>
                <a:sym typeface="Helvetica" charset="0"/>
              </a:rPr>
              <a:t>-None</a:t>
            </a:r>
            <a:r>
              <a:rPr lang="en-US" sz="1800" b="1" i="1" dirty="0">
                <a:solidFill>
                  <a:srgbClr val="FF0000"/>
                </a:solidFill>
                <a:ea typeface="Helvetica" charset="0"/>
                <a:cs typeface="Helvetica" charset="0"/>
                <a:sym typeface="Helvetica" charset="0"/>
              </a:rPr>
              <a:t>, unless you need to finish up something from today. Be prepared for the Jigsaw Presentations on Wednesday!!</a:t>
            </a:r>
            <a:endParaRPr lang="en-US" dirty="0"/>
          </a:p>
        </p:txBody>
      </p:sp>
    </p:spTree>
    <p:extLst>
      <p:ext uri="{BB962C8B-B14F-4D97-AF65-F5344CB8AC3E}">
        <p14:creationId xmlns:p14="http://schemas.microsoft.com/office/powerpoint/2010/main" val="1666914948"/>
      </p:ext>
    </p:extLst>
  </p:cSld>
  <p:clrMapOvr>
    <a:masterClrMapping/>
  </p:clrMapOvr>
  <p:transition spd="med">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p:cNvSpPr>
          <p:nvPr/>
        </p:nvSpPr>
        <p:spPr bwMode="auto">
          <a:xfrm>
            <a:off x="0" y="6705080"/>
            <a:ext cx="9144000" cy="152921"/>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5122" name="Rectangle 2"/>
          <p:cNvSpPr>
            <a:spLocks/>
          </p:cNvSpPr>
          <p:nvPr/>
        </p:nvSpPr>
        <p:spPr bwMode="auto">
          <a:xfrm>
            <a:off x="0" y="0"/>
            <a:ext cx="9144000" cy="1393031"/>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5123" name="Rectangle 3"/>
          <p:cNvSpPr>
            <a:spLocks/>
          </p:cNvSpPr>
          <p:nvPr/>
        </p:nvSpPr>
        <p:spPr bwMode="auto">
          <a:xfrm>
            <a:off x="0" y="0"/>
            <a:ext cx="151805" cy="6858000"/>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5124" name="Rectangle 4"/>
          <p:cNvSpPr>
            <a:spLocks/>
          </p:cNvSpPr>
          <p:nvPr/>
        </p:nvSpPr>
        <p:spPr bwMode="auto">
          <a:xfrm>
            <a:off x="8991080" y="0"/>
            <a:ext cx="152921" cy="6858000"/>
          </a:xfrm>
          <a:prstGeom prst="rect">
            <a:avLst/>
          </a:prstGeom>
          <a:solidFill>
            <a:srgbClr val="FFFFFF"/>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5125" name="Rectangle 5"/>
          <p:cNvSpPr>
            <a:spLocks/>
          </p:cNvSpPr>
          <p:nvPr/>
        </p:nvSpPr>
        <p:spPr bwMode="auto">
          <a:xfrm>
            <a:off x="148457" y="6388076"/>
            <a:ext cx="8833693" cy="309190"/>
          </a:xfrm>
          <a:prstGeom prst="rect">
            <a:avLst/>
          </a:prstGeom>
          <a:solidFill>
            <a:srgbClr val="FF6700"/>
          </a:solidFill>
          <a:ln>
            <a:noFill/>
          </a:ln>
          <a:effectLst/>
          <a:extLst>
            <a:ext uri="{91240B29-F687-4F45-9708-019B960494DF}">
              <a14:hiddenLine xmlns:a14="http://schemas.microsoft.com/office/drawing/2010/main" w="9525"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5126" name="Rectangle 6"/>
          <p:cNvSpPr>
            <a:spLocks/>
          </p:cNvSpPr>
          <p:nvPr/>
        </p:nvSpPr>
        <p:spPr bwMode="auto">
          <a:xfrm>
            <a:off x="151805" y="155154"/>
            <a:ext cx="8833693" cy="6546577"/>
          </a:xfrm>
          <a:prstGeom prst="rect">
            <a:avLst/>
          </a:prstGeom>
          <a:solidFill>
            <a:srgbClr val="000000">
              <a:alpha val="0"/>
            </a:srgbClr>
          </a:solidFill>
          <a:ln w="13546" cap="flat" cmpd="sng">
            <a:solidFill>
              <a:srgbClr val="E05A00"/>
            </a:solidFill>
            <a:prstDash val="solid"/>
            <a:miter lim="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5127" name="Line 7"/>
          <p:cNvSpPr>
            <a:spLocks noChangeShapeType="1"/>
          </p:cNvSpPr>
          <p:nvPr/>
        </p:nvSpPr>
        <p:spPr bwMode="auto">
          <a:xfrm>
            <a:off x="151805" y="1275829"/>
            <a:ext cx="8833693" cy="0"/>
          </a:xfrm>
          <a:prstGeom prst="line">
            <a:avLst/>
          </a:prstGeom>
          <a:noFill/>
          <a:ln w="13546" cap="flat" cmpd="sng">
            <a:solidFill>
              <a:srgbClr val="E05A00"/>
            </a:solidFill>
            <a:prstDash val="dash"/>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64291" tIns="32146" rIns="64291" bIns="32146"/>
          <a:lstStyle/>
          <a:p>
            <a:endParaRPr lang="en-US"/>
          </a:p>
        </p:txBody>
      </p:sp>
      <p:sp>
        <p:nvSpPr>
          <p:cNvPr id="5128" name="AutoShape 8"/>
          <p:cNvSpPr>
            <a:spLocks/>
          </p:cNvSpPr>
          <p:nvPr/>
        </p:nvSpPr>
        <p:spPr bwMode="auto">
          <a:xfrm>
            <a:off x="4266158" y="955477"/>
            <a:ext cx="610568" cy="609451"/>
          </a:xfrm>
          <a:custGeom>
            <a:avLst/>
            <a:gdLst/>
            <a:ahLst/>
            <a:cxnLst/>
            <a:rect l="0" t="0" r="r" b="b"/>
            <a:pathLst>
              <a:path w="21600" h="21600">
                <a:moveTo>
                  <a:pt x="0" y="10799"/>
                </a:moveTo>
                <a:cubicBezTo>
                  <a:pt x="0" y="4835"/>
                  <a:pt x="4835" y="0"/>
                  <a:pt x="10800" y="0"/>
                </a:cubicBezTo>
                <a:cubicBezTo>
                  <a:pt x="16764" y="0"/>
                  <a:pt x="21600" y="4835"/>
                  <a:pt x="21600" y="10799"/>
                </a:cubicBezTo>
                <a:cubicBezTo>
                  <a:pt x="21600" y="10800"/>
                  <a:pt x="21600" y="10800"/>
                  <a:pt x="21600" y="10800"/>
                </a:cubicBezTo>
                <a:cubicBezTo>
                  <a:pt x="21600" y="16764"/>
                  <a:pt x="16764" y="21600"/>
                  <a:pt x="10800" y="21600"/>
                </a:cubicBezTo>
                <a:lnTo>
                  <a:pt x="10800" y="21599"/>
                </a:lnTo>
                <a:cubicBezTo>
                  <a:pt x="4835" y="21599"/>
                  <a:pt x="0" y="16764"/>
                  <a:pt x="0" y="10800"/>
                </a:cubicBezTo>
                <a:cubicBezTo>
                  <a:pt x="0" y="10799"/>
                  <a:pt x="0" y="10799"/>
                  <a:pt x="0" y="10799"/>
                </a:cubicBezTo>
                <a:close/>
              </a:path>
            </a:pathLst>
          </a:custGeom>
          <a:solidFill>
            <a:srgbClr val="FFFFFF"/>
          </a:solidFill>
          <a:ln>
            <a:noFill/>
          </a:ln>
          <a:effectLst/>
          <a:extLst>
            <a:ext uri="{91240B29-F687-4F45-9708-019B960494DF}">
              <a14:hiddenLine xmlns:a14="http://schemas.microsoft.com/office/drawing/2010/main" w="15875" cap="rnd" cmpd="sng">
                <a:solidFill>
                  <a:srgbClr val="000000"/>
                </a:solidFill>
                <a:prstDash val="solid"/>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798" tIns="50798" rIns="50798" bIns="50798" anchor="ctr"/>
          <a:lstStyle/>
          <a:p>
            <a:endParaRPr lang="en-US"/>
          </a:p>
        </p:txBody>
      </p:sp>
      <p:sp>
        <p:nvSpPr>
          <p:cNvPr id="5129" name="AutoShape 9"/>
          <p:cNvSpPr>
            <a:spLocks/>
          </p:cNvSpPr>
          <p:nvPr/>
        </p:nvSpPr>
        <p:spPr bwMode="auto">
          <a:xfrm>
            <a:off x="4361037" y="1050355"/>
            <a:ext cx="420811" cy="419695"/>
          </a:xfrm>
          <a:custGeom>
            <a:avLst/>
            <a:gdLst/>
            <a:ahLst/>
            <a:cxnLst/>
            <a:rect l="0" t="0" r="r" b="b"/>
            <a:pathLst>
              <a:path w="21600" h="21600">
                <a:moveTo>
                  <a:pt x="0" y="10799"/>
                </a:moveTo>
                <a:cubicBezTo>
                  <a:pt x="0" y="4835"/>
                  <a:pt x="4835" y="0"/>
                  <a:pt x="10800" y="0"/>
                </a:cubicBezTo>
                <a:cubicBezTo>
                  <a:pt x="16764" y="0"/>
                  <a:pt x="21600" y="4835"/>
                  <a:pt x="21600" y="10799"/>
                </a:cubicBezTo>
                <a:cubicBezTo>
                  <a:pt x="21600" y="10799"/>
                  <a:pt x="21600" y="10800"/>
                  <a:pt x="21600" y="10800"/>
                </a:cubicBezTo>
                <a:cubicBezTo>
                  <a:pt x="21600" y="16764"/>
                  <a:pt x="16764" y="21600"/>
                  <a:pt x="10800" y="21600"/>
                </a:cubicBezTo>
                <a:cubicBezTo>
                  <a:pt x="10800" y="21600"/>
                  <a:pt x="10800" y="21600"/>
                  <a:pt x="10799" y="21600"/>
                </a:cubicBezTo>
                <a:lnTo>
                  <a:pt x="10799" y="21599"/>
                </a:lnTo>
                <a:cubicBezTo>
                  <a:pt x="4835" y="21599"/>
                  <a:pt x="0" y="16764"/>
                  <a:pt x="0" y="10799"/>
                </a:cubicBezTo>
                <a:close/>
              </a:path>
            </a:pathLst>
          </a:custGeom>
          <a:solidFill>
            <a:srgbClr val="FFFFFF"/>
          </a:solidFill>
          <a:ln w="72248" cap="rnd" cmpd="sng">
            <a:solidFill>
              <a:srgbClr val="E05A00"/>
            </a:solidFill>
            <a:prstDash val="solid"/>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US"/>
          </a:p>
        </p:txBody>
      </p:sp>
      <p:sp>
        <p:nvSpPr>
          <p:cNvPr id="5130" name="Rectangle 10"/>
          <p:cNvSpPr>
            <a:spLocks noGrp="1" noChangeArrowheads="1"/>
          </p:cNvSpPr>
          <p:nvPr>
            <p:ph type="title"/>
          </p:nvPr>
        </p:nvSpPr>
        <p:spPr>
          <a:xfrm>
            <a:off x="301377" y="227707"/>
            <a:ext cx="8534549" cy="759023"/>
          </a:xfrm>
        </p:spPr>
        <p:txBody>
          <a:bodyPr lIns="88896" tIns="50798" rIns="88896" bIns="50798" anchor="b"/>
          <a:lstStyle/>
          <a:p>
            <a:pPr defTabSz="914145"/>
            <a:r>
              <a:rPr lang="en-US" sz="2900" b="1" dirty="0">
                <a:solidFill>
                  <a:srgbClr val="7030A0"/>
                </a:solidFill>
                <a:ea typeface="Helvetica" charset="0"/>
                <a:cs typeface="Helvetica" charset="0"/>
                <a:sym typeface="Helvetica" charset="0"/>
              </a:rPr>
              <a:t>Persuasive writing in real life: </a:t>
            </a:r>
            <a:r>
              <a:rPr lang="en-US" sz="2900" b="1" i="1" dirty="0">
                <a:solidFill>
                  <a:srgbClr val="7030A0"/>
                </a:solidFill>
                <a:ea typeface="Helvetica" charset="0"/>
                <a:cs typeface="Helvetica" charset="0"/>
                <a:sym typeface="Helvetica" charset="0"/>
              </a:rPr>
              <a:t>Hillsboro Tribune</a:t>
            </a:r>
            <a:endParaRPr lang="en-US" dirty="0"/>
          </a:p>
        </p:txBody>
      </p:sp>
      <p:sp>
        <p:nvSpPr>
          <p:cNvPr id="5131" name="Rectangle 11"/>
          <p:cNvSpPr>
            <a:spLocks noGrp="1" noChangeArrowheads="1"/>
          </p:cNvSpPr>
          <p:nvPr>
            <p:ph sz="quarter" idx="1"/>
          </p:nvPr>
        </p:nvSpPr>
        <p:spPr>
          <a:xfrm>
            <a:off x="151805" y="1435448"/>
            <a:ext cx="8839275" cy="5486177"/>
          </a:xfrm>
        </p:spPr>
        <p:txBody>
          <a:bodyPr lIns="88896" tIns="50798" rIns="88896" bIns="50798" anchor="t"/>
          <a:lstStyle/>
          <a:p>
            <a:pPr marL="0" indent="0" defTabSz="914145">
              <a:lnSpc>
                <a:spcPct val="90000"/>
              </a:lnSpc>
              <a:spcBef>
                <a:spcPts val="422"/>
              </a:spcBef>
              <a:buNone/>
            </a:pPr>
            <a:r>
              <a:rPr lang="en-US" sz="2100" dirty="0">
                <a:ea typeface="Helvetica" charset="0"/>
                <a:cs typeface="Helvetica" charset="0"/>
                <a:sym typeface="Helvetica" charset="0"/>
              </a:rPr>
              <a:t>1.) Read the ENTIRE "Commentary" section in the </a:t>
            </a:r>
            <a:r>
              <a:rPr lang="en-US" sz="2100" i="1" dirty="0">
                <a:ea typeface="Helvetica" charset="0"/>
                <a:cs typeface="Helvetica" charset="0"/>
                <a:sym typeface="Helvetica" charset="0"/>
              </a:rPr>
              <a:t>Hillsboro Tribune</a:t>
            </a:r>
            <a:endParaRPr lang="en-US" sz="2400" dirty="0">
              <a:ea typeface="Helvetica" charset="0"/>
              <a:cs typeface="Helvetica" charset="0"/>
              <a:sym typeface="Helvetica" charset="0"/>
            </a:endParaRPr>
          </a:p>
          <a:p>
            <a:pPr marL="0" indent="0" defTabSz="914145">
              <a:lnSpc>
                <a:spcPct val="90000"/>
              </a:lnSpc>
              <a:spcBef>
                <a:spcPts val="422"/>
              </a:spcBef>
              <a:buNone/>
            </a:pPr>
            <a:r>
              <a:rPr lang="en-US" sz="2100" dirty="0">
                <a:ea typeface="Helvetica" charset="0"/>
                <a:cs typeface="Helvetica" charset="0"/>
                <a:sym typeface="Helvetica" charset="0"/>
              </a:rPr>
              <a:t>2.) On a sheet of </a:t>
            </a:r>
            <a:r>
              <a:rPr lang="en-US" sz="2100" b="1" dirty="0">
                <a:ea typeface="Helvetica" charset="0"/>
                <a:cs typeface="Helvetica" charset="0"/>
                <a:sym typeface="Helvetica" charset="0"/>
              </a:rPr>
              <a:t>loose leaf </a:t>
            </a:r>
            <a:r>
              <a:rPr lang="en-US" sz="2100" dirty="0">
                <a:ea typeface="Helvetica" charset="0"/>
                <a:cs typeface="Helvetica" charset="0"/>
                <a:sym typeface="Helvetica" charset="0"/>
              </a:rPr>
              <a:t>paper respond to the following questions in SHORT ESSAY style responses (@ least 6 sentences). Remember to use COMPLETE SENTENCES.</a:t>
            </a:r>
            <a:endParaRPr lang="en-US" sz="2400" dirty="0">
              <a:ea typeface="Helvetica" charset="0"/>
              <a:cs typeface="Helvetica" charset="0"/>
              <a:sym typeface="Helvetica" charset="0"/>
            </a:endParaRPr>
          </a:p>
          <a:p>
            <a:pPr marL="0" indent="0" defTabSz="914145">
              <a:lnSpc>
                <a:spcPct val="90000"/>
              </a:lnSpc>
              <a:spcBef>
                <a:spcPts val="422"/>
              </a:spcBef>
              <a:buNone/>
            </a:pPr>
            <a:r>
              <a:rPr lang="en-US" sz="2400" u="sng" dirty="0">
                <a:ea typeface="Helvetica" charset="0"/>
                <a:cs typeface="Helvetica" charset="0"/>
                <a:sym typeface="Helvetica" charset="0"/>
              </a:rPr>
              <a:t>-In your opinion, which of the articles in the "commentary" section was more persuasive? </a:t>
            </a:r>
            <a:r>
              <a:rPr lang="en-US" sz="2400" b="1" i="1" dirty="0">
                <a:ea typeface="Helvetica" charset="0"/>
                <a:cs typeface="Helvetica" charset="0"/>
                <a:sym typeface="Helvetica" charset="0"/>
              </a:rPr>
              <a:t>Explain why in detail. Pull examples from the text to explain your points.</a:t>
            </a:r>
            <a:endParaRPr lang="en-US" sz="2400" dirty="0">
              <a:ea typeface="Helvetica" charset="0"/>
              <a:cs typeface="Helvetica" charset="0"/>
              <a:sym typeface="Helvetica" charset="0"/>
            </a:endParaRPr>
          </a:p>
          <a:p>
            <a:pPr marL="0" indent="0" defTabSz="914145">
              <a:lnSpc>
                <a:spcPct val="90000"/>
              </a:lnSpc>
              <a:spcBef>
                <a:spcPts val="422"/>
              </a:spcBef>
              <a:buNone/>
            </a:pPr>
            <a:r>
              <a:rPr lang="en-US" sz="2400" u="sng" dirty="0">
                <a:ea typeface="Helvetica" charset="0"/>
                <a:cs typeface="Helvetica" charset="0"/>
                <a:sym typeface="Helvetica" charset="0"/>
              </a:rPr>
              <a:t>-Why do you think the “commentary” (often times called “editorial”) section of the newspaper is an important section? </a:t>
            </a:r>
            <a:r>
              <a:rPr lang="en-US" sz="2400" b="1" i="1" dirty="0">
                <a:ea typeface="Helvetica" charset="0"/>
                <a:cs typeface="Helvetica" charset="0"/>
                <a:sym typeface="Helvetica" charset="0"/>
              </a:rPr>
              <a:t>Explain why in detail. Feel free to draw on any personal experiences.</a:t>
            </a:r>
            <a:endParaRPr lang="en-US" sz="2400" dirty="0">
              <a:ea typeface="Helvetica" charset="0"/>
              <a:cs typeface="Helvetica" charset="0"/>
              <a:sym typeface="Helvetica" charset="0"/>
            </a:endParaRPr>
          </a:p>
          <a:p>
            <a:pPr marL="0" indent="0" defTabSz="914145">
              <a:lnSpc>
                <a:spcPct val="90000"/>
              </a:lnSpc>
              <a:spcBef>
                <a:spcPts val="422"/>
              </a:spcBef>
              <a:buNone/>
            </a:pPr>
            <a:r>
              <a:rPr lang="en-US" sz="2400" u="sng" dirty="0">
                <a:ea typeface="Helvetica" charset="0"/>
                <a:cs typeface="Helvetica" charset="0"/>
                <a:sym typeface="Helvetica" charset="0"/>
              </a:rPr>
              <a:t>- When you think about yourself as a persuasive writer, what do you think are the most important components/pieces to remember when you write persuasively? </a:t>
            </a:r>
            <a:r>
              <a:rPr lang="en-US" sz="2400" b="1" i="1" dirty="0">
                <a:ea typeface="Helvetica" charset="0"/>
                <a:cs typeface="Helvetica" charset="0"/>
                <a:sym typeface="Helvetica" charset="0"/>
              </a:rPr>
              <a:t>Draw upon the articles you read today to help you as you explain in detail.</a:t>
            </a:r>
            <a:endParaRPr lang="en-US" dirty="0"/>
          </a:p>
        </p:txBody>
      </p:sp>
    </p:spTree>
    <p:extLst>
      <p:ext uri="{BB962C8B-B14F-4D97-AF65-F5344CB8AC3E}">
        <p14:creationId xmlns:p14="http://schemas.microsoft.com/office/powerpoint/2010/main" val="1338467644"/>
      </p:ext>
    </p:extLst>
  </p:cSld>
  <p:clrMapOvr>
    <a:masterClrMapping/>
  </p:clrMapOvr>
  <p:transition spd="med"/>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TotalTime>
  <Words>436</Words>
  <Application>Microsoft Office PowerPoint</Application>
  <PresentationFormat>On-screen Show (4:3)</PresentationFormat>
  <Paragraphs>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Mrs. Greblo’s 2B/3B Sophomore English Agenda: 12/10/12</vt:lpstr>
      <vt:lpstr>Persuasive writing in real life: Hillsboro Tribune</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cp:revision>
  <dcterms:created xsi:type="dcterms:W3CDTF">2012-12-11T17:36:06Z</dcterms:created>
  <dcterms:modified xsi:type="dcterms:W3CDTF">2012-12-11T17:44:13Z</dcterms:modified>
</cp:coreProperties>
</file>