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0A10"/>
    <a:srgbClr val="590B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8519234-238D-4A07-AA8F-5D076E3744F5}" type="datetimeFigureOut">
              <a:rPr lang="en-US" smtClean="0"/>
              <a:t>12/4/2012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71E1DEA-0C41-4291-9852-C910EFCF35DD}"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519234-238D-4A07-AA8F-5D076E3744F5}" type="datetimeFigureOut">
              <a:rPr lang="en-US" smtClean="0"/>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1E1DEA-0C41-4291-9852-C910EFCF35D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71E1DEA-0C41-4291-9852-C910EFCF35DD}"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519234-238D-4A07-AA8F-5D076E3744F5}" type="datetimeFigureOut">
              <a:rPr lang="en-US" smtClean="0"/>
              <a:t>12/4/2012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8519234-238D-4A07-AA8F-5D076E3744F5}" type="datetimeFigureOut">
              <a:rPr lang="en-US" smtClean="0"/>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71E1DEA-0C41-4291-9852-C910EFCF35DD}"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8519234-238D-4A07-AA8F-5D076E3744F5}" type="datetimeFigureOut">
              <a:rPr lang="en-US" smtClean="0"/>
              <a:t>12/4/2012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71E1DEA-0C41-4291-9852-C910EFCF35DD}"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8519234-238D-4A07-AA8F-5D076E3744F5}" type="datetimeFigureOut">
              <a:rPr lang="en-US" smtClean="0"/>
              <a:t>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1E1DEA-0C41-4291-9852-C910EFCF35DD}"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8519234-238D-4A07-AA8F-5D076E3744F5}" type="datetimeFigureOut">
              <a:rPr lang="en-US" smtClean="0"/>
              <a:t>12/4/2012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71E1DEA-0C41-4291-9852-C910EFCF35DD}"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519234-238D-4A07-AA8F-5D076E3744F5}" type="datetimeFigureOut">
              <a:rPr lang="en-US" smtClean="0"/>
              <a:t>12/4/2012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71E1DEA-0C41-4291-9852-C910EFCF35D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8519234-238D-4A07-AA8F-5D076E3744F5}" type="datetimeFigureOut">
              <a:rPr lang="en-US" smtClean="0"/>
              <a:t>12/4/2012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71E1DEA-0C41-4291-9852-C910EFCF35D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71E1DEA-0C41-4291-9852-C910EFCF35DD}"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8519234-238D-4A07-AA8F-5D076E3744F5}" type="datetimeFigureOut">
              <a:rPr lang="en-US" smtClean="0"/>
              <a:t>12/4/2012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71E1DEA-0C41-4291-9852-C910EFCF35DD}"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8519234-238D-4A07-AA8F-5D076E3744F5}" type="datetimeFigureOut">
              <a:rPr lang="en-US" smtClean="0"/>
              <a:t>12/4/2012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8519234-238D-4A07-AA8F-5D076E3744F5}" type="datetimeFigureOut">
              <a:rPr lang="en-US" smtClean="0"/>
              <a:t>12/4/2012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71E1DEA-0C41-4291-9852-C910EFCF35DD}"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622595240"/>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106280678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700" b="1" dirty="0" smtClean="0">
                <a:solidFill>
                  <a:schemeClr val="accent3"/>
                </a:solidFill>
                <a:latin typeface="Calibri" pitchFamily="34" charset="0"/>
                <a:cs typeface="Calibri" pitchFamily="34" charset="0"/>
              </a:rPr>
              <a:t>Mrs. </a:t>
            </a:r>
            <a:r>
              <a:rPr lang="en-US" sz="2700" b="1" dirty="0" err="1" smtClean="0">
                <a:solidFill>
                  <a:schemeClr val="accent3"/>
                </a:solidFill>
                <a:latin typeface="Calibri" pitchFamily="34" charset="0"/>
                <a:cs typeface="Calibri" pitchFamily="34" charset="0"/>
              </a:rPr>
              <a:t>Greblo’s</a:t>
            </a:r>
            <a:r>
              <a:rPr lang="en-US" sz="2700" b="1" dirty="0" smtClean="0">
                <a:solidFill>
                  <a:schemeClr val="accent3"/>
                </a:solidFill>
                <a:latin typeface="Calibri" pitchFamily="34" charset="0"/>
                <a:cs typeface="Calibri" pitchFamily="34" charset="0"/>
              </a:rPr>
              <a:t>  2B/3B Sophomore English Agenda:   </a:t>
            </a:r>
            <a:r>
              <a:rPr lang="en-US" sz="2700" b="1" dirty="0" smtClean="0">
                <a:solidFill>
                  <a:srgbClr val="00B050"/>
                </a:solidFill>
                <a:latin typeface="Calibri" pitchFamily="34" charset="0"/>
                <a:cs typeface="Calibri" pitchFamily="34" charset="0"/>
              </a:rPr>
              <a:t>12/4/12</a:t>
            </a:r>
            <a:endParaRPr lang="en-US" sz="27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990600"/>
            <a:ext cx="8839200" cy="5867400"/>
          </a:xfrm>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56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7200" b="1" dirty="0" smtClean="0">
                <a:solidFill>
                  <a:srgbClr val="7030A0"/>
                </a:solidFill>
                <a:latin typeface="Calibri" pitchFamily="34" charset="0"/>
                <a:cs typeface="Calibri" pitchFamily="34" charset="0"/>
              </a:rPr>
              <a:t>SSR / </a:t>
            </a:r>
            <a:r>
              <a:rPr lang="en-US" sz="7200" b="1" dirty="0" smtClean="0">
                <a:solidFill>
                  <a:srgbClr val="00B0F0"/>
                </a:solidFill>
                <a:latin typeface="Calibri" pitchFamily="34" charset="0"/>
                <a:cs typeface="Calibri" pitchFamily="34" charset="0"/>
              </a:rPr>
              <a:t>(2B ONLY) CAN </a:t>
            </a:r>
            <a:r>
              <a:rPr lang="en-US" sz="7200" b="1" dirty="0" smtClean="0">
                <a:solidFill>
                  <a:srgbClr val="00B0F0"/>
                </a:solidFill>
                <a:latin typeface="Calibri" pitchFamily="34" charset="0"/>
                <a:cs typeface="Calibri" pitchFamily="34" charset="0"/>
              </a:rPr>
              <a:t>PICK-UP </a:t>
            </a:r>
            <a:r>
              <a:rPr lang="en-US" sz="6400" b="1" i="1" dirty="0" smtClean="0">
                <a:solidFill>
                  <a:srgbClr val="002060"/>
                </a:solidFill>
                <a:latin typeface="Calibri" pitchFamily="34" charset="0"/>
                <a:cs typeface="Calibri" pitchFamily="34" charset="0"/>
              </a:rPr>
              <a:t>(drive ends on 12/17)</a:t>
            </a:r>
            <a:r>
              <a:rPr lang="en-US" sz="7200" b="1" dirty="0" smtClean="0">
                <a:solidFill>
                  <a:srgbClr val="7030A0"/>
                </a:solidFill>
                <a:latin typeface="Calibri" pitchFamily="34" charset="0"/>
                <a:cs typeface="Calibri" pitchFamily="34" charset="0"/>
              </a:rPr>
              <a:t>/ </a:t>
            </a:r>
            <a:r>
              <a:rPr lang="en-US" sz="7200" b="1" dirty="0" smtClean="0">
                <a:solidFill>
                  <a:srgbClr val="7030A0"/>
                </a:solidFill>
                <a:latin typeface="Calibri" pitchFamily="34" charset="0"/>
                <a:cs typeface="Calibri" pitchFamily="34" charset="0"/>
              </a:rPr>
              <a:t>Attendance</a:t>
            </a:r>
            <a:endParaRPr lang="en-US" sz="7200" b="1" dirty="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Agenda</a:t>
            </a:r>
            <a:r>
              <a:rPr lang="en-US" sz="7200" b="1" dirty="0" smtClean="0">
                <a:solidFill>
                  <a:srgbClr val="7030A0"/>
                </a:solidFill>
                <a:latin typeface="Calibri" pitchFamily="34" charset="0"/>
                <a:cs typeface="Calibri" pitchFamily="34" charset="0"/>
              </a:rPr>
              <a:t>: </a:t>
            </a:r>
            <a:r>
              <a:rPr lang="en-US" sz="7200" b="1" dirty="0" smtClean="0">
                <a:solidFill>
                  <a:srgbClr val="FF0000"/>
                </a:solidFill>
                <a:latin typeface="Calibri" pitchFamily="34" charset="0"/>
                <a:cs typeface="Calibri" pitchFamily="34" charset="0"/>
              </a:rPr>
              <a:t>#5</a:t>
            </a:r>
            <a:endParaRPr lang="en-US" sz="7200" b="1" dirty="0">
              <a:solidFill>
                <a:srgbClr val="FF0000"/>
              </a:solidFill>
              <a:latin typeface="Calibri" pitchFamily="34" charset="0"/>
              <a:cs typeface="Calibri" pitchFamily="34" charset="0"/>
            </a:endParaRPr>
          </a:p>
          <a:p>
            <a:pPr>
              <a:buFont typeface="Courier New" pitchFamily="49" charset="0"/>
              <a:buChar char="o"/>
            </a:pPr>
            <a:r>
              <a:rPr lang="en-US" sz="7200" u="sng" dirty="0" smtClean="0">
                <a:solidFill>
                  <a:srgbClr val="FF0000"/>
                </a:solidFill>
                <a:latin typeface="Calibri" pitchFamily="34" charset="0"/>
                <a:cs typeface="Calibri" pitchFamily="34" charset="0"/>
              </a:rPr>
              <a:t>Announcements: </a:t>
            </a:r>
          </a:p>
          <a:p>
            <a:pPr lvl="1">
              <a:buFont typeface="Courier New" pitchFamily="49" charset="0"/>
              <a:buChar char="o"/>
            </a:pPr>
            <a:r>
              <a:rPr lang="en-US" sz="6400" b="1" dirty="0" smtClean="0">
                <a:solidFill>
                  <a:srgbClr val="FF0000"/>
                </a:solidFill>
                <a:latin typeface="Calibri" pitchFamily="34" charset="0"/>
                <a:cs typeface="Calibri" pitchFamily="34" charset="0"/>
              </a:rPr>
              <a:t>2B ONLY: </a:t>
            </a:r>
            <a:r>
              <a:rPr lang="en-US" sz="6400" b="1" u="sng" dirty="0" smtClean="0">
                <a:solidFill>
                  <a:srgbClr val="00B0F0"/>
                </a:solidFill>
                <a:latin typeface="Calibri" pitchFamily="34" charset="0"/>
                <a:cs typeface="Calibri" pitchFamily="34" charset="0"/>
              </a:rPr>
              <a:t>Please bring in canned food or cash-</a:t>
            </a:r>
            <a:r>
              <a:rPr lang="en-US" sz="6400" b="1" u="sng" dirty="0" err="1" smtClean="0">
                <a:solidFill>
                  <a:srgbClr val="00B0F0"/>
                </a:solidFill>
                <a:latin typeface="Calibri" pitchFamily="34" charset="0"/>
                <a:cs typeface="Calibri" pitchFamily="34" charset="0"/>
              </a:rPr>
              <a:t>ola</a:t>
            </a:r>
            <a:r>
              <a:rPr lang="en-US" sz="6400" b="1" u="sng" dirty="0" smtClean="0">
                <a:solidFill>
                  <a:srgbClr val="00B0F0"/>
                </a:solidFill>
                <a:latin typeface="Calibri" pitchFamily="34" charset="0"/>
                <a:cs typeface="Calibri" pitchFamily="34" charset="0"/>
              </a:rPr>
              <a:t> </a:t>
            </a:r>
            <a:r>
              <a:rPr lang="en-US" sz="6400" b="1" u="sng" dirty="0" smtClean="0">
                <a:solidFill>
                  <a:srgbClr val="FF0000"/>
                </a:solidFill>
                <a:latin typeface="Calibri" pitchFamily="34" charset="0"/>
                <a:cs typeface="Calibri" pitchFamily="34" charset="0"/>
              </a:rPr>
              <a:t>each day </a:t>
            </a:r>
            <a:r>
              <a:rPr lang="en-US" sz="6400" b="1" u="sng" dirty="0" smtClean="0">
                <a:solidFill>
                  <a:srgbClr val="00B0F0"/>
                </a:solidFill>
                <a:latin typeface="Calibri" pitchFamily="34" charset="0"/>
                <a:cs typeface="Calibri" pitchFamily="34" charset="0"/>
              </a:rPr>
              <a:t>of the Canned Food Drive, if you can</a:t>
            </a:r>
            <a:r>
              <a:rPr lang="en-US" sz="6400" b="1" u="sng" dirty="0" smtClean="0">
                <a:solidFill>
                  <a:srgbClr val="00B0F0"/>
                </a:solidFill>
                <a:latin typeface="Calibri" pitchFamily="34" charset="0"/>
                <a:cs typeface="Calibri" pitchFamily="34" charset="0"/>
              </a:rPr>
              <a:t>!</a:t>
            </a:r>
          </a:p>
          <a:p>
            <a:pPr lvl="1">
              <a:buFont typeface="Courier New" pitchFamily="49" charset="0"/>
              <a:buChar char="o"/>
            </a:pPr>
            <a:r>
              <a:rPr lang="en-US" sz="6400" i="1" u="sng" dirty="0" smtClean="0">
                <a:solidFill>
                  <a:srgbClr val="7030A0"/>
                </a:solidFill>
                <a:latin typeface="Calibri" pitchFamily="34" charset="0"/>
                <a:cs typeface="Calibri" pitchFamily="34" charset="0"/>
              </a:rPr>
              <a:t>If you were absent last class: </a:t>
            </a:r>
            <a:r>
              <a:rPr lang="en-US" sz="6400" b="1" dirty="0" smtClean="0">
                <a:solidFill>
                  <a:srgbClr val="FF0000"/>
                </a:solidFill>
                <a:latin typeface="Calibri" pitchFamily="34" charset="0"/>
                <a:cs typeface="Calibri" pitchFamily="34" charset="0"/>
              </a:rPr>
              <a:t>Please take the “Trap of Gold” QUIZ in the Testing Center</a:t>
            </a:r>
          </a:p>
          <a:p>
            <a:pPr lvl="1">
              <a:buFont typeface="Courier New" pitchFamily="49" charset="0"/>
              <a:buChar char="o"/>
            </a:pPr>
            <a:r>
              <a:rPr lang="en-US" sz="6400" b="1" u="sng" dirty="0" smtClean="0">
                <a:solidFill>
                  <a:srgbClr val="FF0000"/>
                </a:solidFill>
                <a:latin typeface="Calibri" pitchFamily="34" charset="0"/>
                <a:cs typeface="Calibri" pitchFamily="34" charset="0"/>
              </a:rPr>
              <a:t>EXTRA CREDIT OPPORTUNITY! </a:t>
            </a:r>
            <a:r>
              <a:rPr lang="en-US" sz="6400" b="1" dirty="0" smtClean="0">
                <a:solidFill>
                  <a:schemeClr val="accent1">
                    <a:lumMod val="50000"/>
                  </a:schemeClr>
                </a:solidFill>
                <a:latin typeface="Calibri" pitchFamily="34" charset="0"/>
                <a:cs typeface="Calibri" pitchFamily="34" charset="0"/>
              </a:rPr>
              <a:t>Go see GHS’s Theater Department’s production of, </a:t>
            </a:r>
            <a:r>
              <a:rPr lang="en-US" sz="6400" b="1" dirty="0" smtClean="0">
                <a:solidFill>
                  <a:srgbClr val="F60A10"/>
                </a:solidFill>
                <a:latin typeface="Calibri" pitchFamily="34" charset="0"/>
                <a:cs typeface="Calibri" pitchFamily="34" charset="0"/>
              </a:rPr>
              <a:t>“Little Shop of Horrors;”</a:t>
            </a:r>
            <a:r>
              <a:rPr lang="en-US" sz="6400" b="1" dirty="0" smtClean="0">
                <a:solidFill>
                  <a:schemeClr val="accent1">
                    <a:lumMod val="50000"/>
                  </a:schemeClr>
                </a:solidFill>
                <a:latin typeface="Calibri" pitchFamily="34" charset="0"/>
                <a:cs typeface="Calibri" pitchFamily="34" charset="0"/>
              </a:rPr>
              <a:t> write a ONE-PAGE ESSAY on WHAT YOU SAW, WHAT YOU LIKED, WHAT YOU LEARNED; keep your ticket stub and staple it to your essay and turn it in ASAP!</a:t>
            </a:r>
          </a:p>
          <a:p>
            <a:pPr lvl="1">
              <a:buFont typeface="Courier New" pitchFamily="49" charset="0"/>
              <a:buChar char="o"/>
            </a:pPr>
            <a:r>
              <a:rPr lang="en-US" sz="6600" b="1" u="sng" dirty="0">
                <a:solidFill>
                  <a:schemeClr val="accent3"/>
                </a:solidFill>
                <a:latin typeface="Calibri" pitchFamily="34" charset="0"/>
                <a:cs typeface="Calibri" pitchFamily="34" charset="0"/>
              </a:rPr>
              <a:t>Wednesday is the PLAN (practice ACT) test.</a:t>
            </a:r>
            <a:r>
              <a:rPr lang="en-US" sz="6600" b="1" dirty="0">
                <a:solidFill>
                  <a:schemeClr val="accent3"/>
                </a:solidFill>
                <a:latin typeface="Calibri" pitchFamily="34" charset="0"/>
                <a:cs typeface="Calibri" pitchFamily="34" charset="0"/>
              </a:rPr>
              <a:t> Be ON TIME (by 8:45 AM), and be PREPARED (#2 pencils, calculator, </a:t>
            </a:r>
            <a:r>
              <a:rPr lang="en-US" sz="6600" b="1" dirty="0" smtClean="0">
                <a:solidFill>
                  <a:schemeClr val="accent3"/>
                </a:solidFill>
                <a:latin typeface="Calibri" pitchFamily="34" charset="0"/>
                <a:cs typeface="Calibri" pitchFamily="34" charset="0"/>
              </a:rPr>
              <a:t>have eaten a protein-rich breakfast</a:t>
            </a:r>
            <a:r>
              <a:rPr lang="en-US" sz="6600" b="1" dirty="0">
                <a:solidFill>
                  <a:schemeClr val="accent3"/>
                </a:solidFill>
                <a:latin typeface="Calibri" pitchFamily="34" charset="0"/>
                <a:cs typeface="Calibri" pitchFamily="34" charset="0"/>
              </a:rPr>
              <a:t>, a good night’s sleep</a:t>
            </a:r>
            <a:r>
              <a:rPr lang="en-US" sz="6600" b="1" dirty="0" smtClean="0">
                <a:solidFill>
                  <a:schemeClr val="accent3"/>
                </a:solidFill>
                <a:latin typeface="Calibri" pitchFamily="34" charset="0"/>
                <a:cs typeface="Calibri" pitchFamily="34" charset="0"/>
              </a:rPr>
              <a:t>).</a:t>
            </a:r>
            <a:endParaRPr lang="en-US" sz="6400" b="1" dirty="0">
              <a:solidFill>
                <a:schemeClr val="accent3"/>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Jigsaw Group Reading Activity: “Persuasive Essay” in </a:t>
            </a:r>
            <a:r>
              <a:rPr lang="en-US" sz="7200" b="1" i="1" dirty="0" smtClean="0">
                <a:solidFill>
                  <a:srgbClr val="7030A0"/>
                </a:solidFill>
                <a:latin typeface="Calibri" pitchFamily="34" charset="0"/>
                <a:cs typeface="Calibri" pitchFamily="34" charset="0"/>
              </a:rPr>
              <a:t>Language Network </a:t>
            </a:r>
            <a:r>
              <a:rPr lang="en-US" sz="7200" b="1" dirty="0" smtClean="0">
                <a:solidFill>
                  <a:srgbClr val="7030A0"/>
                </a:solidFill>
                <a:latin typeface="Calibri" pitchFamily="34" charset="0"/>
                <a:cs typeface="Calibri" pitchFamily="34" charset="0"/>
              </a:rPr>
              <a:t>(pgs. 436-445)</a:t>
            </a:r>
          </a:p>
          <a:p>
            <a:pPr>
              <a:buFont typeface="Courier New" pitchFamily="49" charset="0"/>
              <a:buChar char="o"/>
            </a:pPr>
            <a:r>
              <a:rPr lang="en-US" sz="7200" b="1" dirty="0" smtClean="0">
                <a:solidFill>
                  <a:srgbClr val="7030A0"/>
                </a:solidFill>
                <a:latin typeface="Calibri" pitchFamily="34" charset="0"/>
                <a:cs typeface="Calibri" pitchFamily="34" charset="0"/>
              </a:rPr>
              <a:t>Persuasive </a:t>
            </a:r>
            <a:r>
              <a:rPr lang="en-US" sz="7200" b="1" dirty="0" smtClean="0">
                <a:solidFill>
                  <a:srgbClr val="7030A0"/>
                </a:solidFill>
                <a:latin typeface="Calibri" pitchFamily="34" charset="0"/>
                <a:cs typeface="Calibri" pitchFamily="34" charset="0"/>
              </a:rPr>
              <a:t>Writing PRE-ASSESSMENT </a:t>
            </a:r>
            <a:r>
              <a:rPr lang="en-US" sz="7200" b="1" dirty="0" smtClean="0">
                <a:solidFill>
                  <a:srgbClr val="7030A0"/>
                </a:solidFill>
                <a:latin typeface="Calibri" pitchFamily="34" charset="0"/>
                <a:cs typeface="Calibri" pitchFamily="34" charset="0"/>
              </a:rPr>
              <a:t>Packet: WORK TIME </a:t>
            </a:r>
            <a:r>
              <a:rPr lang="en-US" sz="7200" b="1" i="1" dirty="0" smtClean="0">
                <a:solidFill>
                  <a:srgbClr val="FF0000"/>
                </a:solidFill>
                <a:latin typeface="Calibri" pitchFamily="34" charset="0"/>
                <a:cs typeface="Calibri" pitchFamily="34" charset="0"/>
              </a:rPr>
              <a:t>(Due at end of class period)</a:t>
            </a:r>
          </a:p>
          <a:p>
            <a:pPr>
              <a:buFont typeface="Courier New" pitchFamily="49" charset="0"/>
              <a:buChar char="o"/>
            </a:pPr>
            <a:r>
              <a:rPr lang="en-US" sz="72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64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6400" b="1" u="sng" dirty="0">
                <a:solidFill>
                  <a:srgbClr val="00B050"/>
                </a:solidFill>
                <a:latin typeface="Calibri" pitchFamily="34" charset="0"/>
                <a:cs typeface="Calibri" pitchFamily="34" charset="0"/>
              </a:rPr>
              <a:t>Read to determine and analyze: </a:t>
            </a:r>
            <a:r>
              <a:rPr lang="en-US" sz="64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6400" b="1" u="sng" dirty="0">
                <a:solidFill>
                  <a:srgbClr val="00B050"/>
                </a:solidFill>
                <a:latin typeface="Calibri" pitchFamily="34" charset="0"/>
                <a:cs typeface="Calibri" pitchFamily="34" charset="0"/>
              </a:rPr>
              <a:t>Write routinely over extended time frames for a range of tasks, purposes and </a:t>
            </a:r>
            <a:r>
              <a:rPr lang="en-US" sz="6400" b="1" u="sng" dirty="0" smtClean="0">
                <a:solidFill>
                  <a:srgbClr val="00B050"/>
                </a:solidFill>
                <a:latin typeface="Calibri" pitchFamily="34" charset="0"/>
                <a:cs typeface="Calibri" pitchFamily="34" charset="0"/>
              </a:rPr>
              <a:t>audiences</a:t>
            </a:r>
            <a:endParaRPr lang="en-US" sz="64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Homework: </a:t>
            </a:r>
            <a:r>
              <a:rPr lang="en-US" sz="72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7200" b="1" dirty="0" smtClean="0">
                <a:solidFill>
                  <a:srgbClr val="7030A0"/>
                </a:solidFill>
                <a:latin typeface="Calibri" pitchFamily="34" charset="0"/>
                <a:cs typeface="Calibri" pitchFamily="34" charset="0"/>
              </a:rPr>
              <a:t>Bring </a:t>
            </a:r>
            <a:r>
              <a:rPr lang="en-US" sz="7200" b="1" dirty="0" smtClean="0">
                <a:solidFill>
                  <a:srgbClr val="7030A0"/>
                </a:solidFill>
                <a:latin typeface="Calibri" pitchFamily="34" charset="0"/>
                <a:cs typeface="Calibri" pitchFamily="34" charset="0"/>
              </a:rPr>
              <a:t>your TEXTBOOK and your LLN into class next </a:t>
            </a:r>
            <a:r>
              <a:rPr lang="en-US" sz="7200" b="1" dirty="0" smtClean="0">
                <a:solidFill>
                  <a:srgbClr val="7030A0"/>
                </a:solidFill>
                <a:latin typeface="Calibri" pitchFamily="34" charset="0"/>
                <a:cs typeface="Calibri" pitchFamily="34" charset="0"/>
              </a:rPr>
              <a:t>period </a:t>
            </a:r>
            <a:r>
              <a:rPr lang="en-US" sz="7200" b="1" dirty="0" smtClean="0">
                <a:solidFill>
                  <a:srgbClr val="7030A0"/>
                </a:solidFill>
                <a:latin typeface="Calibri" pitchFamily="34" charset="0"/>
                <a:cs typeface="Calibri" pitchFamily="34" charset="0"/>
                <a:sym typeface="Wingdings" pitchFamily="2" charset="2"/>
              </a:rPr>
              <a:t>.</a:t>
            </a:r>
            <a:endParaRPr lang="en-US" sz="7200" b="1" dirty="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3621577002"/>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POP QUIZ: </a:t>
            </a:r>
            <a:r>
              <a:rPr lang="en-US" sz="3600" i="1" dirty="0" smtClean="0"/>
              <a:t>Trap of Gold</a:t>
            </a:r>
            <a:endParaRPr lang="en-US" dirty="0"/>
          </a:p>
        </p:txBody>
      </p:sp>
      <p:sp>
        <p:nvSpPr>
          <p:cNvPr id="3" name="Content Placeholder 2"/>
          <p:cNvSpPr>
            <a:spLocks noGrp="1"/>
          </p:cNvSpPr>
          <p:nvPr>
            <p:ph sz="quarter" idx="1"/>
          </p:nvPr>
        </p:nvSpPr>
        <p:spPr/>
        <p:txBody>
          <a:bodyPr>
            <a:normAutofit/>
          </a:bodyPr>
          <a:lstStyle/>
          <a:p>
            <a:pPr marL="0" indent="0" algn="ctr">
              <a:buNone/>
            </a:pPr>
            <a:endParaRPr lang="en-US" dirty="0" smtClean="0">
              <a:solidFill>
                <a:srgbClr val="FF0000"/>
              </a:solidFill>
            </a:endParaRPr>
          </a:p>
          <a:p>
            <a:pPr marL="0" indent="0" algn="ctr">
              <a:buNone/>
            </a:pPr>
            <a:r>
              <a:rPr lang="en-US" sz="4400" b="1" dirty="0" smtClean="0">
                <a:solidFill>
                  <a:srgbClr val="FF0000"/>
                </a:solidFill>
              </a:rPr>
              <a:t>Go to the TESTING CENTER to make up this test ASAP.</a:t>
            </a:r>
          </a:p>
          <a:p>
            <a:pPr marL="0" indent="0" algn="ctr">
              <a:buNone/>
            </a:pPr>
            <a:r>
              <a:rPr lang="en-US" sz="4400" b="1" dirty="0" smtClean="0">
                <a:solidFill>
                  <a:srgbClr val="FF0000"/>
                </a:solidFill>
              </a:rPr>
              <a:t>Bring your GHS ID card and a pen/pencil.</a:t>
            </a:r>
          </a:p>
          <a:p>
            <a:pPr marL="0" indent="0" algn="ctr">
              <a:buNone/>
            </a:pPr>
            <a:r>
              <a:rPr lang="en-US" sz="4400" b="1" u="sng" dirty="0" smtClean="0">
                <a:solidFill>
                  <a:srgbClr val="FF0000"/>
                </a:solidFill>
              </a:rPr>
              <a:t>Complete it by: THIS FRIDAY (12/7)</a:t>
            </a:r>
            <a:endParaRPr lang="en-US" sz="4400" b="1" u="sng" dirty="0">
              <a:solidFill>
                <a:srgbClr val="FF0000"/>
              </a:solidFill>
            </a:endParaRPr>
          </a:p>
        </p:txBody>
      </p:sp>
    </p:spTree>
    <p:extLst>
      <p:ext uri="{BB962C8B-B14F-4D97-AF65-F5344CB8AC3E}">
        <p14:creationId xmlns:p14="http://schemas.microsoft.com/office/powerpoint/2010/main" val="2808708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sz="3600" b="1" dirty="0" smtClean="0">
                <a:solidFill>
                  <a:srgbClr val="00B0F0"/>
                </a:solidFill>
                <a:latin typeface="Calibri" pitchFamily="34" charset="0"/>
                <a:cs typeface="Calibri" pitchFamily="34" charset="0"/>
              </a:rPr>
              <a:t>(From </a:t>
            </a:r>
            <a:r>
              <a:rPr lang="en-US" sz="3600" b="1" dirty="0" smtClean="0">
                <a:solidFill>
                  <a:srgbClr val="00B0F0"/>
                </a:solidFill>
                <a:latin typeface="Calibri" pitchFamily="34" charset="0"/>
                <a:cs typeface="Calibri" pitchFamily="34" charset="0"/>
              </a:rPr>
              <a:t>TWO classes ago…)</a:t>
            </a:r>
            <a:r>
              <a:rPr lang="en-US" sz="3600" dirty="0" smtClean="0">
                <a:solidFill>
                  <a:srgbClr val="7030A0"/>
                </a:solidFill>
                <a:latin typeface="Calibri" pitchFamily="34" charset="0"/>
                <a:cs typeface="Calibri" pitchFamily="34" charset="0"/>
              </a:rPr>
              <a:t/>
            </a:r>
            <a:br>
              <a:rPr lang="en-US" sz="3600" dirty="0" smtClean="0">
                <a:solidFill>
                  <a:srgbClr val="7030A0"/>
                </a:solidFill>
                <a:latin typeface="Calibri" pitchFamily="34" charset="0"/>
                <a:cs typeface="Calibri" pitchFamily="34" charset="0"/>
              </a:rPr>
            </a:br>
            <a:r>
              <a:rPr lang="en-US" sz="3100" dirty="0" smtClean="0">
                <a:solidFill>
                  <a:srgbClr val="7030A0"/>
                </a:solidFill>
                <a:latin typeface="Calibri" pitchFamily="34" charset="0"/>
                <a:cs typeface="Calibri" pitchFamily="34" charset="0"/>
              </a:rPr>
              <a:t>Part </a:t>
            </a:r>
            <a:r>
              <a:rPr lang="en-US" sz="3100" dirty="0">
                <a:solidFill>
                  <a:srgbClr val="7030A0"/>
                </a:solidFill>
                <a:latin typeface="Calibri" pitchFamily="34" charset="0"/>
                <a:cs typeface="Calibri" pitchFamily="34" charset="0"/>
              </a:rPr>
              <a:t>1: </a:t>
            </a:r>
            <a:r>
              <a:rPr lang="en-US" sz="3100" b="1" i="1" dirty="0">
                <a:solidFill>
                  <a:srgbClr val="7030A0"/>
                </a:solidFill>
                <a:latin typeface="Calibri" pitchFamily="34" charset="0"/>
                <a:cs typeface="Calibri" pitchFamily="34" charset="0"/>
              </a:rPr>
              <a:t>Trap of Gold </a:t>
            </a:r>
            <a:r>
              <a:rPr lang="en-US" sz="3100" b="1" dirty="0">
                <a:solidFill>
                  <a:srgbClr val="7030A0"/>
                </a:solidFill>
                <a:latin typeface="Calibri" pitchFamily="34" charset="0"/>
                <a:cs typeface="Calibri" pitchFamily="34" charset="0"/>
              </a:rPr>
              <a:t>by Louis L’ </a:t>
            </a:r>
            <a:r>
              <a:rPr lang="en-US" sz="3100" b="1" dirty="0" smtClean="0">
                <a:solidFill>
                  <a:srgbClr val="7030A0"/>
                </a:solidFill>
                <a:latin typeface="Calibri" pitchFamily="34" charset="0"/>
                <a:cs typeface="Calibri" pitchFamily="34" charset="0"/>
              </a:rPr>
              <a:t>Amour (pgs</a:t>
            </a:r>
            <a:r>
              <a:rPr lang="en-US" sz="3100" b="1" dirty="0">
                <a:solidFill>
                  <a:srgbClr val="7030A0"/>
                </a:solidFill>
                <a:latin typeface="Calibri" pitchFamily="34" charset="0"/>
                <a:cs typeface="Calibri" pitchFamily="34" charset="0"/>
              </a:rPr>
              <a:t>. 248-259)</a:t>
            </a:r>
            <a:endParaRPr lang="en-US" sz="3100" dirty="0"/>
          </a:p>
        </p:txBody>
      </p:sp>
      <p:sp>
        <p:nvSpPr>
          <p:cNvPr id="3" name="Content Placeholder 2"/>
          <p:cNvSpPr>
            <a:spLocks noGrp="1"/>
          </p:cNvSpPr>
          <p:nvPr>
            <p:ph sz="quarter" idx="1"/>
          </p:nvPr>
        </p:nvSpPr>
        <p:spPr>
          <a:xfrm>
            <a:off x="152400" y="1371600"/>
            <a:ext cx="8839200" cy="5334000"/>
          </a:xfrm>
        </p:spPr>
        <p:txBody>
          <a:bodyPr>
            <a:normAutofit fontScale="62500" lnSpcReduction="20000"/>
          </a:bodyPr>
          <a:lstStyle/>
          <a:p>
            <a:pPr>
              <a:buFont typeface="Courier New" pitchFamily="49" charset="0"/>
              <a:buChar char="o"/>
            </a:pPr>
            <a:r>
              <a:rPr lang="en-US" sz="6400" i="1" dirty="0" smtClean="0">
                <a:solidFill>
                  <a:srgbClr val="FF0000"/>
                </a:solidFill>
                <a:latin typeface="Calibri" pitchFamily="34" charset="0"/>
                <a:cs typeface="Calibri" pitchFamily="34" charset="0"/>
              </a:rPr>
              <a:t>Work individually on :</a:t>
            </a:r>
            <a:endParaRPr lang="en-US" sz="6400" i="1" dirty="0">
              <a:solidFill>
                <a:srgbClr val="FF0000"/>
              </a:solidFill>
              <a:latin typeface="Calibri" pitchFamily="34" charset="0"/>
              <a:cs typeface="Calibri" pitchFamily="34" charset="0"/>
            </a:endParaRPr>
          </a:p>
          <a:p>
            <a:pPr lvl="1">
              <a:buFont typeface="Courier New" pitchFamily="49" charset="0"/>
              <a:buChar char="o"/>
            </a:pPr>
            <a:r>
              <a:rPr lang="en-US" sz="6400" u="sng" dirty="0">
                <a:solidFill>
                  <a:srgbClr val="7030A0"/>
                </a:solidFill>
                <a:latin typeface="Calibri" pitchFamily="34" charset="0"/>
                <a:cs typeface="Calibri" pitchFamily="34" charset="0"/>
              </a:rPr>
              <a:t>Pg. 248: </a:t>
            </a:r>
            <a:r>
              <a:rPr lang="en-US" sz="6400" b="1" dirty="0">
                <a:solidFill>
                  <a:srgbClr val="FF0000"/>
                </a:solidFill>
                <a:latin typeface="Calibri" pitchFamily="34" charset="0"/>
                <a:cs typeface="Calibri" pitchFamily="34" charset="0"/>
              </a:rPr>
              <a:t>Do ALL </a:t>
            </a:r>
            <a:r>
              <a:rPr lang="en-US" sz="6400" b="1" dirty="0">
                <a:solidFill>
                  <a:srgbClr val="7030A0"/>
                </a:solidFill>
                <a:latin typeface="Calibri" pitchFamily="34" charset="0"/>
                <a:cs typeface="Calibri" pitchFamily="34" charset="0"/>
              </a:rPr>
              <a:t>“Before You Read” reading, writing, and notes </a:t>
            </a:r>
            <a:r>
              <a:rPr lang="en-US" sz="6400" b="1" dirty="0">
                <a:solidFill>
                  <a:srgbClr val="FF0000"/>
                </a:solidFill>
                <a:latin typeface="Calibri" pitchFamily="34" charset="0"/>
                <a:cs typeface="Calibri" pitchFamily="34" charset="0"/>
              </a:rPr>
              <a:t>(in LLN</a:t>
            </a:r>
            <a:r>
              <a:rPr lang="en-US" sz="6400" b="1" dirty="0" smtClean="0">
                <a:solidFill>
                  <a:srgbClr val="FF0000"/>
                </a:solidFill>
                <a:latin typeface="Calibri" pitchFamily="34" charset="0"/>
                <a:cs typeface="Calibri" pitchFamily="34" charset="0"/>
              </a:rPr>
              <a:t>)</a:t>
            </a:r>
            <a:endParaRPr lang="en-US" sz="6400" b="1" dirty="0">
              <a:solidFill>
                <a:srgbClr val="FF0000"/>
              </a:solidFill>
              <a:latin typeface="Calibri" pitchFamily="34" charset="0"/>
              <a:cs typeface="Calibri" pitchFamily="34" charset="0"/>
            </a:endParaRPr>
          </a:p>
          <a:p>
            <a:pPr lvl="1">
              <a:buFont typeface="Courier New" pitchFamily="49" charset="0"/>
              <a:buChar char="o"/>
            </a:pPr>
            <a:r>
              <a:rPr lang="en-US" sz="6400" u="sng" dirty="0">
                <a:solidFill>
                  <a:srgbClr val="7030A0"/>
                </a:solidFill>
                <a:latin typeface="Calibri" pitchFamily="34" charset="0"/>
                <a:cs typeface="Calibri" pitchFamily="34" charset="0"/>
              </a:rPr>
              <a:t>Pgs. </a:t>
            </a:r>
            <a:r>
              <a:rPr lang="en-US" sz="6400" u="sng" dirty="0" smtClean="0">
                <a:solidFill>
                  <a:srgbClr val="7030A0"/>
                </a:solidFill>
                <a:latin typeface="Calibri" pitchFamily="34" charset="0"/>
                <a:cs typeface="Calibri" pitchFamily="34" charset="0"/>
              </a:rPr>
              <a:t>249-256: </a:t>
            </a:r>
            <a:r>
              <a:rPr lang="en-US" sz="6400" b="1" dirty="0">
                <a:solidFill>
                  <a:srgbClr val="FF0000"/>
                </a:solidFill>
                <a:latin typeface="Calibri" pitchFamily="34" charset="0"/>
                <a:cs typeface="Calibri" pitchFamily="34" charset="0"/>
              </a:rPr>
              <a:t>Read</a:t>
            </a:r>
            <a:r>
              <a:rPr lang="en-US" sz="6400" b="1" dirty="0">
                <a:solidFill>
                  <a:srgbClr val="7030A0"/>
                </a:solidFill>
                <a:latin typeface="Calibri" pitchFamily="34" charset="0"/>
                <a:cs typeface="Calibri" pitchFamily="34" charset="0"/>
              </a:rPr>
              <a:t> the short story</a:t>
            </a:r>
          </a:p>
          <a:p>
            <a:pPr lvl="1">
              <a:buFont typeface="Courier New" pitchFamily="49" charset="0"/>
              <a:buChar char="o"/>
            </a:pPr>
            <a:r>
              <a:rPr lang="en-US" sz="6400" u="sng" dirty="0">
                <a:solidFill>
                  <a:srgbClr val="7030A0"/>
                </a:solidFill>
                <a:latin typeface="Calibri" pitchFamily="34" charset="0"/>
                <a:cs typeface="Calibri" pitchFamily="34" charset="0"/>
              </a:rPr>
              <a:t>Pg. </a:t>
            </a:r>
            <a:r>
              <a:rPr lang="en-US" sz="6400" u="sng" dirty="0" smtClean="0">
                <a:solidFill>
                  <a:srgbClr val="7030A0"/>
                </a:solidFill>
                <a:latin typeface="Calibri" pitchFamily="34" charset="0"/>
                <a:cs typeface="Calibri" pitchFamily="34" charset="0"/>
              </a:rPr>
              <a:t>257: </a:t>
            </a:r>
            <a:r>
              <a:rPr lang="en-US" sz="6400" b="1" dirty="0">
                <a:solidFill>
                  <a:srgbClr val="FF0000"/>
                </a:solidFill>
                <a:latin typeface="Calibri" pitchFamily="34" charset="0"/>
                <a:cs typeface="Calibri" pitchFamily="34" charset="0"/>
              </a:rPr>
              <a:t>Read</a:t>
            </a:r>
            <a:r>
              <a:rPr lang="en-US" sz="6400" b="1" dirty="0">
                <a:solidFill>
                  <a:srgbClr val="7030A0"/>
                </a:solidFill>
                <a:latin typeface="Calibri" pitchFamily="34" charset="0"/>
                <a:cs typeface="Calibri" pitchFamily="34" charset="0"/>
              </a:rPr>
              <a:t> “Meet the Writer”</a:t>
            </a:r>
          </a:p>
          <a:p>
            <a:pPr lvl="1">
              <a:buFont typeface="Courier New" pitchFamily="49" charset="0"/>
              <a:buChar char="o"/>
            </a:pPr>
            <a:r>
              <a:rPr lang="en-US" sz="6400" u="sng" dirty="0">
                <a:solidFill>
                  <a:srgbClr val="7030A0"/>
                </a:solidFill>
                <a:latin typeface="Calibri" pitchFamily="34" charset="0"/>
                <a:cs typeface="Calibri" pitchFamily="34" charset="0"/>
              </a:rPr>
              <a:t>Pg. </a:t>
            </a:r>
            <a:r>
              <a:rPr lang="en-US" sz="6400" u="sng" dirty="0" smtClean="0">
                <a:solidFill>
                  <a:srgbClr val="7030A0"/>
                </a:solidFill>
                <a:latin typeface="Calibri" pitchFamily="34" charset="0"/>
                <a:cs typeface="Calibri" pitchFamily="34" charset="0"/>
              </a:rPr>
              <a:t>258: </a:t>
            </a:r>
            <a:r>
              <a:rPr lang="en-US" sz="6400" b="1" dirty="0">
                <a:solidFill>
                  <a:srgbClr val="FF0000"/>
                </a:solidFill>
                <a:latin typeface="Calibri" pitchFamily="34" charset="0"/>
                <a:cs typeface="Calibri" pitchFamily="34" charset="0"/>
              </a:rPr>
              <a:t>Read</a:t>
            </a:r>
            <a:r>
              <a:rPr lang="en-US" sz="6400" b="1" dirty="0">
                <a:solidFill>
                  <a:srgbClr val="7030A0"/>
                </a:solidFill>
                <a:latin typeface="Calibri" pitchFamily="34" charset="0"/>
                <a:cs typeface="Calibri" pitchFamily="34" charset="0"/>
              </a:rPr>
              <a:t> “Connections: A Diary”</a:t>
            </a:r>
          </a:p>
          <a:p>
            <a:pPr lvl="1">
              <a:buFont typeface="Courier New" pitchFamily="49" charset="0"/>
              <a:buChar char="o"/>
            </a:pPr>
            <a:r>
              <a:rPr lang="en-US" sz="6400" u="sng" dirty="0">
                <a:solidFill>
                  <a:srgbClr val="7030A0"/>
                </a:solidFill>
                <a:latin typeface="Calibri" pitchFamily="34" charset="0"/>
                <a:cs typeface="Calibri" pitchFamily="34" charset="0"/>
              </a:rPr>
              <a:t>Pg. </a:t>
            </a:r>
            <a:r>
              <a:rPr lang="en-US" sz="6400" u="sng" dirty="0" smtClean="0">
                <a:solidFill>
                  <a:srgbClr val="7030A0"/>
                </a:solidFill>
                <a:latin typeface="Calibri" pitchFamily="34" charset="0"/>
                <a:cs typeface="Calibri" pitchFamily="34" charset="0"/>
              </a:rPr>
              <a:t>259: </a:t>
            </a:r>
            <a:r>
              <a:rPr lang="en-US" sz="6400" b="1" dirty="0">
                <a:solidFill>
                  <a:srgbClr val="FF0000"/>
                </a:solidFill>
                <a:latin typeface="Calibri" pitchFamily="34" charset="0"/>
                <a:cs typeface="Calibri" pitchFamily="34" charset="0"/>
              </a:rPr>
              <a:t>Answer questions </a:t>
            </a:r>
            <a:r>
              <a:rPr lang="en-US" sz="6400" b="1" dirty="0">
                <a:solidFill>
                  <a:srgbClr val="7030A0"/>
                </a:solidFill>
                <a:latin typeface="Calibri" pitchFamily="34" charset="0"/>
                <a:cs typeface="Calibri" pitchFamily="34" charset="0"/>
              </a:rPr>
              <a:t>1-9 </a:t>
            </a:r>
            <a:r>
              <a:rPr lang="en-US" sz="6400" b="1" dirty="0">
                <a:solidFill>
                  <a:srgbClr val="FF0000"/>
                </a:solidFill>
                <a:latin typeface="Calibri" pitchFamily="34" charset="0"/>
                <a:cs typeface="Calibri" pitchFamily="34" charset="0"/>
              </a:rPr>
              <a:t>(in LLN)</a:t>
            </a:r>
          </a:p>
          <a:p>
            <a:endParaRPr lang="en-US" dirty="0"/>
          </a:p>
        </p:txBody>
      </p:sp>
    </p:spTree>
    <p:extLst>
      <p:ext uri="{BB962C8B-B14F-4D97-AF65-F5344CB8AC3E}">
        <p14:creationId xmlns:p14="http://schemas.microsoft.com/office/powerpoint/2010/main" val="1869111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Jigsaw activity: </a:t>
            </a:r>
            <a:r>
              <a:rPr lang="en-US" i="1" dirty="0" smtClean="0"/>
              <a:t>Language Network</a:t>
            </a:r>
            <a:r>
              <a:rPr lang="en-US" dirty="0" smtClean="0"/>
              <a:t>, pgs. 436-445</a:t>
            </a:r>
            <a:endParaRPr lang="en-US" i="1" dirty="0"/>
          </a:p>
        </p:txBody>
      </p:sp>
      <p:sp>
        <p:nvSpPr>
          <p:cNvPr id="3" name="Content Placeholder 2"/>
          <p:cNvSpPr>
            <a:spLocks noGrp="1"/>
          </p:cNvSpPr>
          <p:nvPr>
            <p:ph sz="quarter" idx="1"/>
          </p:nvPr>
        </p:nvSpPr>
        <p:spPr>
          <a:xfrm>
            <a:off x="304800" y="1447800"/>
            <a:ext cx="8503920" cy="4572000"/>
          </a:xfrm>
        </p:spPr>
        <p:txBody>
          <a:bodyPr>
            <a:noAutofit/>
          </a:bodyPr>
          <a:lstStyle/>
          <a:p>
            <a:pPr marL="0" indent="0">
              <a:buNone/>
            </a:pPr>
            <a:r>
              <a:rPr lang="en-US" sz="3600" b="1" dirty="0" smtClean="0">
                <a:solidFill>
                  <a:schemeClr val="accent3"/>
                </a:solidFill>
              </a:rPr>
              <a:t>1</a:t>
            </a:r>
            <a:r>
              <a:rPr lang="en-US" sz="3600" dirty="0" smtClean="0"/>
              <a:t>- Prewriting (439-440)</a:t>
            </a:r>
          </a:p>
          <a:p>
            <a:pPr marL="0" indent="0">
              <a:buNone/>
            </a:pPr>
            <a:r>
              <a:rPr lang="en-US" sz="3600" b="1" dirty="0" smtClean="0">
                <a:solidFill>
                  <a:schemeClr val="accent3"/>
                </a:solidFill>
              </a:rPr>
              <a:t>2</a:t>
            </a:r>
            <a:r>
              <a:rPr lang="en-US" sz="3600" dirty="0" smtClean="0"/>
              <a:t>- Drafting (440-441)</a:t>
            </a:r>
          </a:p>
          <a:p>
            <a:pPr marL="0" indent="0">
              <a:buNone/>
            </a:pPr>
            <a:r>
              <a:rPr lang="en-US" sz="3600" b="1" dirty="0" smtClean="0">
                <a:solidFill>
                  <a:schemeClr val="accent3"/>
                </a:solidFill>
              </a:rPr>
              <a:t>3</a:t>
            </a:r>
            <a:r>
              <a:rPr lang="en-US" sz="3600" dirty="0" smtClean="0"/>
              <a:t>- Revising AND Editing &amp; Proofreading (442)</a:t>
            </a:r>
          </a:p>
          <a:p>
            <a:pPr marL="0" indent="0">
              <a:buNone/>
            </a:pPr>
            <a:r>
              <a:rPr lang="en-US" sz="3600" b="1" dirty="0" smtClean="0">
                <a:solidFill>
                  <a:schemeClr val="accent3"/>
                </a:solidFill>
              </a:rPr>
              <a:t>4</a:t>
            </a:r>
            <a:r>
              <a:rPr lang="en-US" sz="3600" dirty="0" smtClean="0"/>
              <a:t>- Sharing &amp; Reflecting AND Where Persuasive Essays are Found in the Real World (442-443)</a:t>
            </a:r>
          </a:p>
          <a:p>
            <a:pPr marL="0" indent="0">
              <a:buNone/>
            </a:pPr>
            <a:r>
              <a:rPr lang="en-US" sz="3600" b="1" dirty="0" smtClean="0">
                <a:solidFill>
                  <a:schemeClr val="accent3"/>
                </a:solidFill>
              </a:rPr>
              <a:t>5</a:t>
            </a:r>
            <a:r>
              <a:rPr lang="en-US" sz="3600" dirty="0" smtClean="0"/>
              <a:t>- Overview (444-445)</a:t>
            </a:r>
          </a:p>
          <a:p>
            <a:pPr marL="0" indent="0">
              <a:buNone/>
            </a:pPr>
            <a:r>
              <a:rPr lang="en-US" sz="3600" b="1" dirty="0" smtClean="0">
                <a:solidFill>
                  <a:schemeClr val="accent3"/>
                </a:solidFill>
              </a:rPr>
              <a:t>6</a:t>
            </a:r>
            <a:r>
              <a:rPr lang="en-US" sz="3600" dirty="0" smtClean="0"/>
              <a:t>- Student Model (437-438)</a:t>
            </a:r>
            <a:endParaRPr lang="en-US" sz="3600" dirty="0"/>
          </a:p>
        </p:txBody>
      </p:sp>
    </p:spTree>
    <p:extLst>
      <p:ext uri="{BB962C8B-B14F-4D97-AF65-F5344CB8AC3E}">
        <p14:creationId xmlns:p14="http://schemas.microsoft.com/office/powerpoint/2010/main" val="19819684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221</TotalTime>
  <Words>484</Words>
  <Application>Microsoft Office PowerPoint</Application>
  <PresentationFormat>On-screen Show (4:3)</PresentationFormat>
  <Paragraphs>40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   Sophomore English      with Mrs. Greblo!</vt:lpstr>
      <vt:lpstr>Mrs. Greblo’s  2B/3B Sophomore English Agenda:   12/4/12</vt:lpstr>
      <vt:lpstr>POP QUIZ: Trap of Gold</vt:lpstr>
      <vt:lpstr>(From TWO classes ago…) Part 1: Trap of Gold by Louis L’ Amour (pgs. 248-259)</vt:lpstr>
      <vt:lpstr>Jigsaw activity: Language Network, pgs. 436-445</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6</cp:revision>
  <dcterms:created xsi:type="dcterms:W3CDTF">2012-12-04T18:49:59Z</dcterms:created>
  <dcterms:modified xsi:type="dcterms:W3CDTF">2012-12-04T22:31:19Z</dcterms:modified>
</cp:coreProperties>
</file>