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4B4E2-CBCB-4EF0-B8B7-D1ED9C10607A}" type="datetimeFigureOut">
              <a:rPr lang="en-US" smtClean="0"/>
              <a:t>5/9/2013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19768-2B11-48B7-9034-4C3CD1B33060}" type="slidenum">
              <a:rPr lang="en-US" smtClean="0"/>
              <a:t>‹#›</a:t>
            </a:fld>
            <a:endParaRPr lang="en-US"/>
          </a:p>
        </p:txBody>
      </p:sp>
    </p:spTree>
    <p:extLst>
      <p:ext uri="{BB962C8B-B14F-4D97-AF65-F5344CB8AC3E}">
        <p14:creationId xmlns:p14="http://schemas.microsoft.com/office/powerpoint/2010/main" val="75461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D438AF-1743-4874-A2A4-E98E06F82C9E}" type="datetimeFigureOut">
              <a:rPr lang="en-US" smtClean="0"/>
              <a:t>5/9/2013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E938D-2364-4988-BCD6-6C988B56761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D438AF-1743-4874-A2A4-E98E06F82C9E}"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E938D-2364-4988-BCD6-6C988B5676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06E938D-2364-4988-BCD6-6C988B56761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D438AF-1743-4874-A2A4-E98E06F82C9E}"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D438AF-1743-4874-A2A4-E98E06F82C9E}"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06E938D-2364-4988-BCD6-6C988B56761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3D438AF-1743-4874-A2A4-E98E06F82C9E}" type="datetimeFigureOut">
              <a:rPr lang="en-US" smtClean="0"/>
              <a:t>5/9/2013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E938D-2364-4988-BCD6-6C988B56761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3D438AF-1743-4874-A2A4-E98E06F82C9E}" type="datetimeFigureOut">
              <a:rPr lang="en-US" smtClean="0"/>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E938D-2364-4988-BCD6-6C988B56761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D438AF-1743-4874-A2A4-E98E06F82C9E}" type="datetimeFigureOut">
              <a:rPr lang="en-US" smtClean="0"/>
              <a:t>5/9/2013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6E938D-2364-4988-BCD6-6C988B56761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D438AF-1743-4874-A2A4-E98E06F82C9E}" type="datetimeFigureOut">
              <a:rPr lang="en-US" smtClean="0"/>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06E938D-2364-4988-BCD6-6C988B5676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3D438AF-1743-4874-A2A4-E98E06F82C9E}" type="datetimeFigureOut">
              <a:rPr lang="en-US" smtClean="0"/>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6E938D-2364-4988-BCD6-6C988B5676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6E938D-2364-4988-BCD6-6C988B56761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D438AF-1743-4874-A2A4-E98E06F82C9E}" type="datetimeFigureOut">
              <a:rPr lang="en-US" smtClean="0"/>
              <a:t>5/9/2013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06E938D-2364-4988-BCD6-6C988B56761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3D438AF-1743-4874-A2A4-E98E06F82C9E}" type="datetimeFigureOut">
              <a:rPr lang="en-US" smtClean="0"/>
              <a:t>5/9/2013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D438AF-1743-4874-A2A4-E98E06F82C9E}" type="datetimeFigureOut">
              <a:rPr lang="en-US" smtClean="0"/>
              <a:t>5/9/2013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6E938D-2364-4988-BCD6-6C988B56761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8651822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8353412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3507712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5/9/13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#21</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Daily SSR Pair Share</a:t>
            </a: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a:solidFill>
                  <a:srgbClr val="7030A0"/>
                </a:solidFill>
                <a:latin typeface="Calibri" pitchFamily="34" charset="0"/>
                <a:cs typeface="Calibri" pitchFamily="34" charset="0"/>
              </a:rPr>
              <a:t>: (2B)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21 </a:t>
            </a:r>
            <a:r>
              <a:rPr lang="en-US" sz="6400" b="1" dirty="0" smtClean="0">
                <a:solidFill>
                  <a:srgbClr val="7030A0"/>
                </a:solidFill>
                <a:latin typeface="Calibri" pitchFamily="34" charset="0"/>
                <a:cs typeface="Calibri" pitchFamily="34" charset="0"/>
              </a:rPr>
              <a:t>/ </a:t>
            </a:r>
            <a:r>
              <a:rPr lang="en-US" sz="6400" b="1" dirty="0">
                <a:solidFill>
                  <a:srgbClr val="7030A0"/>
                </a:solidFill>
                <a:latin typeface="Calibri" pitchFamily="34" charset="0"/>
                <a:cs typeface="Calibri" pitchFamily="34" charset="0"/>
              </a:rPr>
              <a:t>(3B)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22</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b="1" i="1" u="sng" dirty="0">
                <a:solidFill>
                  <a:srgbClr val="FF0000"/>
                </a:solidFill>
                <a:latin typeface="Calibri" pitchFamily="34" charset="0"/>
                <a:cs typeface="Calibri" pitchFamily="34" charset="0"/>
              </a:rPr>
              <a:t>Reminders: </a:t>
            </a:r>
          </a:p>
          <a:p>
            <a:pPr lvl="1">
              <a:buFont typeface="Courier New" pitchFamily="49" charset="0"/>
              <a:buChar char="o"/>
            </a:pPr>
            <a:r>
              <a:rPr lang="en-US" sz="6400" b="1" dirty="0">
                <a:solidFill>
                  <a:srgbClr val="FF0000"/>
                </a:solidFill>
                <a:latin typeface="Calibri" pitchFamily="34" charset="0"/>
                <a:cs typeface="Calibri" pitchFamily="34" charset="0"/>
              </a:rPr>
              <a:t>Please turn in ALL LATE Nonfiction Unit textbook assignments and take the exam over our small nonfiction textbook unit, in the Testing Center ASAP. Thank you!</a:t>
            </a:r>
          </a:p>
          <a:p>
            <a:pPr>
              <a:buFont typeface="Courier New" pitchFamily="49" charset="0"/>
              <a:buChar char="o"/>
            </a:pPr>
            <a:r>
              <a:rPr lang="en-US" sz="6400" b="1" u="sng" dirty="0">
                <a:solidFill>
                  <a:srgbClr val="7030A0"/>
                </a:solidFill>
                <a:latin typeface="Calibri" pitchFamily="34" charset="0"/>
                <a:cs typeface="Calibri" pitchFamily="34" charset="0"/>
              </a:rPr>
              <a:t>Animal Farm </a:t>
            </a:r>
            <a:r>
              <a:rPr lang="en-US" sz="6400" b="1" dirty="0">
                <a:solidFill>
                  <a:srgbClr val="7030A0"/>
                </a:solidFill>
                <a:latin typeface="Calibri" pitchFamily="34" charset="0"/>
                <a:cs typeface="Calibri" pitchFamily="34" charset="0"/>
              </a:rPr>
              <a:t>by George Orwell</a:t>
            </a:r>
          </a:p>
          <a:p>
            <a:pPr lvl="1">
              <a:buFont typeface="Courier New" pitchFamily="49" charset="0"/>
              <a:buChar char="o"/>
            </a:pPr>
            <a:r>
              <a:rPr lang="en-US" sz="6400" b="1">
                <a:solidFill>
                  <a:srgbClr val="7030A0"/>
                </a:solidFill>
                <a:latin typeface="Calibri" pitchFamily="34" charset="0"/>
                <a:cs typeface="Calibri" pitchFamily="34" charset="0"/>
              </a:rPr>
              <a:t>R</a:t>
            </a:r>
            <a:r>
              <a:rPr lang="en-US" sz="6400" b="1" smtClean="0">
                <a:solidFill>
                  <a:srgbClr val="7030A0"/>
                </a:solidFill>
                <a:latin typeface="Calibri" pitchFamily="34" charset="0"/>
                <a:cs typeface="Calibri" pitchFamily="34" charset="0"/>
              </a:rPr>
              <a:t>ead </a:t>
            </a:r>
            <a:r>
              <a:rPr lang="en-US" sz="6400" b="1" dirty="0" smtClean="0">
                <a:solidFill>
                  <a:srgbClr val="7030A0"/>
                </a:solidFill>
                <a:latin typeface="Calibri" pitchFamily="34" charset="0"/>
                <a:cs typeface="Calibri" pitchFamily="34" charset="0"/>
              </a:rPr>
              <a:t>Ch</a:t>
            </a:r>
            <a:r>
              <a:rPr lang="en-US" sz="6400" b="1" dirty="0">
                <a:solidFill>
                  <a:srgbClr val="7030A0"/>
                </a:solidFill>
                <a:latin typeface="Calibri" pitchFamily="34" charset="0"/>
                <a:cs typeface="Calibri" pitchFamily="34" charset="0"/>
              </a:rPr>
              <a:t>. 1</a:t>
            </a:r>
          </a:p>
          <a:p>
            <a:pPr lvl="1">
              <a:buFont typeface="Courier New" pitchFamily="49" charset="0"/>
              <a:buChar char="o"/>
            </a:pPr>
            <a:r>
              <a:rPr lang="en-US" sz="6400" b="1" dirty="0">
                <a:solidFill>
                  <a:srgbClr val="7030A0"/>
                </a:solidFill>
                <a:latin typeface="Calibri" pitchFamily="34" charset="0"/>
                <a:cs typeface="Calibri" pitchFamily="34" charset="0"/>
              </a:rPr>
              <a:t>Work time</a:t>
            </a:r>
          </a:p>
          <a:p>
            <a:pPr lvl="1">
              <a:buFont typeface="Courier New" pitchFamily="49" charset="0"/>
              <a:buChar char="o"/>
            </a:pPr>
            <a:r>
              <a:rPr lang="en-US" sz="6400" b="1" dirty="0">
                <a:solidFill>
                  <a:srgbClr val="7030A0"/>
                </a:solidFill>
                <a:latin typeface="Calibri" pitchFamily="34" charset="0"/>
                <a:cs typeface="Calibri" pitchFamily="34" charset="0"/>
              </a:rPr>
              <a:t>(Possibly start Ch. 2)</a:t>
            </a: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a:solidFill>
                  <a:srgbClr val="7030A0"/>
                </a:solidFill>
                <a:latin typeface="Calibri" pitchFamily="34" charset="0"/>
                <a:cs typeface="Calibri" pitchFamily="34" charset="0"/>
              </a:rPr>
              <a:t>away your LLN and/or writing folders in </a:t>
            </a:r>
            <a:r>
              <a:rPr lang="en-US" sz="6400" b="1" i="1" dirty="0" smtClean="0">
                <a:solidFill>
                  <a:srgbClr val="7030A0"/>
                </a:solidFill>
                <a:latin typeface="Calibri" pitchFamily="34" charset="0"/>
                <a:cs typeface="Calibri" pitchFamily="34" charset="0"/>
              </a:rPr>
              <a:t>the </a:t>
            </a:r>
            <a:r>
              <a:rPr lang="en-US" sz="6400" b="1" i="1" dirty="0">
                <a:solidFill>
                  <a:srgbClr val="7030A0"/>
                </a:solidFill>
                <a:latin typeface="Calibri" pitchFamily="34" charset="0"/>
                <a:cs typeface="Calibri" pitchFamily="34" charset="0"/>
              </a:rPr>
              <a:t>LLN Storage File 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000" b="1" u="sng" dirty="0">
                <a:solidFill>
                  <a:srgbClr val="00B050"/>
                </a:solidFill>
                <a:latin typeface="Calibri" pitchFamily="34" charset="0"/>
                <a:cs typeface="Calibri" pitchFamily="34" charset="0"/>
              </a:rPr>
              <a:t>Read to determine and analyze: </a:t>
            </a:r>
            <a:r>
              <a:rPr lang="en-US" sz="6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000" b="1" u="sng" dirty="0">
                <a:solidFill>
                  <a:srgbClr val="00B050"/>
                </a:solidFill>
                <a:latin typeface="Calibri" pitchFamily="34" charset="0"/>
                <a:cs typeface="Calibri" pitchFamily="34" charset="0"/>
              </a:rPr>
              <a:t>Write routinely over extended time frames for a range of tasks, purposes and </a:t>
            </a:r>
            <a:r>
              <a:rPr lang="en-US" sz="6000" b="1" u="sng" dirty="0" smtClean="0">
                <a:solidFill>
                  <a:srgbClr val="00B050"/>
                </a:solidFill>
                <a:latin typeface="Calibri" pitchFamily="34" charset="0"/>
                <a:cs typeface="Calibri" pitchFamily="34" charset="0"/>
              </a:rPr>
              <a:t>audiences</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a:solidFill>
                  <a:srgbClr val="7030A0"/>
                </a:solidFill>
                <a:latin typeface="Calibri" pitchFamily="34" charset="0"/>
                <a:cs typeface="Calibri" pitchFamily="34" charset="0"/>
              </a:rPr>
              <a:t>Get ALL LATE work in ASAP!!</a:t>
            </a:r>
            <a:endParaRPr lang="en-US" sz="64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61749645"/>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i="1" dirty="0" smtClean="0">
                <a:solidFill>
                  <a:srgbClr val="7030A0"/>
                </a:solidFill>
                <a:latin typeface="Calibri" pitchFamily="34" charset="0"/>
                <a:cs typeface="Calibri" pitchFamily="34" charset="0"/>
              </a:rPr>
              <a:t>The Tiger Who Understood People    </a:t>
            </a:r>
            <a:r>
              <a:rPr lang="en-US" sz="2800" dirty="0" smtClean="0">
                <a:solidFill>
                  <a:srgbClr val="7030A0"/>
                </a:solidFill>
                <a:latin typeface="Calibri" pitchFamily="34" charset="0"/>
                <a:cs typeface="Calibri" pitchFamily="34" charset="0"/>
              </a:rPr>
              <a:t>by James Thurber</a:t>
            </a:r>
            <a:endParaRPr lang="en-US" sz="2800"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a:xfrm>
            <a:off x="152400" y="1371600"/>
            <a:ext cx="8839200" cy="5334000"/>
          </a:xfrm>
        </p:spPr>
        <p:txBody>
          <a:bodyPr>
            <a:normAutofit/>
          </a:bodyPr>
          <a:lstStyle/>
          <a:p>
            <a:pPr marL="0" indent="0" algn="ctr">
              <a:buNone/>
            </a:pPr>
            <a:r>
              <a:rPr lang="en-US" b="1" i="1" dirty="0" smtClean="0">
                <a:solidFill>
                  <a:srgbClr val="7030A0"/>
                </a:solidFill>
              </a:rPr>
              <a:t>After reading this fable please partner up with a classmate and answer these questions on a sheet of loose leaf paper (put both of your names on it). Please use complete sentences! Place it into the turn-in box when done.</a:t>
            </a:r>
          </a:p>
          <a:p>
            <a:pPr marL="514350" indent="-514350">
              <a:buAutoNum type="arabicPeriod"/>
            </a:pPr>
            <a:r>
              <a:rPr lang="en-US" sz="3000" dirty="0" smtClean="0"/>
              <a:t>Does the moral of the story strike you as true?</a:t>
            </a:r>
          </a:p>
          <a:p>
            <a:pPr marL="514350" indent="-514350">
              <a:buAutoNum type="arabicPeriod"/>
            </a:pPr>
            <a:r>
              <a:rPr lang="en-US" sz="3000" dirty="0" smtClean="0"/>
              <a:t>Explain the fox’s reasoning that kept the animals from attending the fight.</a:t>
            </a:r>
          </a:p>
          <a:p>
            <a:pPr marL="514350" indent="-514350">
              <a:buAutoNum type="arabicPeriod"/>
            </a:pPr>
            <a:r>
              <a:rPr lang="en-US" sz="3000" b="1" dirty="0" smtClean="0"/>
              <a:t>Irony</a:t>
            </a:r>
            <a:r>
              <a:rPr lang="en-US" sz="3000" dirty="0" smtClean="0"/>
              <a:t> is the discrepancy between expectation and reality. Explain how the conclusion of the fable is ironic.</a:t>
            </a:r>
          </a:p>
          <a:p>
            <a:pPr marL="514350" indent="-514350">
              <a:buAutoNum type="arabicPeriod"/>
            </a:pPr>
            <a:r>
              <a:rPr lang="en-US" sz="3000" dirty="0" smtClean="0"/>
              <a:t>What elements of this story make it a </a:t>
            </a:r>
            <a:r>
              <a:rPr lang="en-US" sz="3000" b="1" dirty="0" smtClean="0"/>
              <a:t>fable</a:t>
            </a:r>
            <a:r>
              <a:rPr lang="en-US" sz="3000" dirty="0" smtClean="0"/>
              <a:t>?</a:t>
            </a:r>
            <a:endParaRPr lang="en-US" sz="3000" dirty="0"/>
          </a:p>
        </p:txBody>
      </p:sp>
    </p:spTree>
    <p:extLst>
      <p:ext uri="{BB962C8B-B14F-4D97-AF65-F5344CB8AC3E}">
        <p14:creationId xmlns:p14="http://schemas.microsoft.com/office/powerpoint/2010/main" val="2606301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b="1" dirty="0" smtClean="0"/>
              <a:t>Chapter 1: Vocabulary</a:t>
            </a:r>
            <a:br>
              <a:rPr lang="en-US" b="1" dirty="0" smtClean="0"/>
            </a:br>
            <a:r>
              <a:rPr lang="en-US" sz="2200" b="1" i="1" dirty="0" smtClean="0">
                <a:solidFill>
                  <a:srgbClr val="FF0000"/>
                </a:solidFill>
              </a:rPr>
              <a:t>Copy this vocab. into your dialectical journals!</a:t>
            </a:r>
            <a:endParaRPr lang="en-US" sz="2200" b="1" i="1" dirty="0">
              <a:solidFill>
                <a:srgbClr val="FF0000"/>
              </a:solidFill>
            </a:endParaRPr>
          </a:p>
        </p:txBody>
      </p:sp>
      <p:sp>
        <p:nvSpPr>
          <p:cNvPr id="3" name="Content Placeholder 2"/>
          <p:cNvSpPr>
            <a:spLocks noGrp="1"/>
          </p:cNvSpPr>
          <p:nvPr>
            <p:ph sz="quarter" idx="1"/>
          </p:nvPr>
        </p:nvSpPr>
        <p:spPr>
          <a:xfrm>
            <a:off x="152400" y="1371600"/>
            <a:ext cx="8915400" cy="5486400"/>
          </a:xfrm>
        </p:spPr>
        <p:txBody>
          <a:bodyPr>
            <a:noAutofit/>
          </a:bodyPr>
          <a:lstStyle/>
          <a:p>
            <a:pPr marL="514350" indent="-514350">
              <a:buAutoNum type="arabicPeriod"/>
            </a:pPr>
            <a:r>
              <a:rPr lang="en-US" b="1" dirty="0"/>
              <a:t>e</a:t>
            </a:r>
            <a:r>
              <a:rPr lang="en-US" b="1" dirty="0" smtClean="0"/>
              <a:t>nsconced</a:t>
            </a:r>
            <a:r>
              <a:rPr lang="en-US" dirty="0" smtClean="0"/>
              <a:t> </a:t>
            </a:r>
            <a:r>
              <a:rPr lang="en-US" i="1" dirty="0" smtClean="0"/>
              <a:t>v.</a:t>
            </a:r>
            <a:r>
              <a:rPr lang="en-US" dirty="0" smtClean="0"/>
              <a:t>: settled comfortably, snugly, or securely</a:t>
            </a:r>
          </a:p>
          <a:p>
            <a:pPr marL="514350" indent="-514350">
              <a:buAutoNum type="arabicPeriod"/>
            </a:pPr>
            <a:r>
              <a:rPr lang="en-US" b="1" dirty="0" smtClean="0"/>
              <a:t>benevolent </a:t>
            </a:r>
            <a:r>
              <a:rPr lang="en-US" i="1" dirty="0" smtClean="0"/>
              <a:t>adj.</a:t>
            </a:r>
            <a:r>
              <a:rPr lang="en-US" dirty="0" smtClean="0"/>
              <a:t>: doing or inclined to do good; kindly; charitable</a:t>
            </a:r>
          </a:p>
          <a:p>
            <a:pPr marL="514350" indent="-514350">
              <a:buAutoNum type="arabicPeriod"/>
            </a:pPr>
            <a:r>
              <a:rPr lang="en-US" b="1" dirty="0"/>
              <a:t>c</a:t>
            </a:r>
            <a:r>
              <a:rPr lang="en-US" b="1" dirty="0" smtClean="0"/>
              <a:t>ynical</a:t>
            </a:r>
            <a:r>
              <a:rPr lang="en-US" dirty="0" smtClean="0"/>
              <a:t> </a:t>
            </a:r>
            <a:r>
              <a:rPr lang="en-US" i="1" dirty="0" smtClean="0"/>
              <a:t>adj.</a:t>
            </a:r>
            <a:r>
              <a:rPr lang="en-US" dirty="0" smtClean="0"/>
              <a:t>: believing that people are motivated only by selfishness; sarcastic</a:t>
            </a:r>
          </a:p>
          <a:p>
            <a:pPr marL="514350" indent="-514350">
              <a:buAutoNum type="arabicPeriod"/>
            </a:pPr>
            <a:r>
              <a:rPr lang="en-US" b="1" dirty="0"/>
              <a:t>l</a:t>
            </a:r>
            <a:r>
              <a:rPr lang="en-US" b="1" dirty="0" smtClean="0"/>
              <a:t>aborious</a:t>
            </a:r>
            <a:r>
              <a:rPr lang="en-US" dirty="0" smtClean="0"/>
              <a:t> </a:t>
            </a:r>
            <a:r>
              <a:rPr lang="en-US" i="1" dirty="0" smtClean="0"/>
              <a:t>adj.</a:t>
            </a:r>
            <a:r>
              <a:rPr lang="en-US" dirty="0" smtClean="0"/>
              <a:t>: involving or calling for much work; difficult</a:t>
            </a:r>
          </a:p>
          <a:p>
            <a:pPr marL="514350" indent="-514350">
              <a:buAutoNum type="arabicPeriod"/>
            </a:pPr>
            <a:r>
              <a:rPr lang="en-US" b="1" dirty="0"/>
              <a:t>t</a:t>
            </a:r>
            <a:r>
              <a:rPr lang="en-US" b="1" dirty="0" smtClean="0"/>
              <a:t>yranny</a:t>
            </a:r>
            <a:r>
              <a:rPr lang="en-US" dirty="0" smtClean="0"/>
              <a:t> </a:t>
            </a:r>
            <a:r>
              <a:rPr lang="en-US" i="1" dirty="0" smtClean="0"/>
              <a:t>n.</a:t>
            </a:r>
            <a:r>
              <a:rPr lang="en-US" dirty="0" smtClean="0"/>
              <a:t>: very cruel and unjust use of power or authority</a:t>
            </a:r>
          </a:p>
          <a:p>
            <a:pPr marL="514350" indent="-514350">
              <a:buAutoNum type="arabicPeriod"/>
            </a:pPr>
            <a:r>
              <a:rPr lang="en-US" b="1" dirty="0"/>
              <a:t>d</a:t>
            </a:r>
            <a:r>
              <a:rPr lang="en-US" b="1" dirty="0" smtClean="0"/>
              <a:t>issentients</a:t>
            </a:r>
            <a:r>
              <a:rPr lang="en-US" dirty="0" smtClean="0"/>
              <a:t> </a:t>
            </a:r>
            <a:r>
              <a:rPr lang="en-US" i="1" dirty="0" smtClean="0"/>
              <a:t>n.</a:t>
            </a:r>
            <a:r>
              <a:rPr lang="en-US" dirty="0" smtClean="0"/>
              <a:t>: those who disagree, especially with the majority of opinion</a:t>
            </a:r>
          </a:p>
          <a:p>
            <a:pPr marL="0" indent="0">
              <a:buNone/>
            </a:pPr>
            <a:r>
              <a:rPr lang="en-US" b="1" u="sng" dirty="0" smtClean="0"/>
              <a:t>ALSO: </a:t>
            </a:r>
            <a:r>
              <a:rPr lang="en-US" dirty="0" smtClean="0"/>
              <a:t>“</a:t>
            </a:r>
            <a:r>
              <a:rPr lang="en-US" b="1" dirty="0" err="1" smtClean="0"/>
              <a:t>tush</a:t>
            </a:r>
            <a:r>
              <a:rPr lang="en-US" dirty="0" smtClean="0"/>
              <a:t>”- tusk; “</a:t>
            </a:r>
            <a:r>
              <a:rPr lang="en-US" b="1" dirty="0" smtClean="0"/>
              <a:t>cud</a:t>
            </a:r>
            <a:r>
              <a:rPr lang="en-US" dirty="0" smtClean="0"/>
              <a:t>”- partially digested food; </a:t>
            </a:r>
          </a:p>
          <a:p>
            <a:pPr marL="0" indent="0">
              <a:buNone/>
            </a:pPr>
            <a:r>
              <a:rPr lang="en-US" dirty="0" smtClean="0"/>
              <a:t>“</a:t>
            </a:r>
            <a:r>
              <a:rPr lang="en-US" b="1" dirty="0" smtClean="0"/>
              <a:t>knacker</a:t>
            </a:r>
            <a:r>
              <a:rPr lang="en-US" dirty="0" smtClean="0"/>
              <a:t>”- horse slaughterer; “</a:t>
            </a:r>
            <a:r>
              <a:rPr lang="en-US" b="1" dirty="0" smtClean="0"/>
              <a:t>mangel-wurzel</a:t>
            </a:r>
            <a:r>
              <a:rPr lang="en-US" dirty="0" smtClean="0"/>
              <a:t>”- beet</a:t>
            </a:r>
            <a:endParaRPr lang="en-US" dirty="0"/>
          </a:p>
        </p:txBody>
      </p:sp>
    </p:spTree>
    <p:extLst>
      <p:ext uri="{BB962C8B-B14F-4D97-AF65-F5344CB8AC3E}">
        <p14:creationId xmlns:p14="http://schemas.microsoft.com/office/powerpoint/2010/main" val="1383984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471</Words>
  <Application>Microsoft Office PowerPoint</Application>
  <PresentationFormat>On-screen Show (4:3)</PresentationFormat>
  <Paragraphs>66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Daily SSR Entry:</vt:lpstr>
      <vt:lpstr>Mrs. Greblo’s  2B &amp; 3B Sophomore English Agenda: 5/9/13</vt:lpstr>
      <vt:lpstr>The Tiger Who Understood People    by James Thurber</vt:lpstr>
      <vt:lpstr>Chapter 1: Vocabulary Copy this vocab. into your dialectical journals!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3</cp:revision>
  <dcterms:created xsi:type="dcterms:W3CDTF">2013-05-09T17:22:51Z</dcterms:created>
  <dcterms:modified xsi:type="dcterms:W3CDTF">2013-05-09T17:39:39Z</dcterms:modified>
</cp:coreProperties>
</file>