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44AD696-E44F-4F07-8A01-3A30E537DD6B}" type="datetimeFigureOut">
              <a:rPr lang="en-US" smtClean="0"/>
              <a:t>11/30/2012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3B36FCE-337E-4721-8BB9-42CC9C36F8F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4AD696-E44F-4F07-8A01-3A30E537DD6B}" type="datetimeFigureOut">
              <a:rPr lang="en-US" smtClean="0"/>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36FCE-337E-4721-8BB9-42CC9C36F8F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3B36FCE-337E-4721-8BB9-42CC9C36F8F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4AD696-E44F-4F07-8A01-3A30E537DD6B}" type="datetimeFigureOut">
              <a:rPr lang="en-US" smtClean="0"/>
              <a:t>11/30/2012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44AD696-E44F-4F07-8A01-3A30E537DD6B}" type="datetimeFigureOut">
              <a:rPr lang="en-US" smtClean="0"/>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3B36FCE-337E-4721-8BB9-42CC9C36F8F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44AD696-E44F-4F07-8A01-3A30E537DD6B}" type="datetimeFigureOut">
              <a:rPr lang="en-US" smtClean="0"/>
              <a:t>11/30/2012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3B36FCE-337E-4721-8BB9-42CC9C36F8F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44AD696-E44F-4F07-8A01-3A30E537DD6B}" type="datetimeFigureOut">
              <a:rPr lang="en-US" smtClean="0"/>
              <a:t>11/30/2012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36FCE-337E-4721-8BB9-42CC9C36F8F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44AD696-E44F-4F07-8A01-3A30E537DD6B}" type="datetimeFigureOut">
              <a:rPr lang="en-US" smtClean="0"/>
              <a:t>11/30/2012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3B36FCE-337E-4721-8BB9-42CC9C36F8F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4AD696-E44F-4F07-8A01-3A30E537DD6B}" type="datetimeFigureOut">
              <a:rPr lang="en-US" smtClean="0"/>
              <a:t>11/30/2012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3B36FCE-337E-4721-8BB9-42CC9C36F8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44AD696-E44F-4F07-8A01-3A30E537DD6B}" type="datetimeFigureOut">
              <a:rPr lang="en-US" smtClean="0"/>
              <a:t>11/30/2012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3B36FCE-337E-4721-8BB9-42CC9C36F8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3B36FCE-337E-4721-8BB9-42CC9C36F8F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44AD696-E44F-4F07-8A01-3A30E537DD6B}" type="datetimeFigureOut">
              <a:rPr lang="en-US" smtClean="0"/>
              <a:t>11/30/2012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3B36FCE-337E-4721-8BB9-42CC9C36F8F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44AD696-E44F-4F07-8A01-3A30E537DD6B}" type="datetimeFigureOut">
              <a:rPr lang="en-US" smtClean="0"/>
              <a:t>11/30/2012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44AD696-E44F-4F07-8A01-3A30E537DD6B}" type="datetimeFigureOut">
              <a:rPr lang="en-US" smtClean="0"/>
              <a:t>11/30/2012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3B36FCE-337E-4721-8BB9-42CC9C36F8F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78081748"/>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25262039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2B/3B Sophomore English Agenda:   </a:t>
            </a:r>
            <a:r>
              <a:rPr lang="en-US" sz="2700" b="1" dirty="0" smtClean="0">
                <a:solidFill>
                  <a:srgbClr val="00B050"/>
                </a:solidFill>
                <a:latin typeface="Calibri" pitchFamily="34" charset="0"/>
                <a:cs typeface="Calibri" pitchFamily="34" charset="0"/>
              </a:rPr>
              <a:t>11/30/12</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7200" b="1" dirty="0" smtClean="0">
                <a:solidFill>
                  <a:srgbClr val="7030A0"/>
                </a:solidFill>
                <a:latin typeface="Calibri" pitchFamily="34" charset="0"/>
                <a:cs typeface="Calibri" pitchFamily="34" charset="0"/>
              </a:rPr>
              <a:t>SSR / </a:t>
            </a:r>
            <a:r>
              <a:rPr lang="en-US" sz="7200" b="1" dirty="0" smtClean="0">
                <a:solidFill>
                  <a:srgbClr val="00B0F0"/>
                </a:solidFill>
                <a:latin typeface="Calibri" pitchFamily="34" charset="0"/>
                <a:cs typeface="Calibri" pitchFamily="34" charset="0"/>
              </a:rPr>
              <a:t>(2B ONLY) CAN PICK-UP</a:t>
            </a:r>
            <a:r>
              <a:rPr lang="en-US" sz="7200" b="1" dirty="0" smtClean="0">
                <a:solidFill>
                  <a:srgbClr val="7030A0"/>
                </a:solidFill>
                <a:latin typeface="Calibri" pitchFamily="34" charset="0"/>
                <a:cs typeface="Calibri" pitchFamily="34" charset="0"/>
              </a:rPr>
              <a:t>/ Attendance</a:t>
            </a:r>
            <a:endParaRPr lang="en-US" sz="7200" b="1" dirty="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Daily </a:t>
            </a:r>
            <a:r>
              <a:rPr lang="en-US" sz="7200" b="1" dirty="0" smtClean="0">
                <a:solidFill>
                  <a:srgbClr val="7030A0"/>
                </a:solidFill>
                <a:latin typeface="Calibri" pitchFamily="34" charset="0"/>
                <a:cs typeface="Calibri" pitchFamily="34" charset="0"/>
              </a:rPr>
              <a:t>SSR Entry: </a:t>
            </a:r>
            <a:r>
              <a:rPr lang="en-US" sz="7200" b="1" dirty="0" smtClean="0">
                <a:solidFill>
                  <a:srgbClr val="FF0000"/>
                </a:solidFill>
                <a:latin typeface="Calibri" pitchFamily="34" charset="0"/>
                <a:cs typeface="Calibri" pitchFamily="34" charset="0"/>
              </a:rPr>
              <a:t>#</a:t>
            </a:r>
            <a:r>
              <a:rPr lang="en-US" sz="7200" b="1" dirty="0" smtClean="0">
                <a:solidFill>
                  <a:srgbClr val="FF0000"/>
                </a:solidFill>
                <a:latin typeface="Calibri" pitchFamily="34" charset="0"/>
                <a:cs typeface="Calibri" pitchFamily="34" charset="0"/>
              </a:rPr>
              <a:t>20</a:t>
            </a:r>
            <a:endParaRPr lang="en-US" sz="7200" b="1" dirty="0" smtClean="0">
              <a:solidFill>
                <a:srgbClr val="FF000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Agenda: </a:t>
            </a:r>
            <a:r>
              <a:rPr lang="en-US" sz="7200" b="1" dirty="0" smtClean="0">
                <a:solidFill>
                  <a:srgbClr val="FF0000"/>
                </a:solidFill>
                <a:latin typeface="Calibri" pitchFamily="34" charset="0"/>
                <a:cs typeface="Calibri" pitchFamily="34" charset="0"/>
              </a:rPr>
              <a:t>#4</a:t>
            </a:r>
            <a:endParaRPr lang="en-US" sz="7200" b="1" dirty="0">
              <a:solidFill>
                <a:srgbClr val="FF0000"/>
              </a:solidFill>
              <a:latin typeface="Calibri" pitchFamily="34" charset="0"/>
              <a:cs typeface="Calibri" pitchFamily="34" charset="0"/>
            </a:endParaRPr>
          </a:p>
          <a:p>
            <a:pPr>
              <a:buFont typeface="Courier New" pitchFamily="49" charset="0"/>
              <a:buChar char="o"/>
            </a:pPr>
            <a:r>
              <a:rPr lang="en-US" sz="72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7200" b="1" dirty="0" smtClean="0">
                <a:solidFill>
                  <a:srgbClr val="FF0000"/>
                </a:solidFill>
                <a:latin typeface="Calibri" pitchFamily="34" charset="0"/>
                <a:cs typeface="Calibri" pitchFamily="34" charset="0"/>
              </a:rPr>
              <a:t>2B ONLY: </a:t>
            </a:r>
            <a:r>
              <a:rPr lang="en-US" sz="7200" b="1" u="sng" dirty="0" smtClean="0">
                <a:solidFill>
                  <a:srgbClr val="00B0F0"/>
                </a:solidFill>
                <a:latin typeface="Calibri" pitchFamily="34" charset="0"/>
                <a:cs typeface="Calibri" pitchFamily="34" charset="0"/>
              </a:rPr>
              <a:t>Please bring in canned food or cash-</a:t>
            </a:r>
            <a:r>
              <a:rPr lang="en-US" sz="7200" b="1" u="sng" dirty="0" err="1" smtClean="0">
                <a:solidFill>
                  <a:srgbClr val="00B0F0"/>
                </a:solidFill>
                <a:latin typeface="Calibri" pitchFamily="34" charset="0"/>
                <a:cs typeface="Calibri" pitchFamily="34" charset="0"/>
              </a:rPr>
              <a:t>ola</a:t>
            </a:r>
            <a:r>
              <a:rPr lang="en-US" sz="7200" b="1" u="sng" dirty="0" smtClean="0">
                <a:solidFill>
                  <a:srgbClr val="00B0F0"/>
                </a:solidFill>
                <a:latin typeface="Calibri" pitchFamily="34" charset="0"/>
                <a:cs typeface="Calibri" pitchFamily="34" charset="0"/>
              </a:rPr>
              <a:t> each day of the Canned Food Drive, if you can!</a:t>
            </a:r>
            <a:endParaRPr lang="en-US" sz="7200" b="1" u="sng" dirty="0">
              <a:solidFill>
                <a:srgbClr val="00B0F0"/>
              </a:solidFill>
              <a:latin typeface="Calibri" pitchFamily="34" charset="0"/>
              <a:cs typeface="Calibri" pitchFamily="34" charset="0"/>
            </a:endParaRPr>
          </a:p>
          <a:p>
            <a:pPr>
              <a:buFont typeface="Courier New" pitchFamily="49" charset="0"/>
              <a:buChar char="o"/>
            </a:pPr>
            <a:r>
              <a:rPr lang="en-US" sz="7200" b="1" dirty="0">
                <a:solidFill>
                  <a:srgbClr val="7030A0"/>
                </a:solidFill>
                <a:latin typeface="Calibri" pitchFamily="34" charset="0"/>
                <a:cs typeface="Calibri" pitchFamily="34" charset="0"/>
              </a:rPr>
              <a:t>Part 2: </a:t>
            </a:r>
            <a:r>
              <a:rPr lang="en-US" sz="7200" b="1" i="1" dirty="0">
                <a:solidFill>
                  <a:srgbClr val="7030A0"/>
                </a:solidFill>
                <a:latin typeface="Calibri" pitchFamily="34" charset="0"/>
                <a:cs typeface="Calibri" pitchFamily="34" charset="0"/>
              </a:rPr>
              <a:t>Trap of Gold </a:t>
            </a:r>
            <a:r>
              <a:rPr lang="en-US" sz="7200" b="1" dirty="0">
                <a:solidFill>
                  <a:srgbClr val="7030A0"/>
                </a:solidFill>
                <a:latin typeface="Calibri" pitchFamily="34" charset="0"/>
                <a:cs typeface="Calibri" pitchFamily="34" charset="0"/>
              </a:rPr>
              <a:t>by Louis L’ Amour </a:t>
            </a:r>
            <a:endParaRPr lang="en-US" sz="7200" b="1" dirty="0" smtClean="0">
              <a:solidFill>
                <a:srgbClr val="7030A0"/>
              </a:solidFill>
              <a:latin typeface="Calibri" pitchFamily="34" charset="0"/>
              <a:cs typeface="Calibri" pitchFamily="34" charset="0"/>
            </a:endParaRPr>
          </a:p>
          <a:p>
            <a:pPr lvl="1">
              <a:buFont typeface="Courier New" pitchFamily="49" charset="0"/>
              <a:buChar char="o"/>
            </a:pPr>
            <a:r>
              <a:rPr lang="en-US" sz="7200" b="1" dirty="0" smtClean="0">
                <a:solidFill>
                  <a:srgbClr val="7030A0"/>
                </a:solidFill>
                <a:latin typeface="Calibri" pitchFamily="34" charset="0"/>
                <a:cs typeface="Calibri" pitchFamily="34" charset="0"/>
              </a:rPr>
              <a:t>QUIZ</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Persuasive Writing PRE-ASSESSMENT Packet </a:t>
            </a:r>
            <a:r>
              <a:rPr lang="en-US" sz="7200" b="1" i="1" dirty="0" smtClean="0">
                <a:solidFill>
                  <a:srgbClr val="FF0000"/>
                </a:solidFill>
                <a:latin typeface="Calibri" pitchFamily="34" charset="0"/>
                <a:cs typeface="Calibri" pitchFamily="34" charset="0"/>
              </a:rPr>
              <a:t>(Due at end of class period)</a:t>
            </a:r>
          </a:p>
          <a:p>
            <a:pPr>
              <a:buFont typeface="Courier New" pitchFamily="49" charset="0"/>
              <a:buChar char="o"/>
            </a:pPr>
            <a:r>
              <a:rPr lang="en-US" sz="7200" b="1" dirty="0" smtClean="0">
                <a:solidFill>
                  <a:srgbClr val="00B050"/>
                </a:solidFill>
                <a:latin typeface="Calibri" pitchFamily="34" charset="0"/>
                <a:cs typeface="Calibri" pitchFamily="34" charset="0"/>
              </a:rPr>
              <a:t>Objective(s</a:t>
            </a:r>
            <a:r>
              <a:rPr lang="en-US" sz="7200" b="1" dirty="0" smtClean="0">
                <a:solidFill>
                  <a:srgbClr val="00B050"/>
                </a:solidFill>
                <a:latin typeface="Calibri" pitchFamily="34" charset="0"/>
                <a:cs typeface="Calibri" pitchFamily="34" charset="0"/>
              </a:rPr>
              <a:t>):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a:solidFill>
                  <a:srgbClr val="7030A0"/>
                </a:solidFill>
                <a:latin typeface="Calibri" pitchFamily="34" charset="0"/>
                <a:cs typeface="Calibri" pitchFamily="34" charset="0"/>
              </a:rPr>
              <a:t>If you didn’t in class today</a:t>
            </a:r>
            <a:r>
              <a:rPr lang="en-US" sz="7200" b="1" dirty="0" smtClean="0">
                <a:solidFill>
                  <a:srgbClr val="7030A0"/>
                </a:solidFill>
                <a:latin typeface="Calibri" pitchFamily="34" charset="0"/>
                <a:cs typeface="Calibri" pitchFamily="34" charset="0"/>
              </a:rPr>
              <a:t>, please</a:t>
            </a:r>
            <a:r>
              <a:rPr lang="en-US" sz="7200" b="1" dirty="0" smtClean="0">
                <a:solidFill>
                  <a:srgbClr val="FF0000"/>
                </a:solidFill>
                <a:latin typeface="Calibri" pitchFamily="34" charset="0"/>
                <a:cs typeface="Calibri" pitchFamily="34" charset="0"/>
              </a:rPr>
              <a:t> finish </a:t>
            </a:r>
            <a:r>
              <a:rPr lang="en-US" sz="7200" b="1" dirty="0" smtClean="0">
                <a:solidFill>
                  <a:srgbClr val="7030A0"/>
                </a:solidFill>
                <a:latin typeface="Calibri" pitchFamily="34" charset="0"/>
                <a:cs typeface="Calibri" pitchFamily="34" charset="0"/>
              </a:rPr>
              <a:t>the </a:t>
            </a:r>
            <a:r>
              <a:rPr lang="en-US" sz="7200" b="1" u="sng" dirty="0">
                <a:solidFill>
                  <a:srgbClr val="7030A0"/>
                </a:solidFill>
                <a:latin typeface="Calibri" pitchFamily="34" charset="0"/>
                <a:cs typeface="Calibri" pitchFamily="34" charset="0"/>
              </a:rPr>
              <a:t>Persuasive Writing PRE-ASSESSMENT Packet </a:t>
            </a:r>
            <a:r>
              <a:rPr lang="en-US" sz="7200" b="1" dirty="0">
                <a:solidFill>
                  <a:srgbClr val="FF0000"/>
                </a:solidFill>
                <a:latin typeface="Calibri" pitchFamily="34" charset="0"/>
                <a:cs typeface="Calibri" pitchFamily="34" charset="0"/>
              </a:rPr>
              <a:t>at </a:t>
            </a:r>
            <a:r>
              <a:rPr lang="en-US" sz="7200" b="1" dirty="0" smtClean="0">
                <a:solidFill>
                  <a:srgbClr val="FF0000"/>
                </a:solidFill>
                <a:latin typeface="Calibri" pitchFamily="34" charset="0"/>
                <a:cs typeface="Calibri" pitchFamily="34" charset="0"/>
              </a:rPr>
              <a:t>home</a:t>
            </a:r>
            <a:r>
              <a:rPr lang="en-US" sz="7200" b="1" dirty="0" smtClean="0">
                <a:solidFill>
                  <a:srgbClr val="7030A0"/>
                </a:solidFill>
                <a:latin typeface="Calibri" pitchFamily="34" charset="0"/>
                <a:cs typeface="Calibri" pitchFamily="34" charset="0"/>
              </a:rPr>
              <a:t>!</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TEXTBOOK and your LLN into class next period- DON’T FORGET!</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1529496908"/>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POP QUIZ: </a:t>
            </a:r>
            <a:r>
              <a:rPr lang="en-US" sz="3600" i="1" dirty="0" smtClean="0"/>
              <a:t>Trap of Gold</a:t>
            </a:r>
            <a:endParaRPr lang="en-US" dirty="0"/>
          </a:p>
        </p:txBody>
      </p:sp>
      <p:sp>
        <p:nvSpPr>
          <p:cNvPr id="3" name="Content Placeholder 2"/>
          <p:cNvSpPr>
            <a:spLocks noGrp="1"/>
          </p:cNvSpPr>
          <p:nvPr>
            <p:ph sz="quarter" idx="1"/>
          </p:nvPr>
        </p:nvSpPr>
        <p:spPr/>
        <p:txBody>
          <a:bodyPr>
            <a:normAutofit/>
          </a:bodyPr>
          <a:lstStyle/>
          <a:p>
            <a:pPr marL="0" indent="0" algn="ctr">
              <a:buNone/>
            </a:pPr>
            <a:endParaRPr lang="en-US" dirty="0" smtClean="0">
              <a:solidFill>
                <a:srgbClr val="FF0000"/>
              </a:solidFill>
            </a:endParaRPr>
          </a:p>
          <a:p>
            <a:pPr marL="0" indent="0" algn="ctr">
              <a:buNone/>
            </a:pPr>
            <a:r>
              <a:rPr lang="en-US" sz="4400" b="1" dirty="0" smtClean="0">
                <a:solidFill>
                  <a:srgbClr val="FF0000"/>
                </a:solidFill>
              </a:rPr>
              <a:t>Go to the TESTING CENTER to make up this test ASAP.</a:t>
            </a:r>
          </a:p>
          <a:p>
            <a:pPr marL="0" indent="0" algn="ctr">
              <a:buNone/>
            </a:pPr>
            <a:r>
              <a:rPr lang="en-US" sz="4400" b="1" dirty="0" smtClean="0">
                <a:solidFill>
                  <a:srgbClr val="FF0000"/>
                </a:solidFill>
              </a:rPr>
              <a:t>Bring your GHS ID card and a pen/pencil.</a:t>
            </a:r>
          </a:p>
          <a:p>
            <a:pPr marL="0" indent="0" algn="ctr">
              <a:buNone/>
            </a:pPr>
            <a:r>
              <a:rPr lang="en-US" sz="4400" b="1" u="sng" dirty="0" smtClean="0">
                <a:solidFill>
                  <a:srgbClr val="FF0000"/>
                </a:solidFill>
              </a:rPr>
              <a:t>Complete it by: THIS FRIDAY </a:t>
            </a:r>
            <a:r>
              <a:rPr lang="en-US" sz="4400" b="1" u="sng" smtClean="0">
                <a:solidFill>
                  <a:srgbClr val="FF0000"/>
                </a:solidFill>
              </a:rPr>
              <a:t>(</a:t>
            </a:r>
            <a:r>
              <a:rPr lang="en-US" sz="4400" b="1" u="sng" smtClean="0">
                <a:solidFill>
                  <a:srgbClr val="FF0000"/>
                </a:solidFill>
              </a:rPr>
              <a:t>12/7)</a:t>
            </a:r>
            <a:endParaRPr lang="en-US" sz="4400" b="1" u="sng" dirty="0">
              <a:solidFill>
                <a:srgbClr val="FF0000"/>
              </a:solidFill>
            </a:endParaRPr>
          </a:p>
        </p:txBody>
      </p:sp>
    </p:spTree>
    <p:extLst>
      <p:ext uri="{BB962C8B-B14F-4D97-AF65-F5344CB8AC3E}">
        <p14:creationId xmlns:p14="http://schemas.microsoft.com/office/powerpoint/2010/main" val="1722925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sz="3600" b="1" dirty="0" smtClean="0">
                <a:solidFill>
                  <a:srgbClr val="00B0F0"/>
                </a:solidFill>
                <a:latin typeface="Calibri" pitchFamily="34" charset="0"/>
                <a:cs typeface="Calibri" pitchFamily="34" charset="0"/>
              </a:rPr>
              <a:t>(From last class…)</a:t>
            </a:r>
            <a:r>
              <a:rPr lang="en-US" sz="3600" dirty="0" smtClean="0">
                <a:solidFill>
                  <a:srgbClr val="7030A0"/>
                </a:solidFill>
                <a:latin typeface="Calibri" pitchFamily="34" charset="0"/>
                <a:cs typeface="Calibri" pitchFamily="34" charset="0"/>
              </a:rPr>
              <a:t/>
            </a:r>
            <a:br>
              <a:rPr lang="en-US" sz="3600" dirty="0" smtClean="0">
                <a:solidFill>
                  <a:srgbClr val="7030A0"/>
                </a:solidFill>
                <a:latin typeface="Calibri" pitchFamily="34" charset="0"/>
                <a:cs typeface="Calibri" pitchFamily="34" charset="0"/>
              </a:rPr>
            </a:br>
            <a:r>
              <a:rPr lang="en-US" sz="3100" dirty="0" smtClean="0">
                <a:solidFill>
                  <a:srgbClr val="7030A0"/>
                </a:solidFill>
                <a:latin typeface="Calibri" pitchFamily="34" charset="0"/>
                <a:cs typeface="Calibri" pitchFamily="34" charset="0"/>
              </a:rPr>
              <a:t>Part </a:t>
            </a:r>
            <a:r>
              <a:rPr lang="en-US" sz="3100" dirty="0">
                <a:solidFill>
                  <a:srgbClr val="7030A0"/>
                </a:solidFill>
                <a:latin typeface="Calibri" pitchFamily="34" charset="0"/>
                <a:cs typeface="Calibri" pitchFamily="34" charset="0"/>
              </a:rPr>
              <a:t>1: </a:t>
            </a:r>
            <a:r>
              <a:rPr lang="en-US" sz="3100" b="1" i="1" dirty="0">
                <a:solidFill>
                  <a:srgbClr val="7030A0"/>
                </a:solidFill>
                <a:latin typeface="Calibri" pitchFamily="34" charset="0"/>
                <a:cs typeface="Calibri" pitchFamily="34" charset="0"/>
              </a:rPr>
              <a:t>Trap of Gold </a:t>
            </a:r>
            <a:r>
              <a:rPr lang="en-US" sz="3100" b="1" dirty="0">
                <a:solidFill>
                  <a:srgbClr val="7030A0"/>
                </a:solidFill>
                <a:latin typeface="Calibri" pitchFamily="34" charset="0"/>
                <a:cs typeface="Calibri" pitchFamily="34" charset="0"/>
              </a:rPr>
              <a:t>by Louis L’ </a:t>
            </a:r>
            <a:r>
              <a:rPr lang="en-US" sz="3100" b="1" dirty="0" smtClean="0">
                <a:solidFill>
                  <a:srgbClr val="7030A0"/>
                </a:solidFill>
                <a:latin typeface="Calibri" pitchFamily="34" charset="0"/>
                <a:cs typeface="Calibri" pitchFamily="34" charset="0"/>
              </a:rPr>
              <a:t>Amour (pgs</a:t>
            </a:r>
            <a:r>
              <a:rPr lang="en-US" sz="3100" b="1" dirty="0">
                <a:solidFill>
                  <a:srgbClr val="7030A0"/>
                </a:solidFill>
                <a:latin typeface="Calibri" pitchFamily="34" charset="0"/>
                <a:cs typeface="Calibri" pitchFamily="34" charset="0"/>
              </a:rPr>
              <a:t>. 248-259)</a:t>
            </a:r>
            <a:endParaRPr lang="en-US" sz="3100" dirty="0"/>
          </a:p>
        </p:txBody>
      </p:sp>
      <p:sp>
        <p:nvSpPr>
          <p:cNvPr id="3" name="Content Placeholder 2"/>
          <p:cNvSpPr>
            <a:spLocks noGrp="1"/>
          </p:cNvSpPr>
          <p:nvPr>
            <p:ph sz="quarter" idx="1"/>
          </p:nvPr>
        </p:nvSpPr>
        <p:spPr>
          <a:xfrm>
            <a:off x="152400" y="1371600"/>
            <a:ext cx="8839200" cy="5334000"/>
          </a:xfrm>
        </p:spPr>
        <p:txBody>
          <a:bodyPr>
            <a:normAutofit fontScale="62500" lnSpcReduction="20000"/>
          </a:bodyPr>
          <a:lstStyle/>
          <a:p>
            <a:pPr>
              <a:buFont typeface="Courier New" pitchFamily="49" charset="0"/>
              <a:buChar char="o"/>
            </a:pPr>
            <a:r>
              <a:rPr lang="en-US" sz="6400" i="1" dirty="0" smtClean="0">
                <a:solidFill>
                  <a:srgbClr val="FF0000"/>
                </a:solidFill>
                <a:latin typeface="Calibri" pitchFamily="34" charset="0"/>
                <a:cs typeface="Calibri" pitchFamily="34" charset="0"/>
              </a:rPr>
              <a:t>Work individually on :</a:t>
            </a:r>
            <a:endParaRPr lang="en-US" sz="6400" i="1" dirty="0">
              <a:solidFill>
                <a:srgbClr val="FF0000"/>
              </a:solidFill>
              <a:latin typeface="Calibri" pitchFamily="34" charset="0"/>
              <a:cs typeface="Calibri" pitchFamily="34" charset="0"/>
            </a:endParaRPr>
          </a:p>
          <a:p>
            <a:pPr lvl="1">
              <a:buFont typeface="Courier New" pitchFamily="49" charset="0"/>
              <a:buChar char="o"/>
            </a:pPr>
            <a:r>
              <a:rPr lang="en-US" sz="6400" u="sng" dirty="0">
                <a:solidFill>
                  <a:srgbClr val="7030A0"/>
                </a:solidFill>
                <a:latin typeface="Calibri" pitchFamily="34" charset="0"/>
                <a:cs typeface="Calibri" pitchFamily="34" charset="0"/>
              </a:rPr>
              <a:t>Pg. 248: </a:t>
            </a:r>
            <a:r>
              <a:rPr lang="en-US" sz="6400" b="1" dirty="0">
                <a:solidFill>
                  <a:srgbClr val="FF0000"/>
                </a:solidFill>
                <a:latin typeface="Calibri" pitchFamily="34" charset="0"/>
                <a:cs typeface="Calibri" pitchFamily="34" charset="0"/>
              </a:rPr>
              <a:t>Do ALL </a:t>
            </a:r>
            <a:r>
              <a:rPr lang="en-US" sz="6400" b="1" dirty="0">
                <a:solidFill>
                  <a:srgbClr val="7030A0"/>
                </a:solidFill>
                <a:latin typeface="Calibri" pitchFamily="34" charset="0"/>
                <a:cs typeface="Calibri" pitchFamily="34" charset="0"/>
              </a:rPr>
              <a:t>“Before You Read” reading, writing, and notes </a:t>
            </a:r>
            <a:r>
              <a:rPr lang="en-US" sz="6400" b="1" dirty="0">
                <a:solidFill>
                  <a:srgbClr val="FF0000"/>
                </a:solidFill>
                <a:latin typeface="Calibri" pitchFamily="34" charset="0"/>
                <a:cs typeface="Calibri" pitchFamily="34" charset="0"/>
              </a:rPr>
              <a:t>(in LLN</a:t>
            </a:r>
            <a:r>
              <a:rPr lang="en-US" sz="6400" b="1" dirty="0" smtClean="0">
                <a:solidFill>
                  <a:srgbClr val="FF0000"/>
                </a:solidFill>
                <a:latin typeface="Calibri" pitchFamily="34" charset="0"/>
                <a:cs typeface="Calibri" pitchFamily="34" charset="0"/>
              </a:rPr>
              <a:t>)</a:t>
            </a:r>
            <a:endParaRPr lang="en-US" sz="6400" b="1" dirty="0">
              <a:solidFill>
                <a:srgbClr val="FF0000"/>
              </a:solidFill>
              <a:latin typeface="Calibri" pitchFamily="34" charset="0"/>
              <a:cs typeface="Calibri" pitchFamily="34" charset="0"/>
            </a:endParaRPr>
          </a:p>
          <a:p>
            <a:pPr lvl="1">
              <a:buFont typeface="Courier New" pitchFamily="49" charset="0"/>
              <a:buChar char="o"/>
            </a:pPr>
            <a:r>
              <a:rPr lang="en-US" sz="6400" u="sng" dirty="0">
                <a:solidFill>
                  <a:srgbClr val="7030A0"/>
                </a:solidFill>
                <a:latin typeface="Calibri" pitchFamily="34" charset="0"/>
                <a:cs typeface="Calibri" pitchFamily="34" charset="0"/>
              </a:rPr>
              <a:t>Pgs. </a:t>
            </a:r>
            <a:r>
              <a:rPr lang="en-US" sz="6400" u="sng" dirty="0" smtClean="0">
                <a:solidFill>
                  <a:srgbClr val="7030A0"/>
                </a:solidFill>
                <a:latin typeface="Calibri" pitchFamily="34" charset="0"/>
                <a:cs typeface="Calibri" pitchFamily="34" charset="0"/>
              </a:rPr>
              <a:t>249-256: </a:t>
            </a:r>
            <a:r>
              <a:rPr lang="en-US" sz="6400" b="1" dirty="0">
                <a:solidFill>
                  <a:srgbClr val="FF0000"/>
                </a:solidFill>
                <a:latin typeface="Calibri" pitchFamily="34" charset="0"/>
                <a:cs typeface="Calibri" pitchFamily="34" charset="0"/>
              </a:rPr>
              <a:t>Read</a:t>
            </a:r>
            <a:r>
              <a:rPr lang="en-US" sz="6400" b="1" dirty="0">
                <a:solidFill>
                  <a:srgbClr val="7030A0"/>
                </a:solidFill>
                <a:latin typeface="Calibri" pitchFamily="34" charset="0"/>
                <a:cs typeface="Calibri" pitchFamily="34" charset="0"/>
              </a:rPr>
              <a:t> the short story</a:t>
            </a:r>
          </a:p>
          <a:p>
            <a:pPr lvl="1">
              <a:buFont typeface="Courier New" pitchFamily="49" charset="0"/>
              <a:buChar char="o"/>
            </a:pPr>
            <a:r>
              <a:rPr lang="en-US" sz="6400" u="sng" dirty="0">
                <a:solidFill>
                  <a:srgbClr val="7030A0"/>
                </a:solidFill>
                <a:latin typeface="Calibri" pitchFamily="34" charset="0"/>
                <a:cs typeface="Calibri" pitchFamily="34" charset="0"/>
              </a:rPr>
              <a:t>Pg. </a:t>
            </a:r>
            <a:r>
              <a:rPr lang="en-US" sz="6400" u="sng" dirty="0" smtClean="0">
                <a:solidFill>
                  <a:srgbClr val="7030A0"/>
                </a:solidFill>
                <a:latin typeface="Calibri" pitchFamily="34" charset="0"/>
                <a:cs typeface="Calibri" pitchFamily="34" charset="0"/>
              </a:rPr>
              <a:t>257: </a:t>
            </a:r>
            <a:r>
              <a:rPr lang="en-US" sz="6400" b="1" dirty="0">
                <a:solidFill>
                  <a:srgbClr val="FF0000"/>
                </a:solidFill>
                <a:latin typeface="Calibri" pitchFamily="34" charset="0"/>
                <a:cs typeface="Calibri" pitchFamily="34" charset="0"/>
              </a:rPr>
              <a:t>Read</a:t>
            </a:r>
            <a:r>
              <a:rPr lang="en-US" sz="6400" b="1" dirty="0">
                <a:solidFill>
                  <a:srgbClr val="7030A0"/>
                </a:solidFill>
                <a:latin typeface="Calibri" pitchFamily="34" charset="0"/>
                <a:cs typeface="Calibri" pitchFamily="34" charset="0"/>
              </a:rPr>
              <a:t> “Meet the Writer”</a:t>
            </a:r>
          </a:p>
          <a:p>
            <a:pPr lvl="1">
              <a:buFont typeface="Courier New" pitchFamily="49" charset="0"/>
              <a:buChar char="o"/>
            </a:pPr>
            <a:r>
              <a:rPr lang="en-US" sz="6400" u="sng" dirty="0">
                <a:solidFill>
                  <a:srgbClr val="7030A0"/>
                </a:solidFill>
                <a:latin typeface="Calibri" pitchFamily="34" charset="0"/>
                <a:cs typeface="Calibri" pitchFamily="34" charset="0"/>
              </a:rPr>
              <a:t>Pg. </a:t>
            </a:r>
            <a:r>
              <a:rPr lang="en-US" sz="6400" u="sng" dirty="0" smtClean="0">
                <a:solidFill>
                  <a:srgbClr val="7030A0"/>
                </a:solidFill>
                <a:latin typeface="Calibri" pitchFamily="34" charset="0"/>
                <a:cs typeface="Calibri" pitchFamily="34" charset="0"/>
              </a:rPr>
              <a:t>258: </a:t>
            </a:r>
            <a:r>
              <a:rPr lang="en-US" sz="6400" b="1" dirty="0">
                <a:solidFill>
                  <a:srgbClr val="FF0000"/>
                </a:solidFill>
                <a:latin typeface="Calibri" pitchFamily="34" charset="0"/>
                <a:cs typeface="Calibri" pitchFamily="34" charset="0"/>
              </a:rPr>
              <a:t>Read</a:t>
            </a:r>
            <a:r>
              <a:rPr lang="en-US" sz="6400" b="1" dirty="0">
                <a:solidFill>
                  <a:srgbClr val="7030A0"/>
                </a:solidFill>
                <a:latin typeface="Calibri" pitchFamily="34" charset="0"/>
                <a:cs typeface="Calibri" pitchFamily="34" charset="0"/>
              </a:rPr>
              <a:t> “Connections: A Diary”</a:t>
            </a:r>
          </a:p>
          <a:p>
            <a:pPr lvl="1">
              <a:buFont typeface="Courier New" pitchFamily="49" charset="0"/>
              <a:buChar char="o"/>
            </a:pPr>
            <a:r>
              <a:rPr lang="en-US" sz="6400" u="sng" dirty="0">
                <a:solidFill>
                  <a:srgbClr val="7030A0"/>
                </a:solidFill>
                <a:latin typeface="Calibri" pitchFamily="34" charset="0"/>
                <a:cs typeface="Calibri" pitchFamily="34" charset="0"/>
              </a:rPr>
              <a:t>Pg. </a:t>
            </a:r>
            <a:r>
              <a:rPr lang="en-US" sz="6400" u="sng" dirty="0" smtClean="0">
                <a:solidFill>
                  <a:srgbClr val="7030A0"/>
                </a:solidFill>
                <a:latin typeface="Calibri" pitchFamily="34" charset="0"/>
                <a:cs typeface="Calibri" pitchFamily="34" charset="0"/>
              </a:rPr>
              <a:t>259: </a:t>
            </a:r>
            <a:r>
              <a:rPr lang="en-US" sz="6400" b="1" dirty="0">
                <a:solidFill>
                  <a:srgbClr val="FF0000"/>
                </a:solidFill>
                <a:latin typeface="Calibri" pitchFamily="34" charset="0"/>
                <a:cs typeface="Calibri" pitchFamily="34" charset="0"/>
              </a:rPr>
              <a:t>Answer questions </a:t>
            </a:r>
            <a:r>
              <a:rPr lang="en-US" sz="6400" b="1" dirty="0">
                <a:solidFill>
                  <a:srgbClr val="7030A0"/>
                </a:solidFill>
                <a:latin typeface="Calibri" pitchFamily="34" charset="0"/>
                <a:cs typeface="Calibri" pitchFamily="34" charset="0"/>
              </a:rPr>
              <a:t>1-9 </a:t>
            </a:r>
            <a:r>
              <a:rPr lang="en-US" sz="6400" b="1" dirty="0">
                <a:solidFill>
                  <a:srgbClr val="FF0000"/>
                </a:solidFill>
                <a:latin typeface="Calibri" pitchFamily="34" charset="0"/>
                <a:cs typeface="Calibri" pitchFamily="34" charset="0"/>
              </a:rPr>
              <a:t>(in LLN)</a:t>
            </a:r>
          </a:p>
          <a:p>
            <a:endParaRPr lang="en-US" dirty="0"/>
          </a:p>
        </p:txBody>
      </p:sp>
    </p:spTree>
    <p:extLst>
      <p:ext uri="{BB962C8B-B14F-4D97-AF65-F5344CB8AC3E}">
        <p14:creationId xmlns:p14="http://schemas.microsoft.com/office/powerpoint/2010/main" val="3733175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236</TotalTime>
  <Words>329</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2B/3B Sophomore English Agenda:   11/30/12</vt:lpstr>
      <vt:lpstr>POP QUIZ: Trap of Gold</vt:lpstr>
      <vt:lpstr>(From last class…) Part 1: Trap of Gold by Louis L’ Amour (pgs. 248-259)</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8</cp:revision>
  <dcterms:created xsi:type="dcterms:W3CDTF">2012-11-30T18:58:53Z</dcterms:created>
  <dcterms:modified xsi:type="dcterms:W3CDTF">2012-11-30T22:55:47Z</dcterms:modified>
</cp:coreProperties>
</file>