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607E73-06F9-44C2-ADD0-3A6061C0E87F}" type="datetimeFigureOut">
              <a:rPr lang="en-US" smtClean="0"/>
              <a:t>5/1/2013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84FED-6F20-41BC-ABCE-2105F33B9F75}" type="slidenum">
              <a:rPr lang="en-US" smtClean="0"/>
              <a:t>‹#›</a:t>
            </a:fld>
            <a:endParaRPr lang="en-US"/>
          </a:p>
        </p:txBody>
      </p:sp>
    </p:spTree>
    <p:extLst>
      <p:ext uri="{BB962C8B-B14F-4D97-AF65-F5344CB8AC3E}">
        <p14:creationId xmlns:p14="http://schemas.microsoft.com/office/powerpoint/2010/main" val="289633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172C9F-4634-481D-8EA2-5DF9089FBE11}" type="datetimeFigureOut">
              <a:rPr lang="en-US" smtClean="0"/>
              <a:t>5/1/2013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9F0399-B4F0-4399-9810-C074A52DAA1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172C9F-4634-481D-8EA2-5DF9089FBE11}"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F0399-B4F0-4399-9810-C074A52DAA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9F0399-B4F0-4399-9810-C074A52DAA1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172C9F-4634-481D-8EA2-5DF9089FBE11}"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172C9F-4634-481D-8EA2-5DF9089FBE11}"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9F0399-B4F0-4399-9810-C074A52DAA1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172C9F-4634-481D-8EA2-5DF9089FBE11}" type="datetimeFigureOut">
              <a:rPr lang="en-US" smtClean="0"/>
              <a:t>5/1/2013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9F0399-B4F0-4399-9810-C074A52DAA1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172C9F-4634-481D-8EA2-5DF9089FBE11}" type="datetimeFigureOut">
              <a:rPr lang="en-US" smtClean="0"/>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F0399-B4F0-4399-9810-C074A52DAA1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172C9F-4634-481D-8EA2-5DF9089FBE11}" type="datetimeFigureOut">
              <a:rPr lang="en-US" smtClean="0"/>
              <a:t>5/1/2013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9F0399-B4F0-4399-9810-C074A52DAA1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172C9F-4634-481D-8EA2-5DF9089FBE11}" type="datetimeFigureOut">
              <a:rPr lang="en-US" smtClean="0"/>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9F0399-B4F0-4399-9810-C074A52DAA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172C9F-4634-481D-8EA2-5DF9089FBE11}" type="datetimeFigureOut">
              <a:rPr lang="en-US" smtClean="0"/>
              <a:t>5/1/2013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9F0399-B4F0-4399-9810-C074A52DAA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9F0399-B4F0-4399-9810-C074A52DAA1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172C9F-4634-481D-8EA2-5DF9089FBE11}" type="datetimeFigureOut">
              <a:rPr lang="en-US" smtClean="0"/>
              <a:t>5/1/2013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9F0399-B4F0-4399-9810-C074A52DAA1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172C9F-4634-481D-8EA2-5DF9089FBE11}" type="datetimeFigureOut">
              <a:rPr lang="en-US" smtClean="0"/>
              <a:t>5/1/2013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172C9F-4634-481D-8EA2-5DF9089FBE11}" type="datetimeFigureOut">
              <a:rPr lang="en-US" smtClean="0"/>
              <a:t>5/1/2013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9F0399-B4F0-4399-9810-C074A52DAA1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3019975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41757905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3829594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5/1</a:t>
            </a:r>
            <a:r>
              <a:rPr lang="en-US" sz="2600" b="1" dirty="0" smtClean="0">
                <a:solidFill>
                  <a:srgbClr val="00B050"/>
                </a:solidFill>
                <a:latin typeface="Calibri" pitchFamily="34" charset="0"/>
                <a:cs typeface="Calibri" pitchFamily="34" charset="0"/>
              </a:rPr>
              <a:t>/13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600" b="1" dirty="0" smtClean="0">
                <a:solidFill>
                  <a:srgbClr val="7030A0"/>
                </a:solidFill>
                <a:latin typeface="Calibri" pitchFamily="34" charset="0"/>
                <a:cs typeface="Calibri" pitchFamily="34" charset="0"/>
              </a:rPr>
              <a:t>Attendance </a:t>
            </a:r>
            <a:r>
              <a:rPr lang="en-US" sz="7600" b="1" dirty="0" smtClean="0">
                <a:solidFill>
                  <a:srgbClr val="7030A0"/>
                </a:solidFill>
                <a:latin typeface="Calibri" pitchFamily="34" charset="0"/>
                <a:cs typeface="Calibri" pitchFamily="34" charset="0"/>
              </a:rPr>
              <a:t>/ SSR / </a:t>
            </a:r>
            <a:r>
              <a:rPr lang="en-US" sz="76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7600" b="1" dirty="0" smtClean="0">
                <a:solidFill>
                  <a:srgbClr val="7030A0"/>
                </a:solidFill>
                <a:latin typeface="Calibri" pitchFamily="34" charset="0"/>
                <a:cs typeface="Calibri" pitchFamily="34" charset="0"/>
              </a:rPr>
              <a:t>Daily SSR Entry </a:t>
            </a:r>
            <a:r>
              <a:rPr lang="en-US" sz="7600" b="1" dirty="0" smtClean="0">
                <a:solidFill>
                  <a:srgbClr val="FF0000"/>
                </a:solidFill>
                <a:latin typeface="Calibri" pitchFamily="34" charset="0"/>
                <a:cs typeface="Calibri" pitchFamily="34" charset="0"/>
              </a:rPr>
              <a:t>#</a:t>
            </a:r>
            <a:r>
              <a:rPr lang="en-US" sz="7600" b="1" dirty="0" smtClean="0">
                <a:solidFill>
                  <a:srgbClr val="FF0000"/>
                </a:solidFill>
                <a:latin typeface="Calibri" pitchFamily="34" charset="0"/>
                <a:cs typeface="Calibri" pitchFamily="34" charset="0"/>
              </a:rPr>
              <a:t>18</a:t>
            </a:r>
            <a:endParaRPr lang="en-US" sz="7600" b="1" dirty="0" smtClean="0">
              <a:solidFill>
                <a:srgbClr val="FF0000"/>
              </a:solidFill>
              <a:latin typeface="Calibri" pitchFamily="34" charset="0"/>
              <a:cs typeface="Calibri" pitchFamily="34" charset="0"/>
            </a:endParaRPr>
          </a:p>
          <a:p>
            <a:pPr>
              <a:buFont typeface="Courier New" pitchFamily="49" charset="0"/>
              <a:buChar char="o"/>
            </a:pPr>
            <a:r>
              <a:rPr lang="en-US" sz="7600" b="1" dirty="0" smtClean="0">
                <a:solidFill>
                  <a:srgbClr val="7030A0"/>
                </a:solidFill>
                <a:latin typeface="Calibri" pitchFamily="34" charset="0"/>
                <a:cs typeface="Calibri" pitchFamily="34" charset="0"/>
              </a:rPr>
              <a:t>Agenda</a:t>
            </a:r>
            <a:r>
              <a:rPr lang="en-US" sz="7600" b="1" dirty="0">
                <a:solidFill>
                  <a:srgbClr val="7030A0"/>
                </a:solidFill>
                <a:latin typeface="Calibri" pitchFamily="34" charset="0"/>
                <a:cs typeface="Calibri" pitchFamily="34" charset="0"/>
              </a:rPr>
              <a:t>: (2B) </a:t>
            </a:r>
            <a:r>
              <a:rPr lang="en-US" sz="7600" b="1" dirty="0">
                <a:solidFill>
                  <a:srgbClr val="FF0000"/>
                </a:solidFill>
                <a:latin typeface="Calibri" pitchFamily="34" charset="0"/>
                <a:cs typeface="Calibri" pitchFamily="34" charset="0"/>
              </a:rPr>
              <a:t>#</a:t>
            </a:r>
            <a:r>
              <a:rPr lang="en-US" sz="7600" b="1" dirty="0" smtClean="0">
                <a:solidFill>
                  <a:srgbClr val="FF0000"/>
                </a:solidFill>
                <a:latin typeface="Calibri" pitchFamily="34" charset="0"/>
                <a:cs typeface="Calibri" pitchFamily="34" charset="0"/>
              </a:rPr>
              <a:t>18 </a:t>
            </a:r>
            <a:r>
              <a:rPr lang="en-US" sz="7600" b="1" dirty="0" smtClean="0">
                <a:solidFill>
                  <a:srgbClr val="7030A0"/>
                </a:solidFill>
                <a:latin typeface="Calibri" pitchFamily="34" charset="0"/>
                <a:cs typeface="Calibri" pitchFamily="34" charset="0"/>
              </a:rPr>
              <a:t>/ </a:t>
            </a:r>
            <a:r>
              <a:rPr lang="en-US" sz="7600" b="1" dirty="0">
                <a:solidFill>
                  <a:srgbClr val="7030A0"/>
                </a:solidFill>
                <a:latin typeface="Calibri" pitchFamily="34" charset="0"/>
                <a:cs typeface="Calibri" pitchFamily="34" charset="0"/>
              </a:rPr>
              <a:t>(3B) </a:t>
            </a:r>
            <a:r>
              <a:rPr lang="en-US" sz="7600" b="1" dirty="0">
                <a:solidFill>
                  <a:srgbClr val="FF0000"/>
                </a:solidFill>
                <a:latin typeface="Calibri" pitchFamily="34" charset="0"/>
                <a:cs typeface="Calibri" pitchFamily="34" charset="0"/>
              </a:rPr>
              <a:t>#</a:t>
            </a:r>
            <a:r>
              <a:rPr lang="en-US" sz="7600" b="1" dirty="0" smtClean="0">
                <a:solidFill>
                  <a:srgbClr val="FF0000"/>
                </a:solidFill>
                <a:latin typeface="Calibri" pitchFamily="34" charset="0"/>
                <a:cs typeface="Calibri" pitchFamily="34" charset="0"/>
              </a:rPr>
              <a:t>19</a:t>
            </a:r>
            <a:endParaRPr lang="en-US" sz="7600" b="1" dirty="0">
              <a:solidFill>
                <a:srgbClr val="FF0000"/>
              </a:solidFill>
              <a:latin typeface="Calibri" pitchFamily="34" charset="0"/>
              <a:cs typeface="Calibri" pitchFamily="34" charset="0"/>
            </a:endParaRPr>
          </a:p>
          <a:p>
            <a:pPr>
              <a:buFont typeface="Courier New" pitchFamily="49" charset="0"/>
              <a:buChar char="o"/>
            </a:pPr>
            <a:r>
              <a:rPr lang="en-US" sz="7600" b="1" i="1" u="sng" dirty="0" smtClean="0">
                <a:solidFill>
                  <a:srgbClr val="FF0000"/>
                </a:solidFill>
                <a:latin typeface="Calibri" pitchFamily="34" charset="0"/>
                <a:cs typeface="Calibri" pitchFamily="34" charset="0"/>
              </a:rPr>
              <a:t>Reminders: </a:t>
            </a:r>
          </a:p>
          <a:p>
            <a:pPr lvl="1">
              <a:buFont typeface="Courier New" pitchFamily="49" charset="0"/>
              <a:buChar char="o"/>
            </a:pPr>
            <a:r>
              <a:rPr lang="en-US" sz="7600" b="1" dirty="0">
                <a:solidFill>
                  <a:srgbClr val="FF0000"/>
                </a:solidFill>
                <a:latin typeface="Calibri" pitchFamily="34" charset="0"/>
                <a:cs typeface="Calibri" pitchFamily="34" charset="0"/>
              </a:rPr>
              <a:t>Please turn in ALL LATE textbook assignments ASAP!</a:t>
            </a:r>
          </a:p>
          <a:p>
            <a:pPr lvl="1">
              <a:buFont typeface="Courier New" pitchFamily="49" charset="0"/>
              <a:buChar char="o"/>
            </a:pPr>
            <a:r>
              <a:rPr lang="en-US" sz="7600" b="1" dirty="0">
                <a:solidFill>
                  <a:srgbClr val="FF0000"/>
                </a:solidFill>
                <a:latin typeface="Calibri" pitchFamily="34" charset="0"/>
                <a:cs typeface="Calibri" pitchFamily="34" charset="0"/>
              </a:rPr>
              <a:t>Last class we took an exam over our small nonfiction textbook unit, so please go to the Testing Center ASAP and make that up. Thank you!</a:t>
            </a:r>
          </a:p>
          <a:p>
            <a:pPr>
              <a:buFont typeface="Courier New" pitchFamily="49" charset="0"/>
              <a:buChar char="o"/>
            </a:pPr>
            <a:r>
              <a:rPr lang="en-US" sz="7600" b="1" u="sng" dirty="0">
                <a:solidFill>
                  <a:srgbClr val="7030A0"/>
                </a:solidFill>
                <a:latin typeface="Calibri" pitchFamily="34" charset="0"/>
                <a:cs typeface="Calibri" pitchFamily="34" charset="0"/>
              </a:rPr>
              <a:t>Animal Farm </a:t>
            </a:r>
            <a:r>
              <a:rPr lang="en-US" sz="7600" b="1" dirty="0">
                <a:solidFill>
                  <a:srgbClr val="7030A0"/>
                </a:solidFill>
                <a:latin typeface="Calibri" pitchFamily="34" charset="0"/>
                <a:cs typeface="Calibri" pitchFamily="34" charset="0"/>
              </a:rPr>
              <a:t>by George Orwell</a:t>
            </a:r>
            <a:endParaRPr lang="en-US" sz="7600" b="1" u="sng" dirty="0">
              <a:solidFill>
                <a:srgbClr val="7030A0"/>
              </a:solidFill>
              <a:latin typeface="Calibri" pitchFamily="34" charset="0"/>
              <a:cs typeface="Calibri" pitchFamily="34" charset="0"/>
            </a:endParaRPr>
          </a:p>
          <a:p>
            <a:pPr lvl="1">
              <a:buFont typeface="Courier New" pitchFamily="49" charset="0"/>
              <a:buChar char="o"/>
            </a:pPr>
            <a:r>
              <a:rPr lang="en-US" sz="7600" b="1" dirty="0">
                <a:solidFill>
                  <a:srgbClr val="7030A0"/>
                </a:solidFill>
                <a:latin typeface="Calibri" pitchFamily="34" charset="0"/>
                <a:cs typeface="Calibri" pitchFamily="34" charset="0"/>
              </a:rPr>
              <a:t>Introductory PPT – take </a:t>
            </a:r>
            <a:r>
              <a:rPr lang="en-US" sz="7600" b="1" u="sng" dirty="0">
                <a:solidFill>
                  <a:srgbClr val="00B0F0"/>
                </a:solidFill>
                <a:latin typeface="Calibri" pitchFamily="34" charset="0"/>
                <a:cs typeface="Calibri" pitchFamily="34" charset="0"/>
              </a:rPr>
              <a:t>NEAT</a:t>
            </a:r>
            <a:r>
              <a:rPr lang="en-US" sz="7600" b="1" dirty="0">
                <a:solidFill>
                  <a:srgbClr val="7030A0"/>
                </a:solidFill>
                <a:latin typeface="Calibri" pitchFamily="34" charset="0"/>
                <a:cs typeface="Calibri" pitchFamily="34" charset="0"/>
              </a:rPr>
              <a:t> </a:t>
            </a:r>
            <a:r>
              <a:rPr lang="en-US" sz="7600" b="1" dirty="0" smtClean="0">
                <a:solidFill>
                  <a:srgbClr val="7030A0"/>
                </a:solidFill>
                <a:latin typeface="Calibri" pitchFamily="34" charset="0"/>
                <a:cs typeface="Calibri" pitchFamily="34" charset="0"/>
              </a:rPr>
              <a:t>and </a:t>
            </a:r>
            <a:r>
              <a:rPr lang="en-US" sz="7600" b="1" u="sng" dirty="0" smtClean="0">
                <a:solidFill>
                  <a:srgbClr val="00B0F0"/>
                </a:solidFill>
                <a:latin typeface="Calibri" pitchFamily="34" charset="0"/>
                <a:cs typeface="Calibri" pitchFamily="34" charset="0"/>
              </a:rPr>
              <a:t>ORGANIZED</a:t>
            </a:r>
            <a:r>
              <a:rPr lang="en-US" sz="7600" b="1" dirty="0" smtClean="0">
                <a:solidFill>
                  <a:srgbClr val="7030A0"/>
                </a:solidFill>
                <a:latin typeface="Calibri" pitchFamily="34" charset="0"/>
                <a:cs typeface="Calibri" pitchFamily="34" charset="0"/>
              </a:rPr>
              <a:t> notes </a:t>
            </a:r>
            <a:r>
              <a:rPr lang="en-US" sz="7600" b="1" dirty="0">
                <a:solidFill>
                  <a:srgbClr val="7030A0"/>
                </a:solidFill>
                <a:latin typeface="Calibri" pitchFamily="34" charset="0"/>
                <a:cs typeface="Calibri" pitchFamily="34" charset="0"/>
              </a:rPr>
              <a:t>in your LLN</a:t>
            </a:r>
          </a:p>
          <a:p>
            <a:pPr>
              <a:buFont typeface="Courier New" pitchFamily="49" charset="0"/>
              <a:buChar char="o"/>
            </a:pPr>
            <a:r>
              <a:rPr lang="en-US" sz="7600" b="1" i="1" dirty="0" smtClean="0">
                <a:solidFill>
                  <a:srgbClr val="7030A0"/>
                </a:solidFill>
                <a:latin typeface="Calibri" pitchFamily="34" charset="0"/>
                <a:cs typeface="Calibri" pitchFamily="34" charset="0"/>
              </a:rPr>
              <a:t>Put </a:t>
            </a:r>
            <a:r>
              <a:rPr lang="en-US" sz="7600" b="1" i="1" dirty="0">
                <a:solidFill>
                  <a:srgbClr val="7030A0"/>
                </a:solidFill>
                <a:latin typeface="Calibri" pitchFamily="34" charset="0"/>
                <a:cs typeface="Calibri" pitchFamily="34" charset="0"/>
              </a:rPr>
              <a:t>away your LLN and/or writing folders in </a:t>
            </a:r>
            <a:r>
              <a:rPr lang="en-US" sz="7600" b="1" i="1" dirty="0" smtClean="0">
                <a:solidFill>
                  <a:srgbClr val="7030A0"/>
                </a:solidFill>
                <a:latin typeface="Calibri" pitchFamily="34" charset="0"/>
                <a:cs typeface="Calibri" pitchFamily="34" charset="0"/>
              </a:rPr>
              <a:t>the </a:t>
            </a:r>
            <a:r>
              <a:rPr lang="en-US" sz="7600" b="1" i="1" dirty="0">
                <a:solidFill>
                  <a:srgbClr val="7030A0"/>
                </a:solidFill>
                <a:latin typeface="Calibri" pitchFamily="34" charset="0"/>
                <a:cs typeface="Calibri" pitchFamily="34" charset="0"/>
              </a:rPr>
              <a:t>LLN Storage File Cabinet </a:t>
            </a:r>
            <a:r>
              <a:rPr lang="en-US" sz="7600" b="1" i="1" u="sng" dirty="0">
                <a:solidFill>
                  <a:srgbClr val="7030A0"/>
                </a:solidFill>
                <a:latin typeface="Calibri" pitchFamily="34" charset="0"/>
                <a:cs typeface="Calibri" pitchFamily="34" charset="0"/>
              </a:rPr>
              <a:t>NEATLY</a:t>
            </a:r>
            <a:r>
              <a:rPr lang="en-US" sz="7600" b="1" i="1" dirty="0">
                <a:solidFill>
                  <a:srgbClr val="7030A0"/>
                </a:solidFill>
                <a:latin typeface="Calibri" pitchFamily="34" charset="0"/>
                <a:cs typeface="Calibri" pitchFamily="34" charset="0"/>
              </a:rPr>
              <a:t>, please!</a:t>
            </a:r>
          </a:p>
          <a:p>
            <a:pPr>
              <a:buFont typeface="Courier New" pitchFamily="49" charset="0"/>
              <a:buChar char="o"/>
            </a:pPr>
            <a:r>
              <a:rPr lang="en-US" sz="80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8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800" b="1" u="sng" dirty="0">
                <a:solidFill>
                  <a:srgbClr val="00B050"/>
                </a:solidFill>
                <a:latin typeface="Calibri" pitchFamily="34" charset="0"/>
                <a:cs typeface="Calibri" pitchFamily="34" charset="0"/>
              </a:rPr>
              <a:t>Read to determine and analyze: </a:t>
            </a:r>
            <a:r>
              <a:rPr lang="en-US" sz="68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800" b="1" u="sng" dirty="0">
                <a:solidFill>
                  <a:srgbClr val="00B050"/>
                </a:solidFill>
                <a:latin typeface="Calibri" pitchFamily="34" charset="0"/>
                <a:cs typeface="Calibri" pitchFamily="34" charset="0"/>
              </a:rPr>
              <a:t>Write routinely over extended time frames for a range of tasks, purposes and </a:t>
            </a:r>
            <a:r>
              <a:rPr lang="en-US" sz="6800" b="1" u="sng" dirty="0" smtClean="0">
                <a:solidFill>
                  <a:srgbClr val="00B050"/>
                </a:solidFill>
                <a:latin typeface="Calibri" pitchFamily="34" charset="0"/>
                <a:cs typeface="Calibri" pitchFamily="34" charset="0"/>
              </a:rPr>
              <a:t>audiences</a:t>
            </a:r>
            <a:endParaRPr lang="en-US" sz="6800" b="1" dirty="0" smtClean="0">
              <a:solidFill>
                <a:srgbClr val="7030A0"/>
              </a:solidFill>
              <a:latin typeface="Calibri" pitchFamily="34" charset="0"/>
              <a:cs typeface="Calibri" pitchFamily="34" charset="0"/>
            </a:endParaRPr>
          </a:p>
          <a:p>
            <a:pPr>
              <a:buFont typeface="Courier New" pitchFamily="49" charset="0"/>
              <a:buChar char="o"/>
            </a:pPr>
            <a:r>
              <a:rPr lang="en-US" sz="8000" b="1" dirty="0" smtClean="0">
                <a:solidFill>
                  <a:srgbClr val="7030A0"/>
                </a:solidFill>
                <a:latin typeface="Calibri" pitchFamily="34" charset="0"/>
                <a:cs typeface="Calibri" pitchFamily="34" charset="0"/>
              </a:rPr>
              <a:t>Homework: </a:t>
            </a:r>
            <a:r>
              <a:rPr lang="en-US" sz="8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a:solidFill>
                  <a:srgbClr val="7030A0"/>
                </a:solidFill>
                <a:latin typeface="Calibri" pitchFamily="34" charset="0"/>
                <a:cs typeface="Calibri" pitchFamily="34" charset="0"/>
              </a:rPr>
              <a:t>Get ALL LATE work in ASAP!!</a:t>
            </a:r>
            <a:endParaRPr lang="en-US" sz="7200" b="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547149397"/>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TotalTime>
  <Words>269</Words>
  <Application>Microsoft Office PowerPoint</Application>
  <PresentationFormat>On-screen Show (4:3)</PresentationFormat>
  <Paragraphs>49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Daily SSR Entry:</vt:lpstr>
      <vt:lpstr>Mrs. Greblo’s  2B &amp; 3B Sophomore English Agenda: 5/1/13</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2</cp:revision>
  <dcterms:created xsi:type="dcterms:W3CDTF">2013-05-01T16:57:30Z</dcterms:created>
  <dcterms:modified xsi:type="dcterms:W3CDTF">2013-05-01T16:58:49Z</dcterms:modified>
</cp:coreProperties>
</file>