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8"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78178B-7C75-4A48-8ECE-F1F6C51084A7}" type="datetimeFigureOut">
              <a:rPr lang="en-US" smtClean="0"/>
              <a:t>10/4/2011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1500FD-7ECB-465C-9F09-66CA23CDECC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09B2E1-55C2-4BD5-8A0D-7F99A6F9BFAF}"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58AC06C-D2E2-41ED-BE4D-BDA9CAB92A98}" type="datetimeFigureOut">
              <a:rPr lang="en-US" smtClean="0"/>
              <a:t>10/4/2011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C24630-7B63-4938-828F-369FFDD02701}"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8AC06C-D2E2-41ED-BE4D-BDA9CAB92A98}" type="datetimeFigureOut">
              <a:rPr lang="en-US" smtClean="0"/>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24630-7B63-4938-828F-369FFDD0270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0C24630-7B63-4938-828F-369FFDD02701}"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8AC06C-D2E2-41ED-BE4D-BDA9CAB92A98}" type="datetimeFigureOut">
              <a:rPr lang="en-US" smtClean="0"/>
              <a:t>10/4/2011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58AC06C-D2E2-41ED-BE4D-BDA9CAB92A98}" type="datetimeFigureOut">
              <a:rPr lang="en-US" smtClean="0"/>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0C24630-7B63-4938-828F-369FFDD02701}"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58AC06C-D2E2-41ED-BE4D-BDA9CAB92A98}" type="datetimeFigureOut">
              <a:rPr lang="en-US" smtClean="0"/>
              <a:t>10/4/2011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C24630-7B63-4938-828F-369FFDD02701}"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58AC06C-D2E2-41ED-BE4D-BDA9CAB92A98}" type="datetimeFigureOut">
              <a:rPr lang="en-US" smtClean="0"/>
              <a:t>10/4/2011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24630-7B63-4938-828F-369FFDD02701}"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58AC06C-D2E2-41ED-BE4D-BDA9CAB92A98}" type="datetimeFigureOut">
              <a:rPr lang="en-US" smtClean="0"/>
              <a:t>10/4/2011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0C24630-7B63-4938-828F-369FFDD02701}"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8AC06C-D2E2-41ED-BE4D-BDA9CAB92A98}" type="datetimeFigureOut">
              <a:rPr lang="en-US" smtClean="0"/>
              <a:t>10/4/2011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0C24630-7B63-4938-828F-369FFDD027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58AC06C-D2E2-41ED-BE4D-BDA9CAB92A98}" type="datetimeFigureOut">
              <a:rPr lang="en-US" smtClean="0"/>
              <a:t>10/4/2011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0C24630-7B63-4938-828F-369FFDD027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0C24630-7B63-4938-828F-369FFDD02701}"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58AC06C-D2E2-41ED-BE4D-BDA9CAB92A98}" type="datetimeFigureOut">
              <a:rPr lang="en-US" smtClean="0"/>
              <a:t>10/4/2011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0C24630-7B63-4938-828F-369FFDD02701}"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58AC06C-D2E2-41ED-BE4D-BDA9CAB92A98}" type="datetimeFigureOut">
              <a:rPr lang="en-US" smtClean="0"/>
              <a:t>10/4/2011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58AC06C-D2E2-41ED-BE4D-BDA9CAB92A98}" type="datetimeFigureOut">
              <a:rPr lang="en-US" smtClean="0"/>
              <a:t>10/4/2011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0C24630-7B63-4938-828F-369FFDD02701}"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0"/>
            <a:ext cx="8839200" cy="3970318"/>
          </a:xfrm>
          <a:prstGeom prst="rect">
            <a:avLst/>
          </a:prstGeom>
        </p:spPr>
        <p:txBody>
          <a:bodyPr wrap="square">
            <a:spAutoFit/>
          </a:bodyPr>
          <a:lstStyle/>
          <a:p>
            <a:pPr algn="ctr">
              <a:buNone/>
            </a:pPr>
            <a:r>
              <a:rPr lang="en-US" sz="4400" b="1" u="sng" dirty="0" smtClean="0">
                <a:solidFill>
                  <a:schemeClr val="accent5">
                    <a:lumMod val="75000"/>
                  </a:schemeClr>
                </a:solidFill>
                <a:latin typeface="Calibri" pitchFamily="34" charset="0"/>
                <a:cs typeface="Calibri" pitchFamily="34" charset="0"/>
              </a:rPr>
              <a:t>1B DUE TODAY</a:t>
            </a:r>
            <a:r>
              <a:rPr lang="en-US" sz="4400" b="1" u="sng" dirty="0" smtClean="0">
                <a:solidFill>
                  <a:schemeClr val="accent5">
                    <a:lumMod val="75000"/>
                  </a:schemeClr>
                </a:solidFill>
                <a:latin typeface="Calibri" pitchFamily="34" charset="0"/>
                <a:cs typeface="Calibri" pitchFamily="34" charset="0"/>
              </a:rPr>
              <a:t>:</a:t>
            </a:r>
          </a:p>
          <a:p>
            <a:pPr>
              <a:buNone/>
            </a:pPr>
            <a:r>
              <a:rPr lang="en-US" sz="4400" dirty="0" smtClean="0">
                <a:solidFill>
                  <a:schemeClr val="tx1">
                    <a:lumMod val="95000"/>
                    <a:lumOff val="5000"/>
                  </a:schemeClr>
                </a:solidFill>
                <a:latin typeface="+mj-lt"/>
                <a:cs typeface="Calibri" pitchFamily="34" charset="0"/>
              </a:rPr>
              <a:t>-</a:t>
            </a:r>
            <a:r>
              <a:rPr lang="en-US" sz="4400" dirty="0" smtClean="0">
                <a:solidFill>
                  <a:schemeClr val="tx1">
                    <a:lumMod val="95000"/>
                    <a:lumOff val="5000"/>
                  </a:schemeClr>
                </a:solidFill>
                <a:latin typeface="+mj-lt"/>
              </a:rPr>
              <a:t>“Agreement: subj.-verb” packets</a:t>
            </a:r>
          </a:p>
          <a:p>
            <a:pPr>
              <a:buNone/>
            </a:pPr>
            <a:endParaRPr lang="en-US" sz="4400" b="1" u="sng" dirty="0">
              <a:solidFill>
                <a:schemeClr val="tx1">
                  <a:lumMod val="95000"/>
                  <a:lumOff val="5000"/>
                </a:schemeClr>
              </a:solidFill>
              <a:latin typeface="+mj-lt"/>
              <a:cs typeface="Calibri" pitchFamily="34" charset="0"/>
            </a:endParaRPr>
          </a:p>
          <a:p>
            <a:pPr>
              <a:buNone/>
            </a:pPr>
            <a:r>
              <a:rPr lang="en-US" sz="4400" b="1" u="sng" dirty="0" smtClean="0">
                <a:solidFill>
                  <a:schemeClr val="tx1">
                    <a:lumMod val="95000"/>
                    <a:lumOff val="5000"/>
                  </a:schemeClr>
                </a:solidFill>
                <a:latin typeface="+mj-lt"/>
                <a:cs typeface="Calibri" pitchFamily="34" charset="0"/>
              </a:rPr>
              <a:t>1B Due Last Class: </a:t>
            </a:r>
            <a:endParaRPr lang="en-US" sz="4400" b="1" u="sng" dirty="0" smtClean="0">
              <a:solidFill>
                <a:schemeClr val="tx1">
                  <a:lumMod val="95000"/>
                  <a:lumOff val="5000"/>
                </a:schemeClr>
              </a:solidFill>
              <a:latin typeface="+mj-lt"/>
              <a:cs typeface="Calibri" pitchFamily="34" charset="0"/>
            </a:endParaRPr>
          </a:p>
          <a:p>
            <a:pPr>
              <a:buFontTx/>
              <a:buChar char="-"/>
            </a:pPr>
            <a:r>
              <a:rPr lang="en-US" sz="3800" dirty="0" smtClean="0">
                <a:latin typeface="Calibri" pitchFamily="34" charset="0"/>
                <a:cs typeface="Calibri" pitchFamily="34" charset="0"/>
              </a:rPr>
              <a:t> SSR </a:t>
            </a:r>
            <a:r>
              <a:rPr lang="en-US" sz="3800" dirty="0" smtClean="0">
                <a:latin typeface="Calibri" pitchFamily="34" charset="0"/>
                <a:cs typeface="Calibri" pitchFamily="34" charset="0"/>
              </a:rPr>
              <a:t>BOOK</a:t>
            </a:r>
            <a:endParaRPr lang="en-US" sz="3800" dirty="0" smtClean="0">
              <a:latin typeface="Calibri" pitchFamily="34" charset="0"/>
              <a:cs typeface="Calibri" pitchFamily="34" charset="0"/>
            </a:endParaRPr>
          </a:p>
          <a:p>
            <a:pPr>
              <a:buNone/>
            </a:pPr>
            <a:r>
              <a:rPr lang="en-US" sz="3800" dirty="0" smtClean="0">
                <a:latin typeface="Calibri" pitchFamily="34" charset="0"/>
                <a:cs typeface="Calibri" pitchFamily="34" charset="0"/>
              </a:rPr>
              <a:t>-R.L.N.’s turned into Mrs. 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Historical Social Injustices</a:t>
            </a:r>
            <a:endParaRPr lang="en-US" dirty="0"/>
          </a:p>
        </p:txBody>
      </p:sp>
      <p:sp>
        <p:nvSpPr>
          <p:cNvPr id="2" name="Content Placeholder 1"/>
          <p:cNvSpPr>
            <a:spLocks noGrp="1"/>
          </p:cNvSpPr>
          <p:nvPr>
            <p:ph sz="quarter" idx="1"/>
          </p:nvPr>
        </p:nvSpPr>
        <p:spPr>
          <a:xfrm>
            <a:off x="301752" y="1295400"/>
            <a:ext cx="8537448" cy="5334000"/>
          </a:xfrm>
        </p:spPr>
        <p:txBody>
          <a:bodyPr>
            <a:normAutofit fontScale="92500" lnSpcReduction="10000"/>
          </a:bodyPr>
          <a:lstStyle/>
          <a:p>
            <a:r>
              <a:rPr lang="en-US" dirty="0" smtClean="0"/>
              <a:t>When in history have groups of people been falsely accused of crimes because of the way they look?  Following are some examples.  Can you think of anything more recent? Make a list with the person sitting next to you.</a:t>
            </a:r>
          </a:p>
          <a:p>
            <a:pPr lvl="1"/>
            <a:r>
              <a:rPr lang="en-US" dirty="0" smtClean="0"/>
              <a:t>Japanese internment camps during World War II</a:t>
            </a:r>
          </a:p>
          <a:p>
            <a:pPr lvl="2"/>
            <a:r>
              <a:rPr lang="en-US" sz="1700" dirty="0" smtClean="0"/>
              <a:t>After Pearl Harbor, Japanese Americans living along the West Coast of America were relocated to war camps</a:t>
            </a:r>
          </a:p>
          <a:p>
            <a:pPr lvl="1"/>
            <a:r>
              <a:rPr lang="en-US" dirty="0" smtClean="0"/>
              <a:t>Salem Witch Trials of 1692</a:t>
            </a:r>
          </a:p>
          <a:p>
            <a:pPr lvl="2"/>
            <a:r>
              <a:rPr lang="en-US" sz="1700" dirty="0" smtClean="0"/>
              <a:t>Nineteen men and women were convicted of witchcraft and killed afterwards</a:t>
            </a:r>
          </a:p>
          <a:p>
            <a:pPr lvl="1"/>
            <a:r>
              <a:rPr lang="en-US" dirty="0" smtClean="0"/>
              <a:t>The Holocaust</a:t>
            </a:r>
          </a:p>
          <a:p>
            <a:pPr lvl="1"/>
            <a:r>
              <a:rPr lang="en-US" dirty="0" smtClean="0"/>
              <a:t>Stalin’s Regime in Russia</a:t>
            </a:r>
          </a:p>
          <a:p>
            <a:pPr lvl="2"/>
            <a:r>
              <a:rPr lang="en-US" sz="1700" dirty="0" smtClean="0"/>
              <a:t>Ruled as a harsh dictator, falsely accusing people of sabotage and terrorism as well as deporting millions of ethnic minorities out of Russia</a:t>
            </a:r>
          </a:p>
          <a:p>
            <a:pPr lvl="1"/>
            <a:r>
              <a:rPr lang="en-US" dirty="0" smtClean="0"/>
              <a:t>McCarthyism in the 1950’s: </a:t>
            </a:r>
          </a:p>
          <a:p>
            <a:pPr lvl="2"/>
            <a:r>
              <a:rPr lang="en-US" dirty="0" smtClean="0"/>
              <a:t>What is this?  </a:t>
            </a:r>
          </a:p>
          <a:p>
            <a:pPr lvl="2"/>
            <a:r>
              <a:rPr lang="en-US" dirty="0" smtClean="0"/>
              <a:t>We will find out and discuss next class! </a:t>
            </a:r>
            <a:r>
              <a:rPr lang="en-US" dirty="0" smtClean="0">
                <a:sym typeface="Wingdings" pitchFamily="2" charset="2"/>
              </a:rPr>
              <a:t></a:t>
            </a:r>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rmAutofit/>
          </a:bodyPr>
          <a:lstStyle/>
          <a:p>
            <a:r>
              <a:rPr lang="en-US" sz="2800" b="1" dirty="0" smtClean="0">
                <a:latin typeface="Calibri" pitchFamily="34" charset="0"/>
                <a:cs typeface="Calibri" pitchFamily="34" charset="0"/>
              </a:rPr>
              <a:t>Mrs. </a:t>
            </a:r>
            <a:r>
              <a:rPr lang="en-US" sz="2800" b="1" dirty="0" err="1" smtClean="0">
                <a:latin typeface="Calibri" pitchFamily="34" charset="0"/>
                <a:cs typeface="Calibri" pitchFamily="34" charset="0"/>
              </a:rPr>
              <a:t>Greblo’s</a:t>
            </a:r>
            <a:r>
              <a:rPr lang="en-US" sz="2800" b="1" dirty="0" smtClean="0">
                <a:latin typeface="Calibri" pitchFamily="34" charset="0"/>
                <a:cs typeface="Calibri" pitchFamily="34" charset="0"/>
              </a:rPr>
              <a:t>  1B Junior English Agenda:   </a:t>
            </a:r>
            <a:r>
              <a:rPr lang="en-US" sz="2800" b="1" dirty="0" smtClean="0">
                <a:solidFill>
                  <a:srgbClr val="00B050"/>
                </a:solidFill>
                <a:latin typeface="Calibri" pitchFamily="34" charset="0"/>
                <a:cs typeface="Calibri" pitchFamily="34" charset="0"/>
              </a:rPr>
              <a:t>10/5/11</a:t>
            </a:r>
            <a:endParaRPr lang="en-US" sz="28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301752" y="1371600"/>
            <a:ext cx="8503920" cy="5486400"/>
          </a:xfrm>
        </p:spPr>
        <p:txBody>
          <a:bodyPr>
            <a:normAutofit fontScale="85000" lnSpcReduction="20000"/>
          </a:bodyPr>
          <a:lstStyle/>
          <a:p>
            <a:pPr>
              <a:buNone/>
            </a:pPr>
            <a:r>
              <a:rPr lang="en-US" sz="2400" i="1" dirty="0" smtClean="0">
                <a:solidFill>
                  <a:srgbClr val="FF0000"/>
                </a:solidFill>
                <a:latin typeface="Calibri" pitchFamily="34" charset="0"/>
                <a:cs typeface="Calibri" pitchFamily="34" charset="0"/>
              </a:rPr>
              <a:t>Copy the agenda onto LOOSE LEAF PAPER -</a:t>
            </a:r>
          </a:p>
          <a:p>
            <a:pPr>
              <a:buFont typeface="Courier New" pitchFamily="49" charset="0"/>
              <a:buChar char="o"/>
            </a:pPr>
            <a:r>
              <a:rPr lang="en-US" sz="2800" dirty="0" smtClean="0">
                <a:solidFill>
                  <a:srgbClr val="7030A0"/>
                </a:solidFill>
                <a:latin typeface="Calibri" pitchFamily="34" charset="0"/>
                <a:cs typeface="Calibri" pitchFamily="34" charset="0"/>
              </a:rPr>
              <a:t>Agenda/Reminders</a:t>
            </a:r>
            <a:r>
              <a:rPr lang="en-US" sz="2800" dirty="0" smtClean="0">
                <a:solidFill>
                  <a:srgbClr val="7030A0"/>
                </a:solidFill>
                <a:latin typeface="Calibri" pitchFamily="34" charset="0"/>
                <a:cs typeface="Calibri" pitchFamily="34" charset="0"/>
              </a:rPr>
              <a:t>: </a:t>
            </a:r>
            <a:r>
              <a:rPr lang="en-US" sz="2400" i="1" dirty="0" smtClean="0">
                <a:solidFill>
                  <a:srgbClr val="C00000"/>
                </a:solidFill>
                <a:latin typeface="Calibri" pitchFamily="34" charset="0"/>
                <a:cs typeface="Calibri" pitchFamily="34" charset="0"/>
              </a:rPr>
              <a:t>all </a:t>
            </a:r>
            <a:r>
              <a:rPr lang="en-US" sz="2400" i="1" dirty="0" smtClean="0">
                <a:solidFill>
                  <a:srgbClr val="C00000"/>
                </a:solidFill>
                <a:latin typeface="Calibri" pitchFamily="34" charset="0"/>
                <a:cs typeface="Calibri" pitchFamily="34" charset="0"/>
              </a:rPr>
              <a:t>late work must be in by NEXT </a:t>
            </a:r>
            <a:r>
              <a:rPr lang="en-US" sz="2400" i="1" dirty="0" smtClean="0">
                <a:solidFill>
                  <a:srgbClr val="C00000"/>
                </a:solidFill>
                <a:latin typeface="Calibri" pitchFamily="34" charset="0"/>
                <a:cs typeface="Calibri" pitchFamily="34" charset="0"/>
              </a:rPr>
              <a:t>Monday</a:t>
            </a:r>
            <a:r>
              <a:rPr lang="en-US" sz="2400" i="1" dirty="0" smtClean="0">
                <a:solidFill>
                  <a:srgbClr val="C00000"/>
                </a:solidFill>
                <a:latin typeface="Calibri" pitchFamily="34" charset="0"/>
                <a:cs typeface="Calibri" pitchFamily="34" charset="0"/>
              </a:rPr>
              <a:t>, 10/10/11</a:t>
            </a:r>
            <a:endParaRPr lang="en-US" sz="2400" dirty="0" smtClean="0">
              <a:solidFill>
                <a:srgbClr val="7030A0"/>
              </a:solidFill>
              <a:latin typeface="Calibri" pitchFamily="34" charset="0"/>
              <a:cs typeface="Calibri" pitchFamily="34" charset="0"/>
            </a:endParaRPr>
          </a:p>
          <a:p>
            <a:pPr>
              <a:buFont typeface="Courier New" pitchFamily="49" charset="0"/>
              <a:buChar char="o"/>
            </a:pPr>
            <a:r>
              <a:rPr lang="en-US" dirty="0" smtClean="0">
                <a:solidFill>
                  <a:srgbClr val="7030A0"/>
                </a:solidFill>
                <a:latin typeface="Calibri" pitchFamily="34" charset="0"/>
                <a:cs typeface="Calibri" pitchFamily="34" charset="0"/>
              </a:rPr>
              <a:t>Warm-up/Attendance</a:t>
            </a:r>
          </a:p>
          <a:p>
            <a:pPr>
              <a:buFont typeface="Courier New" pitchFamily="49" charset="0"/>
              <a:buChar char="o"/>
            </a:pPr>
            <a:r>
              <a:rPr lang="en-US" b="1" dirty="0" smtClean="0">
                <a:solidFill>
                  <a:srgbClr val="7030A0"/>
                </a:solidFill>
                <a:latin typeface="Calibri" pitchFamily="34" charset="0"/>
                <a:cs typeface="Calibri" pitchFamily="34" charset="0"/>
              </a:rPr>
              <a:t>The </a:t>
            </a:r>
            <a:r>
              <a:rPr lang="en-US" b="1" dirty="0" smtClean="0">
                <a:solidFill>
                  <a:srgbClr val="7030A0"/>
                </a:solidFill>
                <a:latin typeface="Calibri" pitchFamily="34" charset="0"/>
                <a:cs typeface="Calibri" pitchFamily="34" charset="0"/>
              </a:rPr>
              <a:t>Crucible </a:t>
            </a:r>
            <a:r>
              <a:rPr lang="en-US" dirty="0" smtClean="0">
                <a:solidFill>
                  <a:srgbClr val="7030A0"/>
                </a:solidFill>
                <a:latin typeface="Calibri" pitchFamily="34" charset="0"/>
                <a:cs typeface="Calibri" pitchFamily="34" charset="0"/>
              </a:rPr>
              <a:t>by Arthur Miller: Day </a:t>
            </a:r>
            <a:r>
              <a:rPr lang="en-US" dirty="0" smtClean="0">
                <a:solidFill>
                  <a:srgbClr val="7030A0"/>
                </a:solidFill>
                <a:latin typeface="Calibri" pitchFamily="34" charset="0"/>
                <a:cs typeface="Calibri" pitchFamily="34" charset="0"/>
              </a:rPr>
              <a:t>3, </a:t>
            </a:r>
            <a:r>
              <a:rPr lang="en-US" dirty="0" smtClean="0">
                <a:solidFill>
                  <a:srgbClr val="7030A0"/>
                </a:solidFill>
                <a:latin typeface="Calibri" pitchFamily="34" charset="0"/>
                <a:cs typeface="Calibri" pitchFamily="34" charset="0"/>
              </a:rPr>
              <a:t>Introductory Activities</a:t>
            </a:r>
          </a:p>
          <a:p>
            <a:pPr>
              <a:buFont typeface="Courier New" pitchFamily="49" charset="0"/>
              <a:buChar char="o"/>
            </a:pPr>
            <a:r>
              <a:rPr lang="en-US" dirty="0" smtClean="0">
                <a:solidFill>
                  <a:srgbClr val="7030A0"/>
                </a:solidFill>
                <a:latin typeface="Calibri" pitchFamily="34" charset="0"/>
                <a:cs typeface="Calibri" pitchFamily="34" charset="0"/>
              </a:rPr>
              <a:t>Agreement lesson and activities: </a:t>
            </a:r>
          </a:p>
          <a:p>
            <a:pPr lvl="1">
              <a:buFont typeface="Courier New" pitchFamily="49" charset="0"/>
              <a:buChar char="o"/>
            </a:pPr>
            <a:r>
              <a:rPr lang="en-US" dirty="0" smtClean="0">
                <a:solidFill>
                  <a:srgbClr val="7030A0"/>
                </a:solidFill>
                <a:latin typeface="Calibri" pitchFamily="34" charset="0"/>
                <a:cs typeface="Calibri" pitchFamily="34" charset="0"/>
              </a:rPr>
              <a:t>Correct Subject-verb packet HW</a:t>
            </a:r>
            <a:endParaRPr lang="en-US" dirty="0" smtClean="0">
              <a:solidFill>
                <a:srgbClr val="7030A0"/>
              </a:solidFill>
              <a:latin typeface="Calibri" pitchFamily="34" charset="0"/>
              <a:cs typeface="Calibri" pitchFamily="34" charset="0"/>
            </a:endParaRPr>
          </a:p>
          <a:p>
            <a:pPr>
              <a:buFont typeface="Courier New" pitchFamily="49" charset="0"/>
              <a:buChar char="o"/>
            </a:pPr>
            <a:r>
              <a:rPr lang="en-US" dirty="0" smtClean="0">
                <a:solidFill>
                  <a:srgbClr val="7030A0"/>
                </a:solidFill>
                <a:latin typeface="Calibri" pitchFamily="34" charset="0"/>
                <a:cs typeface="Calibri" pitchFamily="34" charset="0"/>
              </a:rPr>
              <a:t>VOCAB. CARTOONS set #1</a:t>
            </a:r>
          </a:p>
          <a:p>
            <a:pPr lvl="1">
              <a:buFont typeface="Courier New" pitchFamily="49" charset="0"/>
              <a:buChar char="o"/>
            </a:pPr>
            <a:r>
              <a:rPr lang="en-US" dirty="0" smtClean="0">
                <a:solidFill>
                  <a:srgbClr val="7030A0"/>
                </a:solidFill>
                <a:latin typeface="Calibri" pitchFamily="34" charset="0"/>
                <a:cs typeface="Calibri" pitchFamily="34" charset="0"/>
              </a:rPr>
              <a:t>Brief study </a:t>
            </a:r>
            <a:r>
              <a:rPr lang="en-US" dirty="0" smtClean="0">
                <a:solidFill>
                  <a:srgbClr val="7030A0"/>
                </a:solidFill>
                <a:latin typeface="Calibri" pitchFamily="34" charset="0"/>
                <a:cs typeface="Calibri" pitchFamily="34" charset="0"/>
              </a:rPr>
              <a:t>time as a class</a:t>
            </a:r>
            <a:endParaRPr lang="en-US" b="1" dirty="0" smtClean="0">
              <a:solidFill>
                <a:srgbClr val="00B050"/>
              </a:solidFill>
              <a:latin typeface="Calibri" pitchFamily="34" charset="0"/>
              <a:cs typeface="Calibri" pitchFamily="34" charset="0"/>
            </a:endParaRPr>
          </a:p>
          <a:p>
            <a:pPr>
              <a:buFont typeface="Courier New" pitchFamily="49" charset="0"/>
              <a:buChar char="o"/>
            </a:pPr>
            <a:r>
              <a:rPr lang="en-US" b="1" dirty="0" smtClean="0">
                <a:solidFill>
                  <a:srgbClr val="00B050"/>
                </a:solidFill>
                <a:latin typeface="Calibri" pitchFamily="34" charset="0"/>
                <a:cs typeface="Calibri" pitchFamily="34" charset="0"/>
              </a:rPr>
              <a:t>Objective(s</a:t>
            </a:r>
            <a:r>
              <a:rPr lang="en-US" b="1" dirty="0" smtClean="0">
                <a:solidFill>
                  <a:srgbClr val="00B050"/>
                </a:solidFill>
                <a:latin typeface="Calibri" pitchFamily="34" charset="0"/>
                <a:cs typeface="Calibri" pitchFamily="34" charset="0"/>
              </a:rPr>
              <a:t>): </a:t>
            </a:r>
          </a:p>
          <a:p>
            <a:pPr lvl="1">
              <a:buFont typeface="Courier New" pitchFamily="49" charset="0"/>
              <a:buChar char="o"/>
            </a:pPr>
            <a:r>
              <a:rPr lang="en-US" sz="1800" dirty="0" smtClean="0">
                <a:solidFill>
                  <a:srgbClr val="00B050"/>
                </a:solidFill>
                <a:latin typeface="Calibri" pitchFamily="34" charset="0"/>
                <a:cs typeface="Calibri" pitchFamily="34" charset="0"/>
              </a:rPr>
              <a:t>Organize </a:t>
            </a:r>
            <a:r>
              <a:rPr lang="en-US" sz="1800" b="1" dirty="0" smtClean="0">
                <a:solidFill>
                  <a:srgbClr val="00B050"/>
                </a:solidFill>
                <a:latin typeface="Calibri" pitchFamily="34" charset="0"/>
                <a:cs typeface="Calibri" pitchFamily="34" charset="0"/>
              </a:rPr>
              <a:t>vocabulary words </a:t>
            </a:r>
            <a:r>
              <a:rPr lang="en-US" sz="1800" dirty="0" smtClean="0">
                <a:solidFill>
                  <a:srgbClr val="00B050"/>
                </a:solidFill>
                <a:latin typeface="Calibri" pitchFamily="34" charset="0"/>
                <a:cs typeface="Calibri" pitchFamily="34" charset="0"/>
              </a:rPr>
              <a:t>into a format that can benefit lifelong vocabulary learning</a:t>
            </a:r>
            <a:endParaRPr lang="en-US" sz="1800" dirty="0" smtClean="0">
              <a:solidFill>
                <a:srgbClr val="00B050"/>
              </a:solidFill>
              <a:cs typeface="Calibri" pitchFamily="34" charset="0"/>
            </a:endParaRPr>
          </a:p>
          <a:p>
            <a:pPr lvl="1">
              <a:buFont typeface="Courier New" pitchFamily="49" charset="0"/>
              <a:buChar char="o"/>
            </a:pPr>
            <a:r>
              <a:rPr lang="en-US" sz="1800" dirty="0" smtClean="0">
                <a:solidFill>
                  <a:srgbClr val="00B050"/>
                </a:solidFill>
                <a:cs typeface="Calibri" pitchFamily="34" charset="0"/>
              </a:rPr>
              <a:t>Examine and practice </a:t>
            </a:r>
            <a:r>
              <a:rPr lang="en-US" sz="1800" b="1" dirty="0" smtClean="0">
                <a:solidFill>
                  <a:srgbClr val="00B050"/>
                </a:solidFill>
                <a:cs typeface="Calibri" pitchFamily="34" charset="0"/>
              </a:rPr>
              <a:t>subject-verb agreement</a:t>
            </a:r>
          </a:p>
          <a:p>
            <a:pPr lvl="1">
              <a:buFont typeface="Courier New" pitchFamily="49" charset="0"/>
              <a:buChar char="o"/>
            </a:pPr>
            <a:r>
              <a:rPr lang="en-US" sz="1800" b="1" dirty="0" smtClean="0">
                <a:solidFill>
                  <a:srgbClr val="00B050"/>
                </a:solidFill>
                <a:cs typeface="Calibri" pitchFamily="34" charset="0"/>
              </a:rPr>
              <a:t>Explore </a:t>
            </a:r>
            <a:r>
              <a:rPr lang="en-US" sz="1800" dirty="0" smtClean="0">
                <a:solidFill>
                  <a:srgbClr val="00B050"/>
                </a:solidFill>
                <a:cs typeface="Calibri" pitchFamily="34" charset="0"/>
              </a:rPr>
              <a:t>the world of the play, </a:t>
            </a:r>
            <a:r>
              <a:rPr lang="en-US" sz="1800" b="1" dirty="0" smtClean="0">
                <a:solidFill>
                  <a:srgbClr val="00B050"/>
                </a:solidFill>
                <a:cs typeface="Calibri" pitchFamily="34" charset="0"/>
              </a:rPr>
              <a:t>The Crucible </a:t>
            </a:r>
            <a:r>
              <a:rPr lang="en-US" sz="1800" dirty="0" smtClean="0">
                <a:solidFill>
                  <a:srgbClr val="00B050"/>
                </a:solidFill>
                <a:cs typeface="Calibri" pitchFamily="34" charset="0"/>
              </a:rPr>
              <a:t>with </a:t>
            </a:r>
            <a:r>
              <a:rPr lang="en-US" sz="1800" b="1" dirty="0" err="1" smtClean="0">
                <a:solidFill>
                  <a:srgbClr val="00B050"/>
                </a:solidFill>
                <a:cs typeface="Calibri" pitchFamily="34" charset="0"/>
              </a:rPr>
              <a:t>prereading</a:t>
            </a:r>
            <a:r>
              <a:rPr lang="en-US" sz="1800" b="1" dirty="0" smtClean="0">
                <a:solidFill>
                  <a:srgbClr val="00B050"/>
                </a:solidFill>
                <a:cs typeface="Calibri" pitchFamily="34" charset="0"/>
              </a:rPr>
              <a:t> </a:t>
            </a:r>
            <a:r>
              <a:rPr lang="en-US" sz="1800" dirty="0" smtClean="0">
                <a:solidFill>
                  <a:srgbClr val="00B050"/>
                </a:solidFill>
                <a:cs typeface="Calibri" pitchFamily="34" charset="0"/>
              </a:rPr>
              <a:t>activities</a:t>
            </a:r>
          </a:p>
          <a:p>
            <a:pPr lvl="1">
              <a:buFont typeface="Courier New" pitchFamily="49" charset="0"/>
              <a:buChar char="o"/>
            </a:pPr>
            <a:endParaRPr lang="en-US" sz="1800" dirty="0" smtClean="0">
              <a:solidFill>
                <a:srgbClr val="00B050"/>
              </a:solidFill>
              <a:cs typeface="Calibri" pitchFamily="34" charset="0"/>
            </a:endParaRPr>
          </a:p>
          <a:p>
            <a:pPr>
              <a:buFont typeface="Courier New" pitchFamily="49" charset="0"/>
              <a:buChar char="o"/>
            </a:pPr>
            <a:r>
              <a:rPr lang="en-US" dirty="0" smtClean="0">
                <a:solidFill>
                  <a:srgbClr val="7030A0"/>
                </a:solidFill>
                <a:latin typeface="Calibri" pitchFamily="34" charset="0"/>
                <a:cs typeface="Calibri" pitchFamily="34" charset="0"/>
              </a:rPr>
              <a:t>Homework:</a:t>
            </a:r>
            <a:r>
              <a:rPr lang="en-US" sz="2400" i="1" dirty="0" smtClean="0">
                <a:solidFill>
                  <a:srgbClr val="7030A0"/>
                </a:solidFill>
                <a:latin typeface="Calibri" pitchFamily="34" charset="0"/>
                <a:cs typeface="Calibri" pitchFamily="34" charset="0"/>
              </a:rPr>
              <a:t> Copy the HW into your homework calendar/day </a:t>
            </a:r>
            <a:r>
              <a:rPr lang="en-US" sz="2400" i="1" dirty="0" smtClean="0">
                <a:solidFill>
                  <a:srgbClr val="7030A0"/>
                </a:solidFill>
                <a:latin typeface="Calibri" pitchFamily="34" charset="0"/>
                <a:cs typeface="Calibri" pitchFamily="34" charset="0"/>
              </a:rPr>
              <a:t>planner-</a:t>
            </a:r>
          </a:p>
          <a:p>
            <a:pPr lvl="1">
              <a:buNone/>
            </a:pPr>
            <a:r>
              <a:rPr lang="en-US" sz="1900" i="1" dirty="0" smtClean="0">
                <a:solidFill>
                  <a:srgbClr val="C00000"/>
                </a:solidFill>
                <a:latin typeface="Calibri" pitchFamily="34" charset="0"/>
                <a:cs typeface="Calibri" pitchFamily="34" charset="0"/>
              </a:rPr>
              <a:t>- Textbook Assignment: </a:t>
            </a:r>
            <a:r>
              <a:rPr lang="en-US" sz="1900" i="1" dirty="0" smtClean="0">
                <a:solidFill>
                  <a:srgbClr val="FF0000"/>
                </a:solidFill>
                <a:latin typeface="Calibri" pitchFamily="34" charset="0"/>
                <a:cs typeface="Calibri" pitchFamily="34" charset="0"/>
              </a:rPr>
              <a:t>Read pages 811-824, and respond to the “</a:t>
            </a:r>
            <a:r>
              <a:rPr lang="en-US" sz="1900" i="1" dirty="0" err="1" smtClean="0">
                <a:solidFill>
                  <a:srgbClr val="FF0000"/>
                </a:solidFill>
                <a:latin typeface="Calibri" pitchFamily="34" charset="0"/>
                <a:cs typeface="Calibri" pitchFamily="34" charset="0"/>
              </a:rPr>
              <a:t>Quickwrite</a:t>
            </a:r>
            <a:r>
              <a:rPr lang="en-US" sz="1900" i="1" dirty="0" smtClean="0">
                <a:solidFill>
                  <a:srgbClr val="FF0000"/>
                </a:solidFill>
                <a:latin typeface="Calibri" pitchFamily="34" charset="0"/>
                <a:cs typeface="Calibri" pitchFamily="34" charset="0"/>
              </a:rPr>
              <a:t> on pg. 824 on loose leaf paper” – due on Friday</a:t>
            </a:r>
            <a:endParaRPr lang="en-US" sz="1900" i="1" dirty="0" smtClean="0">
              <a:solidFill>
                <a:srgbClr val="FF0000"/>
              </a:solidFill>
              <a:latin typeface="Calibri" pitchFamily="34" charset="0"/>
              <a:cs typeface="Calibri" pitchFamily="34" charset="0"/>
            </a:endParaRPr>
          </a:p>
          <a:p>
            <a:pPr lvl="1">
              <a:buNone/>
            </a:pPr>
            <a:r>
              <a:rPr lang="en-US" sz="1900" i="1" dirty="0" smtClean="0">
                <a:solidFill>
                  <a:srgbClr val="7030A0"/>
                </a:solidFill>
              </a:rPr>
              <a:t>- </a:t>
            </a:r>
            <a:r>
              <a:rPr lang="en-US" sz="1900" i="1" dirty="0" smtClean="0">
                <a:solidFill>
                  <a:srgbClr val="7030A0"/>
                </a:solidFill>
              </a:rPr>
              <a:t>Bring your </a:t>
            </a:r>
            <a:r>
              <a:rPr lang="en-US" sz="1900" b="1" i="1" dirty="0" smtClean="0">
                <a:solidFill>
                  <a:srgbClr val="7030A0"/>
                </a:solidFill>
              </a:rPr>
              <a:t>textbook</a:t>
            </a:r>
            <a:r>
              <a:rPr lang="en-US" sz="1900" i="1" dirty="0" smtClean="0">
                <a:solidFill>
                  <a:srgbClr val="7030A0"/>
                </a:solidFill>
              </a:rPr>
              <a:t> to class </a:t>
            </a:r>
            <a:r>
              <a:rPr lang="en-US" sz="1900" i="1" u="sng" dirty="0" smtClean="0">
                <a:solidFill>
                  <a:srgbClr val="7030A0"/>
                </a:solidFill>
              </a:rPr>
              <a:t>every day</a:t>
            </a:r>
            <a:r>
              <a:rPr lang="en-US" sz="1900" i="1" dirty="0" smtClean="0">
                <a:solidFill>
                  <a:srgbClr val="7030A0"/>
                </a:solidFill>
              </a:rPr>
              <a:t> from now on</a:t>
            </a:r>
          </a:p>
          <a:p>
            <a:pPr lvl="1">
              <a:buNone/>
            </a:pPr>
            <a:r>
              <a:rPr lang="en-US" sz="1900" i="1" dirty="0" smtClean="0">
                <a:solidFill>
                  <a:srgbClr val="7030A0"/>
                </a:solidFill>
              </a:rPr>
              <a:t>- Bring your </a:t>
            </a:r>
            <a:r>
              <a:rPr lang="en-US" sz="1900" b="1" i="1" dirty="0" smtClean="0">
                <a:solidFill>
                  <a:srgbClr val="7030A0"/>
                </a:solidFill>
              </a:rPr>
              <a:t>VOCAB BOOKLETS </a:t>
            </a:r>
            <a:r>
              <a:rPr lang="en-US" sz="1900" i="1" dirty="0" smtClean="0">
                <a:solidFill>
                  <a:srgbClr val="7030A0"/>
                </a:solidFill>
              </a:rPr>
              <a:t>to class every day from now on too!</a:t>
            </a:r>
          </a:p>
          <a:p>
            <a:pPr lvl="1">
              <a:buFontTx/>
              <a:buChar char="-"/>
            </a:pPr>
            <a:endParaRPr lang="en-US" sz="1900" i="1" dirty="0" smtClean="0">
              <a:solidFill>
                <a:srgbClr val="7030A0"/>
              </a:solidFill>
            </a:endParaRPr>
          </a:p>
          <a:p>
            <a:pPr lvl="1">
              <a:buFont typeface="Courier New" pitchFamily="49" charset="0"/>
              <a:buChar char="o"/>
            </a:pPr>
            <a:endParaRPr lang="en-US" i="1" dirty="0" smtClean="0">
              <a:solidFill>
                <a:srgbClr val="7030A0"/>
              </a:solidFill>
            </a:endParaRPr>
          </a:p>
          <a:p>
            <a:pPr lvl="1">
              <a:buNone/>
            </a:pPr>
            <a:endParaRPr lang="en-US" dirty="0" smtClean="0">
              <a:solidFill>
                <a:srgbClr val="7030A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endParaRPr>
          </a:p>
          <a:p>
            <a:pPr>
              <a:buNone/>
            </a:pPr>
            <a:endParaRPr lang="en-US" dirty="0" smtClean="0">
              <a:solidFill>
                <a:srgbClr val="FFC000"/>
              </a:solidFill>
            </a:endParaRPr>
          </a:p>
          <a:p>
            <a:pPr>
              <a:buNone/>
            </a:pPr>
            <a:endParaRPr lang="en-US" dirty="0" smtClean="0">
              <a:solidFill>
                <a:srgbClr val="FFC000"/>
              </a:solidFill>
            </a:endParaRPr>
          </a:p>
          <a:p>
            <a:endParaRPr lang="en-US" dirty="0">
              <a:solidFill>
                <a:srgbClr val="FFC000"/>
              </a:solidFill>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latin typeface="Calibri" pitchFamily="34" charset="0"/>
                <a:cs typeface="Calibri" pitchFamily="34" charset="0"/>
              </a:rPr>
              <a:t>1B Junior English </a:t>
            </a:r>
            <a:r>
              <a:rPr lang="en-US" b="1" dirty="0" smtClean="0">
                <a:latin typeface="Calibri" pitchFamily="34" charset="0"/>
                <a:cs typeface="Calibri" pitchFamily="34" charset="0"/>
              </a:rPr>
              <a:t>Warm-up</a:t>
            </a:r>
            <a:r>
              <a:rPr lang="en-US" dirty="0" smtClean="0">
                <a:latin typeface="Calibri" pitchFamily="34" charset="0"/>
                <a:cs typeface="Calibri" pitchFamily="34" charset="0"/>
              </a:rPr>
              <a:t>:</a:t>
            </a:r>
            <a:r>
              <a:rPr lang="en-US" sz="3600" b="1" dirty="0" smtClean="0">
                <a:solidFill>
                  <a:srgbClr val="00B050"/>
                </a:solidFill>
                <a:latin typeface="Calibri" pitchFamily="34" charset="0"/>
                <a:cs typeface="Calibri" pitchFamily="34" charset="0"/>
              </a:rPr>
              <a:t> </a:t>
            </a:r>
            <a:r>
              <a:rPr lang="en-US" sz="3600" b="1" dirty="0" smtClean="0">
                <a:solidFill>
                  <a:srgbClr val="00B050"/>
                </a:solidFill>
                <a:latin typeface="Calibri" pitchFamily="34" charset="0"/>
                <a:cs typeface="Calibri" pitchFamily="34" charset="0"/>
              </a:rPr>
              <a:t>10/5/11</a:t>
            </a:r>
            <a:endParaRPr lang="en-US" b="1" dirty="0">
              <a:latin typeface="Calibri" pitchFamily="34" charset="0"/>
              <a:cs typeface="Calibri" pitchFamily="34" charset="0"/>
            </a:endParaRPr>
          </a:p>
        </p:txBody>
      </p:sp>
      <p:sp>
        <p:nvSpPr>
          <p:cNvPr id="3" name="Content Placeholder 2"/>
          <p:cNvSpPr>
            <a:spLocks noGrp="1"/>
          </p:cNvSpPr>
          <p:nvPr>
            <p:ph sz="quarter" idx="1"/>
          </p:nvPr>
        </p:nvSpPr>
        <p:spPr>
          <a:xfrm>
            <a:off x="301752" y="1524000"/>
            <a:ext cx="8503920" cy="5181600"/>
          </a:xfrm>
        </p:spPr>
        <p:txBody>
          <a:bodyPr>
            <a:normAutofit fontScale="47500" lnSpcReduction="20000"/>
          </a:bodyPr>
          <a:lstStyle/>
          <a:p>
            <a:pPr algn="ctr">
              <a:buNone/>
            </a:pPr>
            <a:r>
              <a:rPr lang="en-US" sz="6000" dirty="0" smtClean="0">
                <a:solidFill>
                  <a:srgbClr val="C00000"/>
                </a:solidFill>
              </a:rPr>
              <a:t>Please copy the prompt below into your R.L.N. </a:t>
            </a:r>
          </a:p>
          <a:p>
            <a:pPr algn="ctr">
              <a:buNone/>
            </a:pPr>
            <a:r>
              <a:rPr lang="en-US" sz="6000" dirty="0" smtClean="0">
                <a:solidFill>
                  <a:srgbClr val="C00000"/>
                </a:solidFill>
              </a:rPr>
              <a:t>and the write your response below. </a:t>
            </a:r>
          </a:p>
          <a:p>
            <a:pPr algn="ctr">
              <a:buNone/>
            </a:pPr>
            <a:r>
              <a:rPr lang="en-US" sz="5800" dirty="0" smtClean="0">
                <a:solidFill>
                  <a:schemeClr val="tx1">
                    <a:lumMod val="95000"/>
                    <a:lumOff val="5000"/>
                  </a:schemeClr>
                </a:solidFill>
              </a:rPr>
              <a:t> </a:t>
            </a:r>
            <a:endParaRPr lang="en-US" sz="9600" dirty="0" smtClean="0">
              <a:solidFill>
                <a:schemeClr val="tx1">
                  <a:lumMod val="95000"/>
                  <a:lumOff val="5000"/>
                </a:schemeClr>
              </a:solidFill>
            </a:endParaRPr>
          </a:p>
          <a:p>
            <a:pPr algn="ctr">
              <a:buNone/>
            </a:pPr>
            <a:r>
              <a:rPr lang="en-US" sz="11400" b="1" dirty="0" smtClean="0">
                <a:solidFill>
                  <a:schemeClr val="tx1">
                    <a:lumMod val="95000"/>
                    <a:lumOff val="5000"/>
                  </a:schemeClr>
                </a:solidFill>
              </a:rPr>
              <a:t>“How will our culture change in the next 100 years? Include specifics….elaborate-”</a:t>
            </a:r>
            <a:endParaRPr lang="en-US" sz="11400" b="1" dirty="0" smtClean="0">
              <a:solidFill>
                <a:schemeClr val="tx1">
                  <a:lumMod val="95000"/>
                  <a:lumOff val="5000"/>
                </a:schemeClr>
              </a:solidFill>
            </a:endParaRPr>
          </a:p>
          <a:p>
            <a:pPr lvl="1">
              <a:buNone/>
            </a:pPr>
            <a:endParaRPr lang="en-US" sz="3500" b="1" dirty="0" smtClean="0">
              <a:latin typeface="Calibri" pitchFamily="34" charset="0"/>
              <a:cs typeface="Calibri" pitchFamily="34" charset="0"/>
            </a:endParaRPr>
          </a:p>
          <a:p>
            <a:pPr lvl="1">
              <a:buNone/>
            </a:pPr>
            <a:r>
              <a:rPr lang="en-US" sz="4400" b="1" dirty="0" smtClean="0">
                <a:solidFill>
                  <a:srgbClr val="7030A0"/>
                </a:solidFill>
                <a:latin typeface="Calibri" pitchFamily="34" charset="0"/>
                <a:cs typeface="Calibri" pitchFamily="34" charset="0"/>
              </a:rPr>
              <a:t>Time: </a:t>
            </a:r>
            <a:r>
              <a:rPr lang="en-US" sz="4400" i="1" dirty="0" smtClean="0">
                <a:solidFill>
                  <a:srgbClr val="7030A0"/>
                </a:solidFill>
                <a:latin typeface="Calibri" pitchFamily="34" charset="0"/>
                <a:cs typeface="Calibri" pitchFamily="34" charset="0"/>
              </a:rPr>
              <a:t>8 minutes</a:t>
            </a:r>
          </a:p>
          <a:p>
            <a:pPr lvl="1">
              <a:buNone/>
            </a:pPr>
            <a:r>
              <a:rPr lang="en-US" sz="4400" b="1" dirty="0" smtClean="0">
                <a:solidFill>
                  <a:srgbClr val="7030A0"/>
                </a:solidFill>
                <a:latin typeface="Calibri" pitchFamily="34" charset="0"/>
                <a:cs typeface="Calibri" pitchFamily="34" charset="0"/>
              </a:rPr>
              <a:t>Turning it in: </a:t>
            </a:r>
            <a:r>
              <a:rPr lang="en-US" sz="4400" i="1" dirty="0" smtClean="0">
                <a:solidFill>
                  <a:srgbClr val="7030A0"/>
                </a:solidFill>
                <a:latin typeface="Calibri" pitchFamily="34" charset="0"/>
                <a:cs typeface="Calibri" pitchFamily="34" charset="0"/>
              </a:rPr>
              <a:t>N/A</a:t>
            </a:r>
            <a:endParaRPr lang="en-US" sz="4400" i="1" dirty="0">
              <a:solidFill>
                <a:srgbClr val="7030A0"/>
              </a:solidFill>
              <a:latin typeface="Calibri" pitchFamily="34" charset="0"/>
              <a:cs typeface="Calibri" pitchFamily="34"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Calibri" pitchFamily="34" charset="0"/>
                <a:cs typeface="Calibri" pitchFamily="34" charset="0"/>
              </a:rPr>
              <a:t>VOCAB. CARTOONS set #1</a:t>
            </a:r>
            <a:endParaRPr lang="en-US" dirty="0"/>
          </a:p>
        </p:txBody>
      </p:sp>
      <p:sp>
        <p:nvSpPr>
          <p:cNvPr id="3" name="Content Placeholder 2"/>
          <p:cNvSpPr>
            <a:spLocks noGrp="1"/>
          </p:cNvSpPr>
          <p:nvPr>
            <p:ph sz="quarter" idx="1"/>
          </p:nvPr>
        </p:nvSpPr>
        <p:spPr/>
        <p:txBody>
          <a:bodyPr>
            <a:normAutofit/>
          </a:bodyPr>
          <a:lstStyle/>
          <a:p>
            <a:pPr>
              <a:buNone/>
            </a:pPr>
            <a:r>
              <a:rPr lang="en-US" sz="3200" u="sng" dirty="0" smtClean="0"/>
              <a:t>Your first vocabulary test this year will take place:</a:t>
            </a:r>
          </a:p>
          <a:p>
            <a:pPr>
              <a:buNone/>
            </a:pPr>
            <a:r>
              <a:rPr lang="en-US" sz="4000" dirty="0" smtClean="0">
                <a:solidFill>
                  <a:srgbClr val="7030A0"/>
                </a:solidFill>
              </a:rPr>
              <a:t>next </a:t>
            </a:r>
            <a:r>
              <a:rPr lang="en-US" sz="4000" dirty="0" smtClean="0">
                <a:solidFill>
                  <a:srgbClr val="FF0000"/>
                </a:solidFill>
              </a:rPr>
              <a:t>Friday</a:t>
            </a:r>
            <a:r>
              <a:rPr lang="en-US" sz="4000" dirty="0" smtClean="0">
                <a:solidFill>
                  <a:srgbClr val="7030A0"/>
                </a:solidFill>
              </a:rPr>
              <a:t>,</a:t>
            </a:r>
            <a:r>
              <a:rPr lang="en-US" sz="4000" dirty="0" smtClean="0">
                <a:solidFill>
                  <a:srgbClr val="FF0000"/>
                </a:solidFill>
              </a:rPr>
              <a:t> October 7</a:t>
            </a:r>
            <a:r>
              <a:rPr lang="en-US" sz="4000" baseline="30000" dirty="0" smtClean="0">
                <a:solidFill>
                  <a:srgbClr val="FF0000"/>
                </a:solidFill>
              </a:rPr>
              <a:t>th</a:t>
            </a:r>
            <a:endParaRPr lang="en-US" sz="4000" dirty="0" smtClean="0">
              <a:solidFill>
                <a:srgbClr val="FF0000"/>
              </a:solidFill>
            </a:endParaRPr>
          </a:p>
          <a:p>
            <a:pPr>
              <a:buNone/>
            </a:pPr>
            <a:endParaRPr lang="en-US" sz="4000" dirty="0" smtClean="0"/>
          </a:p>
          <a:p>
            <a:pPr>
              <a:buNone/>
            </a:pPr>
            <a:r>
              <a:rPr lang="en-US" sz="3200" u="sng" dirty="0" smtClean="0"/>
              <a:t>You are expected to know:</a:t>
            </a:r>
          </a:p>
          <a:p>
            <a:pPr>
              <a:buNone/>
            </a:pPr>
            <a:r>
              <a:rPr lang="en-US" sz="4000" dirty="0" smtClean="0">
                <a:solidFill>
                  <a:srgbClr val="7030A0"/>
                </a:solidFill>
              </a:rPr>
              <a:t>Vocabulary Cartoons, Set </a:t>
            </a:r>
            <a:r>
              <a:rPr lang="en-US" sz="4000" smtClean="0">
                <a:solidFill>
                  <a:srgbClr val="7030A0"/>
                </a:solidFill>
              </a:rPr>
              <a:t>#</a:t>
            </a:r>
            <a:r>
              <a:rPr lang="en-US" sz="4000" smtClean="0">
                <a:solidFill>
                  <a:srgbClr val="FF0000"/>
                </a:solidFill>
              </a:rPr>
              <a:t>1</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Introductory Activity</a:t>
            </a:r>
          </a:p>
          <a:p>
            <a:r>
              <a:rPr lang="en-US" dirty="0" smtClean="0"/>
              <a:t>Junior English: 1B</a:t>
            </a:r>
          </a:p>
          <a:p>
            <a:endParaRPr lang="en-US" dirty="0"/>
          </a:p>
        </p:txBody>
      </p:sp>
      <p:sp>
        <p:nvSpPr>
          <p:cNvPr id="2" name="Title 1"/>
          <p:cNvSpPr>
            <a:spLocks noGrp="1"/>
          </p:cNvSpPr>
          <p:nvPr>
            <p:ph type="ctrTitle"/>
          </p:nvPr>
        </p:nvSpPr>
        <p:spPr/>
        <p:txBody>
          <a:bodyPr/>
          <a:lstStyle/>
          <a:p>
            <a:r>
              <a:rPr lang="en-US" dirty="0" smtClean="0"/>
              <a:t>The Crucible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Pre-Loaded Vocabulary</a:t>
            </a:r>
            <a:endParaRPr lang="en-US" dirty="0"/>
          </a:p>
        </p:txBody>
      </p:sp>
      <p:graphicFrame>
        <p:nvGraphicFramePr>
          <p:cNvPr id="4" name="Content Placeholder 3"/>
          <p:cNvGraphicFramePr>
            <a:graphicFrameLocks noGrp="1"/>
          </p:cNvGraphicFramePr>
          <p:nvPr>
            <p:ph sz="quarter" idx="1"/>
          </p:nvPr>
        </p:nvGraphicFramePr>
        <p:xfrm>
          <a:off x="457200" y="1481138"/>
          <a:ext cx="8305800" cy="4310064"/>
        </p:xfrm>
        <a:graphic>
          <a:graphicData uri="http://schemas.openxmlformats.org/drawingml/2006/table">
            <a:tbl>
              <a:tblPr firstRow="1" bandRow="1">
                <a:tableStyleId>{5C22544A-7EE6-4342-B048-85BDC9FD1C3A}</a:tableStyleId>
              </a:tblPr>
              <a:tblGrid>
                <a:gridCol w="4152900"/>
                <a:gridCol w="4152900"/>
              </a:tblGrid>
              <a:tr h="1077516">
                <a:tc>
                  <a:txBody>
                    <a:bodyPr/>
                    <a:lstStyle/>
                    <a:p>
                      <a:pPr algn="ctr"/>
                      <a:r>
                        <a:rPr lang="en-US" dirty="0" smtClean="0"/>
                        <a:t>Panic</a:t>
                      </a:r>
                      <a:endParaRPr lang="en-US" dirty="0"/>
                    </a:p>
                  </a:txBody>
                  <a:tcPr/>
                </a:tc>
                <a:tc>
                  <a:txBody>
                    <a:bodyPr/>
                    <a:lstStyle/>
                    <a:p>
                      <a:pPr algn="ctr"/>
                      <a:r>
                        <a:rPr lang="en-US" dirty="0" smtClean="0"/>
                        <a:t>I panicked when they told me I had to have my report in by tomorrow! </a:t>
                      </a:r>
                    </a:p>
                    <a:p>
                      <a:pPr algn="ctr"/>
                      <a:r>
                        <a:rPr lang="en-US" dirty="0" smtClean="0"/>
                        <a:t>What does panic</a:t>
                      </a:r>
                      <a:r>
                        <a:rPr lang="en-US" baseline="0" dirty="0" smtClean="0"/>
                        <a:t> mean? Write it down!</a:t>
                      </a:r>
                      <a:endParaRPr lang="en-US" dirty="0"/>
                    </a:p>
                  </a:txBody>
                  <a:tcPr/>
                </a:tc>
              </a:tr>
              <a:tr h="1077516">
                <a:tc>
                  <a:txBody>
                    <a:bodyPr/>
                    <a:lstStyle/>
                    <a:p>
                      <a:pPr algn="ctr"/>
                      <a:r>
                        <a:rPr lang="en-US" dirty="0" smtClean="0"/>
                        <a:t>Hysteria</a:t>
                      </a:r>
                      <a:endParaRPr lang="en-US" dirty="0"/>
                    </a:p>
                  </a:txBody>
                  <a:tcPr/>
                </a:tc>
                <a:tc>
                  <a:txBody>
                    <a:bodyPr/>
                    <a:lstStyle/>
                    <a:p>
                      <a:pPr algn="ctr"/>
                      <a:r>
                        <a:rPr lang="en-US" dirty="0" smtClean="0"/>
                        <a:t>It was mass hysteria when the</a:t>
                      </a:r>
                      <a:r>
                        <a:rPr lang="en-US" baseline="0" dirty="0" smtClean="0"/>
                        <a:t> fire alarm went off.  What does hysteria mean?  Write it down!</a:t>
                      </a:r>
                      <a:endParaRPr lang="en-US" dirty="0"/>
                    </a:p>
                  </a:txBody>
                  <a:tcPr/>
                </a:tc>
              </a:tr>
              <a:tr h="1077516">
                <a:tc>
                  <a:txBody>
                    <a:bodyPr/>
                    <a:lstStyle/>
                    <a:p>
                      <a:pPr algn="ctr"/>
                      <a:r>
                        <a:rPr lang="en-US" dirty="0" smtClean="0"/>
                        <a:t>Paranoia</a:t>
                      </a:r>
                      <a:endParaRPr lang="en-US" dirty="0"/>
                    </a:p>
                  </a:txBody>
                  <a:tcPr/>
                </a:tc>
                <a:tc>
                  <a:txBody>
                    <a:bodyPr/>
                    <a:lstStyle/>
                    <a:p>
                      <a:pPr algn="ctr"/>
                      <a:r>
                        <a:rPr lang="en-US" dirty="0" smtClean="0"/>
                        <a:t>I have extreme</a:t>
                      </a:r>
                      <a:r>
                        <a:rPr lang="en-US" baseline="0" dirty="0" smtClean="0"/>
                        <a:t> paranoia someone is after me when I’m walking alone. What does this mean?  Write it down!</a:t>
                      </a:r>
                      <a:endParaRPr lang="en-US" dirty="0"/>
                    </a:p>
                  </a:txBody>
                  <a:tcPr/>
                </a:tc>
              </a:tr>
              <a:tr h="1077516">
                <a:tc>
                  <a:txBody>
                    <a:bodyPr/>
                    <a:lstStyle/>
                    <a:p>
                      <a:pPr algn="ctr"/>
                      <a:r>
                        <a:rPr lang="en-US" dirty="0" smtClean="0"/>
                        <a:t>Intolerance</a:t>
                      </a:r>
                      <a:endParaRPr lang="en-US" dirty="0"/>
                    </a:p>
                  </a:txBody>
                  <a:tcPr/>
                </a:tc>
                <a:tc>
                  <a:txBody>
                    <a:bodyPr/>
                    <a:lstStyle/>
                    <a:p>
                      <a:pPr algn="ctr"/>
                      <a:r>
                        <a:rPr lang="en-US" dirty="0" smtClean="0"/>
                        <a:t>I will not allow any intolerance toward others in my room</a:t>
                      </a:r>
                      <a:r>
                        <a:rPr lang="en-US" baseline="0" dirty="0" smtClean="0"/>
                        <a:t>.</a:t>
                      </a:r>
                    </a:p>
                    <a:p>
                      <a:pPr algn="ctr"/>
                      <a:r>
                        <a:rPr lang="en-US" baseline="0" dirty="0" smtClean="0"/>
                        <a:t>What does this mean?  Write it down!</a:t>
                      </a:r>
                      <a:endParaRPr 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1066800" y="2819400"/>
          <a:ext cx="8077200" cy="3048000"/>
        </p:xfrm>
        <a:graphic>
          <a:graphicData uri="http://schemas.openxmlformats.org/drawingml/2006/table">
            <a:tbl>
              <a:tblPr firstRow="1" bandRow="1">
                <a:tableStyleId>{5C22544A-7EE6-4342-B048-85BDC9FD1C3A}</a:tableStyleId>
              </a:tblPr>
              <a:tblGrid>
                <a:gridCol w="4038600"/>
                <a:gridCol w="4038600"/>
              </a:tblGrid>
              <a:tr h="3048000">
                <a:tc>
                  <a:txBody>
                    <a:bodyPr/>
                    <a:lstStyle/>
                    <a:p>
                      <a:r>
                        <a:rPr lang="en-US" dirty="0" smtClean="0"/>
                        <a:t>Your Response</a:t>
                      </a:r>
                    </a:p>
                    <a:p>
                      <a:r>
                        <a:rPr lang="en-US" dirty="0" smtClean="0"/>
                        <a:t>Sentence Starters:</a:t>
                      </a:r>
                    </a:p>
                    <a:p>
                      <a:r>
                        <a:rPr lang="en-US" dirty="0" smtClean="0"/>
                        <a:t>I would deal with being falsely accused by___________________________.  It</a:t>
                      </a:r>
                      <a:r>
                        <a:rPr lang="en-US" baseline="0" dirty="0" smtClean="0"/>
                        <a:t> would make me feel _________________________________.</a:t>
                      </a:r>
                    </a:p>
                    <a:p>
                      <a:r>
                        <a:rPr lang="en-US" baseline="0" dirty="0" smtClean="0"/>
                        <a:t>Something else that comes to mind is _________________________.</a:t>
                      </a:r>
                      <a:endParaRPr lang="en-US" dirty="0"/>
                    </a:p>
                  </a:txBody>
                  <a:tcPr/>
                </a:tc>
                <a:tc>
                  <a:txBody>
                    <a:bodyPr/>
                    <a:lstStyle/>
                    <a:p>
                      <a:r>
                        <a:rPr lang="en-US" dirty="0" smtClean="0"/>
                        <a:t>Your Partner’s Response:</a:t>
                      </a:r>
                      <a:r>
                        <a:rPr lang="en-US" baseline="0" dirty="0" smtClean="0"/>
                        <a:t> First say back to them what you heard, then summarize it in writing.</a:t>
                      </a:r>
                    </a:p>
                    <a:p>
                      <a:r>
                        <a:rPr lang="en-US" baseline="0" dirty="0" smtClean="0"/>
                        <a:t>Example:</a:t>
                      </a:r>
                    </a:p>
                    <a:p>
                      <a:r>
                        <a:rPr lang="en-US" baseline="0" dirty="0" smtClean="0"/>
                        <a:t>“John, I understand you would deal with this by_(summarize their response)__________. Did I get that right?”</a:t>
                      </a:r>
                      <a:endParaRPr lang="en-US" dirty="0" smtClean="0"/>
                    </a:p>
                  </a:txBody>
                  <a:tcPr/>
                </a:tc>
              </a:tr>
            </a:tbl>
          </a:graphicData>
        </a:graphic>
      </p:graphicFrame>
      <p:sp>
        <p:nvSpPr>
          <p:cNvPr id="3" name="Title 2"/>
          <p:cNvSpPr>
            <a:spLocks noGrp="1"/>
          </p:cNvSpPr>
          <p:nvPr>
            <p:ph type="title" idx="4294967295"/>
          </p:nvPr>
        </p:nvSpPr>
        <p:spPr>
          <a:xfrm>
            <a:off x="990600" y="228600"/>
            <a:ext cx="8153400" cy="2392363"/>
          </a:xfrm>
        </p:spPr>
        <p:txBody>
          <a:bodyPr>
            <a:noAutofit/>
          </a:bodyPr>
          <a:lstStyle/>
          <a:p>
            <a:r>
              <a:rPr lang="en-US" sz="2800" dirty="0" smtClean="0"/>
              <a:t>Respond in Writing-How would you deal with being falsely accused of a crime simply because of the way you look or because of people you were associated with?  After writing, you will share with a partner (see below and copy the chart on your paper).</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04800"/>
            <a:ext cx="8534400" cy="758952"/>
          </a:xfrm>
        </p:spPr>
        <p:txBody>
          <a:bodyPr>
            <a:normAutofit fontScale="90000"/>
          </a:bodyPr>
          <a:lstStyle/>
          <a:p>
            <a:r>
              <a:rPr lang="en-US" sz="3200" dirty="0" smtClean="0"/>
              <a:t>More Questions to Consider-</a:t>
            </a:r>
            <a:br>
              <a:rPr lang="en-US" sz="3200" dirty="0" smtClean="0"/>
            </a:br>
            <a:r>
              <a:rPr lang="en-US" sz="3200" dirty="0" smtClean="0"/>
              <a:t>Think/Pair/Share then Discuss as Class</a:t>
            </a:r>
            <a:endParaRPr lang="en-US" sz="3200" dirty="0"/>
          </a:p>
        </p:txBody>
      </p:sp>
      <p:sp>
        <p:nvSpPr>
          <p:cNvPr id="2" name="Content Placeholder 1"/>
          <p:cNvSpPr>
            <a:spLocks noGrp="1"/>
          </p:cNvSpPr>
          <p:nvPr>
            <p:ph sz="quarter" idx="1"/>
          </p:nvPr>
        </p:nvSpPr>
        <p:spPr/>
        <p:txBody>
          <a:bodyPr>
            <a:normAutofit lnSpcReduction="10000"/>
          </a:bodyPr>
          <a:lstStyle/>
          <a:p>
            <a:r>
              <a:rPr lang="en-US" dirty="0" smtClean="0"/>
              <a:t>How would these allegations impact your daily life, reputation, career and family?</a:t>
            </a:r>
          </a:p>
          <a:p>
            <a:r>
              <a:rPr lang="en-US" dirty="0" smtClean="0"/>
              <a:t>Are these types of allegations fair?  If not, why do they persist?</a:t>
            </a:r>
          </a:p>
          <a:p>
            <a:r>
              <a:rPr lang="en-US" dirty="0" smtClean="0"/>
              <a:t>Who makes these types of rumors and accusations? Why?</a:t>
            </a:r>
          </a:p>
          <a:p>
            <a:r>
              <a:rPr lang="en-US" dirty="0" smtClean="0"/>
              <a:t>How do the words “panic,” “hysteria,” “paranoia,” and “intolerance” fit into the discussion? Look at your Pre-Loaded </a:t>
            </a:r>
            <a:r>
              <a:rPr lang="en-US" dirty="0" err="1" smtClean="0"/>
              <a:t>Vocab</a:t>
            </a:r>
            <a:r>
              <a:rPr lang="en-US" dirty="0" smtClean="0"/>
              <a:t> </a:t>
            </a:r>
            <a:r>
              <a:rPr lang="en-US" dirty="0" smtClean="0">
                <a:sym typeface="Wingdings" pitchFamily="2" charset="2"/>
              </a:rPr>
              <a:t></a:t>
            </a:r>
          </a:p>
          <a:p>
            <a:r>
              <a:rPr lang="en-US" dirty="0" smtClean="0">
                <a:sym typeface="Wingdings" pitchFamily="2" charset="2"/>
              </a:rPr>
              <a:t>Do you think it is true a person is innocent until proven guilty?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Quick Write</a:t>
            </a:r>
            <a:endParaRPr lang="en-US" dirty="0"/>
          </a:p>
        </p:txBody>
      </p:sp>
      <p:sp>
        <p:nvSpPr>
          <p:cNvPr id="2" name="Content Placeholder 1"/>
          <p:cNvSpPr>
            <a:spLocks noGrp="1"/>
          </p:cNvSpPr>
          <p:nvPr>
            <p:ph sz="quarter" idx="1"/>
          </p:nvPr>
        </p:nvSpPr>
        <p:spPr>
          <a:xfrm>
            <a:off x="304800" y="1447800"/>
            <a:ext cx="8610600" cy="5410200"/>
          </a:xfrm>
        </p:spPr>
        <p:txBody>
          <a:bodyPr>
            <a:normAutofit lnSpcReduction="10000"/>
          </a:bodyPr>
          <a:lstStyle/>
          <a:p>
            <a:r>
              <a:rPr lang="en-US" dirty="0" smtClean="0"/>
              <a:t>Write a short Reading Log entry in which you describe an experience of discrimination. Discrimination does not only refer to race. It is any situation in which favoritism is used or you are treated unfairly based on some kind of class or category people believe you belong to.  Use these questions to drive your response:</a:t>
            </a:r>
          </a:p>
          <a:p>
            <a:r>
              <a:rPr lang="en-US" dirty="0" smtClean="0"/>
              <a:t>What events led up to this?</a:t>
            </a:r>
          </a:p>
          <a:p>
            <a:r>
              <a:rPr lang="en-US" dirty="0" smtClean="0"/>
              <a:t>Where were you?</a:t>
            </a:r>
          </a:p>
          <a:p>
            <a:r>
              <a:rPr lang="en-US" dirty="0" smtClean="0"/>
              <a:t>Who else was there?</a:t>
            </a:r>
          </a:p>
          <a:p>
            <a:r>
              <a:rPr lang="en-US" dirty="0" smtClean="0"/>
              <a:t>How did they react to the situation?</a:t>
            </a:r>
          </a:p>
          <a:p>
            <a:r>
              <a:rPr lang="en-US" dirty="0" smtClean="0"/>
              <a:t>How did you react?</a:t>
            </a:r>
          </a:p>
          <a:p>
            <a:r>
              <a:rPr lang="en-US" dirty="0" smtClean="0"/>
              <a:t>What changed you as a result of this?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1146</TotalTime>
  <Words>812</Words>
  <Application>Microsoft Office PowerPoint</Application>
  <PresentationFormat>On-screen Show (4:3)</PresentationFormat>
  <Paragraphs>95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Slide 1</vt:lpstr>
      <vt:lpstr>Mrs. Greblo’s  1B Junior English Agenda:   10/5/11</vt:lpstr>
      <vt:lpstr>1B Junior English Warm-up: 10/5/11</vt:lpstr>
      <vt:lpstr>VOCAB. CARTOONS set #1</vt:lpstr>
      <vt:lpstr>The Crucible</vt:lpstr>
      <vt:lpstr>Pre-Loaded Vocabulary</vt:lpstr>
      <vt:lpstr>Respond in Writing-How would you deal with being falsely accused of a crime simply because of the way you look or because of people you were associated with?  After writing, you will share with a partner (see below and copy the chart on your paper).</vt:lpstr>
      <vt:lpstr>More Questions to Consider- Think/Pair/Share then Discuss as Class</vt:lpstr>
      <vt:lpstr>Quick Write</vt:lpstr>
      <vt:lpstr>Historical Social Injustices</vt:lpstr>
    </vt:vector>
  </TitlesOfParts>
  <Company>Hillsboro School Distreict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Kelly Greblo</dc:creator>
  <cp:lastModifiedBy>Kelly Greblo</cp:lastModifiedBy>
  <cp:revision>12</cp:revision>
  <dcterms:created xsi:type="dcterms:W3CDTF">2011-10-04T22:24:45Z</dcterms:created>
  <dcterms:modified xsi:type="dcterms:W3CDTF">2011-10-05T17:30:54Z</dcterms:modified>
</cp:coreProperties>
</file>