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7" r:id="rId2"/>
    <p:sldId id="258" r:id="rId3"/>
    <p:sldId id="263" r:id="rId4"/>
    <p:sldId id="259" r:id="rId5"/>
    <p:sldId id="260" r:id="rId6"/>
    <p:sldId id="265" r:id="rId7"/>
    <p:sldId id="261"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BFB69F-197A-42B4-AA04-3D1FDA4F6D75}" type="datetimeFigureOut">
              <a:rPr lang="en-US" smtClean="0"/>
              <a:t>10/29/2012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3FD89A-4F41-4593-9DB5-524008F02D7B}" type="slidenum">
              <a:rPr lang="en-US" smtClean="0"/>
              <a:t>‹#›</a:t>
            </a:fld>
            <a:endParaRPr lang="en-US"/>
          </a:p>
        </p:txBody>
      </p:sp>
    </p:spTree>
    <p:extLst>
      <p:ext uri="{BB962C8B-B14F-4D97-AF65-F5344CB8AC3E}">
        <p14:creationId xmlns:p14="http://schemas.microsoft.com/office/powerpoint/2010/main" val="31954138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378CD7-30C4-4155-92BC-B04031CF3B06}" type="slidenum">
              <a:rPr lang="en-US" smtClean="0"/>
              <a:t>2</a:t>
            </a:fld>
            <a:endParaRPr lang="en-US"/>
          </a:p>
        </p:txBody>
      </p:sp>
    </p:spTree>
    <p:extLst>
      <p:ext uri="{BB962C8B-B14F-4D97-AF65-F5344CB8AC3E}">
        <p14:creationId xmlns:p14="http://schemas.microsoft.com/office/powerpoint/2010/main" val="40712335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45701111-8E3A-404F-B638-6ED3AA712C6B}" type="datetimeFigureOut">
              <a:rPr lang="en-US" smtClean="0"/>
              <a:t>10/29/2012</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8B73010-B854-4F0F-AEDC-AD1B53218F7F}"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5701111-8E3A-404F-B638-6ED3AA712C6B}" type="datetimeFigureOut">
              <a:rPr lang="en-US" smtClean="0"/>
              <a:t>10/29/2012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B73010-B854-4F0F-AEDC-AD1B53218F7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58B73010-B854-4F0F-AEDC-AD1B53218F7F}"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5701111-8E3A-404F-B638-6ED3AA712C6B}" type="datetimeFigureOut">
              <a:rPr lang="en-US" smtClean="0"/>
              <a:t>10/29/2012</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5701111-8E3A-404F-B638-6ED3AA712C6B}" type="datetimeFigureOut">
              <a:rPr lang="en-US" smtClean="0"/>
              <a:t>10/29/2012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58B73010-B854-4F0F-AEDC-AD1B53218F7F}"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45701111-8E3A-404F-B638-6ED3AA712C6B}" type="datetimeFigureOut">
              <a:rPr lang="en-US" smtClean="0"/>
              <a:t>10/29/2012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8B73010-B854-4F0F-AEDC-AD1B53218F7F}"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45701111-8E3A-404F-B638-6ED3AA712C6B}" type="datetimeFigureOut">
              <a:rPr lang="en-US" smtClean="0"/>
              <a:t>10/29/2012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B73010-B854-4F0F-AEDC-AD1B53218F7F}"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45701111-8E3A-404F-B638-6ED3AA712C6B}" type="datetimeFigureOut">
              <a:rPr lang="en-US" smtClean="0"/>
              <a:t>10/29/2012</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58B73010-B854-4F0F-AEDC-AD1B53218F7F}"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5701111-8E3A-404F-B638-6ED3AA712C6B}" type="datetimeFigureOut">
              <a:rPr lang="en-US" smtClean="0"/>
              <a:t>10/29/2012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58B73010-B854-4F0F-AEDC-AD1B53218F7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45701111-8E3A-404F-B638-6ED3AA712C6B}" type="datetimeFigureOut">
              <a:rPr lang="en-US" smtClean="0"/>
              <a:t>10/29/2012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58B73010-B854-4F0F-AEDC-AD1B53218F7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8B73010-B854-4F0F-AEDC-AD1B53218F7F}"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45701111-8E3A-404F-B638-6ED3AA712C6B}" type="datetimeFigureOut">
              <a:rPr lang="en-US" smtClean="0"/>
              <a:t>10/29/2012</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58B73010-B854-4F0F-AEDC-AD1B53218F7F}"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45701111-8E3A-404F-B638-6ED3AA712C6B}" type="datetimeFigureOut">
              <a:rPr lang="en-US" smtClean="0"/>
              <a:t>10/29/2012</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45701111-8E3A-404F-B638-6ED3AA712C6B}" type="datetimeFigureOut">
              <a:rPr lang="en-US" smtClean="0"/>
              <a:t>10/29/2012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8B73010-B854-4F0F-AEDC-AD1B53218F7F}"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5105400"/>
            <a:ext cx="8062912" cy="1752600"/>
          </a:xfrm>
        </p:spPr>
        <p:txBody>
          <a:bodyPr>
            <a:normAutofit/>
          </a:bodyPr>
          <a:lstStyle/>
          <a:p>
            <a:r>
              <a:rPr lang="en-US" sz="5400" dirty="0" smtClean="0">
                <a:solidFill>
                  <a:schemeClr val="accent2">
                    <a:lumMod val="75000"/>
                  </a:schemeClr>
                </a:solidFill>
                <a:latin typeface="Calibri" pitchFamily="34" charset="0"/>
                <a:cs typeface="Calibri" pitchFamily="34" charset="0"/>
              </a:rPr>
              <a:t>2012-2013</a:t>
            </a:r>
            <a:endParaRPr lang="en-US" sz="5400" dirty="0">
              <a:solidFill>
                <a:schemeClr val="accent2">
                  <a:lumMod val="75000"/>
                </a:schemeClr>
              </a:solidFill>
              <a:latin typeface="Calibri" pitchFamily="34" charset="0"/>
              <a:cs typeface="Calibri" pitchFamily="34" charset="0"/>
            </a:endParaRPr>
          </a:p>
        </p:txBody>
      </p:sp>
      <p:sp>
        <p:nvSpPr>
          <p:cNvPr id="2" name="Title 1"/>
          <p:cNvSpPr>
            <a:spLocks noGrp="1"/>
          </p:cNvSpPr>
          <p:nvPr>
            <p:ph type="ctrTitle"/>
          </p:nvPr>
        </p:nvSpPr>
        <p:spPr>
          <a:xfrm>
            <a:off x="228600" y="2438400"/>
            <a:ext cx="8686800" cy="2514600"/>
          </a:xfrm>
        </p:spPr>
        <p:txBody>
          <a:bodyPr>
            <a:noAutofit/>
          </a:bodyPr>
          <a:lstStyle/>
          <a:p>
            <a:r>
              <a:rPr lang="en-US" sz="8000" dirty="0" smtClean="0">
                <a:solidFill>
                  <a:srgbClr val="7030A0"/>
                </a:solidFill>
              </a:rPr>
              <a:t/>
            </a:r>
            <a:br>
              <a:rPr lang="en-US" sz="8000" dirty="0" smtClean="0">
                <a:solidFill>
                  <a:srgbClr val="7030A0"/>
                </a:solidFill>
              </a:rPr>
            </a:br>
            <a:r>
              <a:rPr lang="en-US" sz="8000" dirty="0" smtClean="0">
                <a:solidFill>
                  <a:srgbClr val="7030A0"/>
                </a:solidFill>
              </a:rPr>
              <a:t/>
            </a:r>
            <a:br>
              <a:rPr lang="en-US" sz="8000" dirty="0" smtClean="0">
                <a:solidFill>
                  <a:srgbClr val="7030A0"/>
                </a:solidFill>
              </a:rPr>
            </a:br>
            <a:r>
              <a:rPr lang="en-US" sz="8000" dirty="0" smtClean="0">
                <a:solidFill>
                  <a:srgbClr val="7030A0"/>
                </a:solidFill>
              </a:rPr>
              <a:t> </a:t>
            </a:r>
            <a:r>
              <a:rPr lang="en-US" sz="6600" dirty="0" smtClean="0">
                <a:solidFill>
                  <a:srgbClr val="7030A0"/>
                </a:solidFill>
                <a:latin typeface="Calibri" pitchFamily="34" charset="0"/>
                <a:cs typeface="Calibri" pitchFamily="34" charset="0"/>
              </a:rPr>
              <a:t>Sophomore English     </a:t>
            </a:r>
            <a:br>
              <a:rPr lang="en-US" sz="6600" dirty="0" smtClean="0">
                <a:solidFill>
                  <a:srgbClr val="7030A0"/>
                </a:solidFill>
                <a:latin typeface="Calibri" pitchFamily="34" charset="0"/>
                <a:cs typeface="Calibri" pitchFamily="34" charset="0"/>
              </a:rPr>
            </a:br>
            <a:r>
              <a:rPr lang="en-US" sz="6600" dirty="0" smtClean="0">
                <a:solidFill>
                  <a:srgbClr val="7030A0"/>
                </a:solidFill>
                <a:latin typeface="Calibri" pitchFamily="34" charset="0"/>
                <a:cs typeface="Calibri" pitchFamily="34" charset="0"/>
              </a:rPr>
              <a:t>with Mrs. Greblo!</a:t>
            </a:r>
            <a:endParaRPr lang="en-US" sz="6600" dirty="0">
              <a:solidFill>
                <a:srgbClr val="7030A0"/>
              </a:solidFill>
              <a:latin typeface="Calibri" pitchFamily="34" charset="0"/>
              <a:cs typeface="Calibri"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495228730"/>
              </p:ext>
            </p:extLst>
          </p:nvPr>
        </p:nvGraphicFramePr>
        <p:xfrm>
          <a:off x="304800" y="533400"/>
          <a:ext cx="6096000" cy="822960"/>
        </p:xfrm>
        <a:graphic>
          <a:graphicData uri="http://schemas.openxmlformats.org/drawingml/2006/table">
            <a:tbl>
              <a:tblPr firstRow="1" bandRow="1">
                <a:tableStyleId>{2D5ABB26-0587-4C30-8999-92F81FD0307C}</a:tableStyleId>
              </a:tblPr>
              <a:tblGrid>
                <a:gridCol w="6096000"/>
              </a:tblGrid>
              <a:tr h="370840">
                <a:tc>
                  <a:txBody>
                    <a:bodyPr/>
                    <a:lstStyle/>
                    <a:p>
                      <a:r>
                        <a:rPr lang="en-US" sz="4800" dirty="0" smtClean="0">
                          <a:solidFill>
                            <a:srgbClr val="7030A0"/>
                          </a:solidFill>
                          <a:latin typeface="Calibri" pitchFamily="34" charset="0"/>
                          <a:cs typeface="Calibri" pitchFamily="34" charset="0"/>
                        </a:rPr>
                        <a:t>Welcome back to…</a:t>
                      </a:r>
                      <a:endParaRPr lang="en-US" sz="4800" dirty="0">
                        <a:solidFill>
                          <a:srgbClr val="7030A0"/>
                        </a:solidFill>
                        <a:latin typeface="Calibri" pitchFamily="34" charset="0"/>
                        <a:cs typeface="Calibri" pitchFamily="34" charset="0"/>
                      </a:endParaRPr>
                    </a:p>
                  </a:txBody>
                  <a:tcPr/>
                </a:tc>
              </a:tr>
            </a:tbl>
          </a:graphicData>
        </a:graphic>
      </p:graphicFrame>
    </p:spTree>
    <p:extLst>
      <p:ext uri="{BB962C8B-B14F-4D97-AF65-F5344CB8AC3E}">
        <p14:creationId xmlns:p14="http://schemas.microsoft.com/office/powerpoint/2010/main" val="274952275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5152"/>
          </a:xfrm>
        </p:spPr>
        <p:txBody>
          <a:bodyPr>
            <a:noAutofit/>
          </a:bodyPr>
          <a:lstStyle/>
          <a:p>
            <a:r>
              <a:rPr lang="en-US" sz="2400" b="1" dirty="0" smtClean="0">
                <a:solidFill>
                  <a:schemeClr val="accent3"/>
                </a:solidFill>
                <a:latin typeface="Calibri" pitchFamily="34" charset="0"/>
                <a:cs typeface="Calibri" pitchFamily="34" charset="0"/>
              </a:rPr>
              <a:t>Mrs. </a:t>
            </a:r>
            <a:r>
              <a:rPr lang="en-US" sz="2400" b="1" dirty="0" err="1" smtClean="0">
                <a:solidFill>
                  <a:schemeClr val="accent3"/>
                </a:solidFill>
                <a:latin typeface="Calibri" pitchFamily="34" charset="0"/>
                <a:cs typeface="Calibri" pitchFamily="34" charset="0"/>
              </a:rPr>
              <a:t>Greblo’s</a:t>
            </a:r>
            <a:r>
              <a:rPr lang="en-US" sz="2400" b="1" dirty="0" smtClean="0">
                <a:solidFill>
                  <a:schemeClr val="accent3"/>
                </a:solidFill>
                <a:latin typeface="Calibri" pitchFamily="34" charset="0"/>
                <a:cs typeface="Calibri" pitchFamily="34" charset="0"/>
              </a:rPr>
              <a:t>  1A, 2A &amp;, 4A Sophomore English Agenda:   </a:t>
            </a:r>
            <a:r>
              <a:rPr lang="en-US" sz="2400" b="1" dirty="0" smtClean="0">
                <a:solidFill>
                  <a:srgbClr val="00B050"/>
                </a:solidFill>
                <a:latin typeface="Calibri" pitchFamily="34" charset="0"/>
                <a:cs typeface="Calibri" pitchFamily="34" charset="0"/>
              </a:rPr>
              <a:t>10/29/12</a:t>
            </a:r>
            <a:endParaRPr lang="en-US" sz="2400" b="1" dirty="0">
              <a:solidFill>
                <a:srgbClr val="00B050"/>
              </a:solidFill>
              <a:latin typeface="Calibri" pitchFamily="34" charset="0"/>
              <a:cs typeface="Calibri" pitchFamily="34" charset="0"/>
            </a:endParaRPr>
          </a:p>
        </p:txBody>
      </p:sp>
      <p:sp>
        <p:nvSpPr>
          <p:cNvPr id="3" name="Content Placeholder 2"/>
          <p:cNvSpPr>
            <a:spLocks noGrp="1"/>
          </p:cNvSpPr>
          <p:nvPr>
            <p:ph sz="quarter" idx="1"/>
          </p:nvPr>
        </p:nvSpPr>
        <p:spPr>
          <a:xfrm>
            <a:off x="152400" y="1295400"/>
            <a:ext cx="8839200" cy="5562600"/>
          </a:xfrm>
        </p:spPr>
        <p:txBody>
          <a:bodyPr>
            <a:normAutofit fontScale="25000" lnSpcReduction="20000"/>
          </a:bodyPr>
          <a:lstStyle/>
          <a:p>
            <a:pPr marL="0" indent="0">
              <a:buNone/>
            </a:pPr>
            <a:r>
              <a:rPr lang="en-US" sz="5600" b="1" dirty="0" smtClean="0">
                <a:solidFill>
                  <a:srgbClr val="7030A0"/>
                </a:solidFill>
                <a:latin typeface="Calibri" pitchFamily="34" charset="0"/>
                <a:cs typeface="Calibri" pitchFamily="34" charset="0"/>
              </a:rPr>
              <a:t>Please copy this agenda down into your Learning Log Notebook, you will receive credit for it!</a:t>
            </a:r>
          </a:p>
          <a:p>
            <a:pPr>
              <a:buFont typeface="Courier New" pitchFamily="49" charset="0"/>
              <a:buChar char="o"/>
            </a:pPr>
            <a:r>
              <a:rPr lang="en-US" sz="6000" b="1" dirty="0" smtClean="0">
                <a:solidFill>
                  <a:srgbClr val="7030A0"/>
                </a:solidFill>
                <a:latin typeface="Calibri" pitchFamily="34" charset="0"/>
                <a:cs typeface="Calibri" pitchFamily="34" charset="0"/>
              </a:rPr>
              <a:t>SSR </a:t>
            </a:r>
            <a:r>
              <a:rPr lang="en-US" sz="6000" b="1" dirty="0">
                <a:solidFill>
                  <a:srgbClr val="7030A0"/>
                </a:solidFill>
                <a:latin typeface="Calibri" pitchFamily="34" charset="0"/>
                <a:cs typeface="Calibri" pitchFamily="34" charset="0"/>
              </a:rPr>
              <a:t>/Attendance</a:t>
            </a:r>
          </a:p>
          <a:p>
            <a:pPr>
              <a:buFont typeface="Courier New" pitchFamily="49" charset="0"/>
              <a:buChar char="o"/>
            </a:pPr>
            <a:r>
              <a:rPr lang="en-US" sz="6000" b="1" dirty="0">
                <a:solidFill>
                  <a:srgbClr val="7030A0"/>
                </a:solidFill>
                <a:latin typeface="Calibri" pitchFamily="34" charset="0"/>
                <a:cs typeface="Calibri" pitchFamily="34" charset="0"/>
              </a:rPr>
              <a:t>Daily SSR Entry</a:t>
            </a:r>
          </a:p>
          <a:p>
            <a:pPr>
              <a:buFont typeface="Courier New" pitchFamily="49" charset="0"/>
              <a:buChar char="o"/>
            </a:pPr>
            <a:r>
              <a:rPr lang="en-US" sz="6000" b="1" dirty="0" smtClean="0">
                <a:solidFill>
                  <a:srgbClr val="7030A0"/>
                </a:solidFill>
                <a:latin typeface="Calibri" pitchFamily="34" charset="0"/>
                <a:cs typeface="Calibri" pitchFamily="34" charset="0"/>
              </a:rPr>
              <a:t>Agenda</a:t>
            </a:r>
            <a:endParaRPr lang="en-US" sz="6000" b="1" dirty="0">
              <a:solidFill>
                <a:srgbClr val="C00000"/>
              </a:solidFill>
              <a:latin typeface="Calibri" pitchFamily="34" charset="0"/>
              <a:cs typeface="Calibri" pitchFamily="34" charset="0"/>
            </a:endParaRPr>
          </a:p>
          <a:p>
            <a:pPr>
              <a:buFont typeface="Courier New" pitchFamily="49" charset="0"/>
              <a:buChar char="o"/>
            </a:pPr>
            <a:r>
              <a:rPr lang="en-US" sz="6000" u="sng" dirty="0">
                <a:solidFill>
                  <a:srgbClr val="FF0000"/>
                </a:solidFill>
                <a:latin typeface="Calibri" pitchFamily="34" charset="0"/>
                <a:cs typeface="Calibri" pitchFamily="34" charset="0"/>
              </a:rPr>
              <a:t>Announcements: </a:t>
            </a:r>
            <a:endParaRPr lang="en-US" sz="6000" dirty="0">
              <a:solidFill>
                <a:srgbClr val="FF0000"/>
              </a:solidFill>
              <a:latin typeface="Calibri" pitchFamily="34" charset="0"/>
              <a:cs typeface="Calibri" pitchFamily="34" charset="0"/>
            </a:endParaRPr>
          </a:p>
          <a:p>
            <a:pPr lvl="1">
              <a:buFont typeface="Courier New" pitchFamily="49" charset="0"/>
              <a:buChar char="o"/>
            </a:pPr>
            <a:r>
              <a:rPr lang="en-US" sz="6000" dirty="0">
                <a:solidFill>
                  <a:srgbClr val="FF0000"/>
                </a:solidFill>
                <a:latin typeface="Calibri" pitchFamily="34" charset="0"/>
                <a:cs typeface="Calibri" pitchFamily="34" charset="0"/>
                <a:sym typeface="Wingdings" pitchFamily="2" charset="2"/>
              </a:rPr>
              <a:t>LATE WORK: </a:t>
            </a:r>
            <a:r>
              <a:rPr lang="en-US" sz="6000" b="1" dirty="0">
                <a:solidFill>
                  <a:srgbClr val="FF0000"/>
                </a:solidFill>
                <a:latin typeface="Calibri" pitchFamily="34" charset="0"/>
                <a:cs typeface="Calibri" pitchFamily="34" charset="0"/>
                <a:sym typeface="Wingdings" pitchFamily="2" charset="2"/>
              </a:rPr>
              <a:t>The Cold </a:t>
            </a:r>
            <a:r>
              <a:rPr lang="en-US" sz="6000" b="1" dirty="0" err="1">
                <a:solidFill>
                  <a:srgbClr val="FF0000"/>
                </a:solidFill>
                <a:latin typeface="Calibri" pitchFamily="34" charset="0"/>
                <a:cs typeface="Calibri" pitchFamily="34" charset="0"/>
                <a:sym typeface="Wingdings" pitchFamily="2" charset="2"/>
              </a:rPr>
              <a:t>Eqs</a:t>
            </a:r>
            <a:r>
              <a:rPr lang="en-US" sz="6000" b="1" dirty="0">
                <a:solidFill>
                  <a:srgbClr val="FF0000"/>
                </a:solidFill>
                <a:latin typeface="Calibri" pitchFamily="34" charset="0"/>
                <a:cs typeface="Calibri" pitchFamily="34" charset="0"/>
                <a:sym typeface="Wingdings" pitchFamily="2" charset="2"/>
              </a:rPr>
              <a:t>. ENDING REWRITES need to be turned into the black turn-in box ASAP</a:t>
            </a:r>
            <a:r>
              <a:rPr lang="en-US" sz="6000" b="1" dirty="0" smtClean="0">
                <a:solidFill>
                  <a:srgbClr val="FF0000"/>
                </a:solidFill>
                <a:latin typeface="Calibri" pitchFamily="34" charset="0"/>
                <a:cs typeface="Calibri" pitchFamily="34" charset="0"/>
                <a:sym typeface="Wingdings" pitchFamily="2" charset="2"/>
              </a:rPr>
              <a:t>!</a:t>
            </a:r>
            <a:endParaRPr lang="en-US" sz="6000" b="1" u="sng" dirty="0" smtClean="0">
              <a:solidFill>
                <a:srgbClr val="FF0000"/>
              </a:solidFill>
              <a:latin typeface="Calibri" pitchFamily="34" charset="0"/>
              <a:cs typeface="Calibri" pitchFamily="34" charset="0"/>
              <a:sym typeface="Wingdings" pitchFamily="2" charset="2"/>
            </a:endParaRPr>
          </a:p>
          <a:p>
            <a:pPr lvl="1">
              <a:buFont typeface="Courier New" pitchFamily="49" charset="0"/>
              <a:buChar char="o"/>
            </a:pPr>
            <a:r>
              <a:rPr lang="en-US" sz="6000" b="1" u="sng" dirty="0" smtClean="0">
                <a:solidFill>
                  <a:srgbClr val="FF0000"/>
                </a:solidFill>
                <a:latin typeface="Calibri" pitchFamily="34" charset="0"/>
                <a:cs typeface="Calibri" pitchFamily="34" charset="0"/>
                <a:sym typeface="Wingdings" pitchFamily="2" charset="2"/>
              </a:rPr>
              <a:t>Honors </a:t>
            </a:r>
            <a:r>
              <a:rPr lang="en-US" sz="6000" b="1" u="sng" dirty="0">
                <a:solidFill>
                  <a:srgbClr val="FF0000"/>
                </a:solidFill>
                <a:latin typeface="Calibri" pitchFamily="34" charset="0"/>
                <a:cs typeface="Calibri" pitchFamily="34" charset="0"/>
                <a:sym typeface="Wingdings" pitchFamily="2" charset="2"/>
              </a:rPr>
              <a:t>option: </a:t>
            </a:r>
            <a:r>
              <a:rPr lang="en-US" sz="6000" b="1" dirty="0">
                <a:solidFill>
                  <a:srgbClr val="FF0000"/>
                </a:solidFill>
                <a:latin typeface="Calibri" pitchFamily="34" charset="0"/>
                <a:cs typeface="Calibri" pitchFamily="34" charset="0"/>
                <a:sym typeface="Wingdings" pitchFamily="2" charset="2"/>
              </a:rPr>
              <a:t>Go to my website and under the “Honors” tab, please print the forms and make an appt. with me for outside of class, ASAP</a:t>
            </a:r>
            <a:r>
              <a:rPr lang="en-US" sz="6000" b="1" dirty="0" smtClean="0">
                <a:solidFill>
                  <a:srgbClr val="FF0000"/>
                </a:solidFill>
                <a:latin typeface="Calibri" pitchFamily="34" charset="0"/>
                <a:cs typeface="Calibri" pitchFamily="34" charset="0"/>
                <a:sym typeface="Wingdings" pitchFamily="2" charset="2"/>
              </a:rPr>
              <a:t>!</a:t>
            </a:r>
            <a:endParaRPr lang="en-US" sz="6000" b="1" dirty="0">
              <a:solidFill>
                <a:srgbClr val="FF0000"/>
              </a:solidFill>
              <a:latin typeface="Calibri" pitchFamily="34" charset="0"/>
              <a:cs typeface="Calibri" pitchFamily="34" charset="0"/>
              <a:sym typeface="Wingdings" pitchFamily="2" charset="2"/>
            </a:endParaRPr>
          </a:p>
          <a:p>
            <a:pPr>
              <a:buFont typeface="Courier New" pitchFamily="49" charset="0"/>
              <a:buChar char="o"/>
            </a:pPr>
            <a:r>
              <a:rPr lang="en-US" sz="6000" b="1" dirty="0" smtClean="0">
                <a:solidFill>
                  <a:srgbClr val="7030A0"/>
                </a:solidFill>
                <a:latin typeface="Calibri" pitchFamily="34" charset="0"/>
                <a:cs typeface="Calibri" pitchFamily="34" charset="0"/>
              </a:rPr>
              <a:t>Break- </a:t>
            </a:r>
            <a:r>
              <a:rPr lang="en-US" sz="6000" b="1" i="1" dirty="0" smtClean="0">
                <a:solidFill>
                  <a:srgbClr val="7030A0"/>
                </a:solidFill>
                <a:latin typeface="Calibri" pitchFamily="34" charset="0"/>
                <a:cs typeface="Calibri" pitchFamily="34" charset="0"/>
              </a:rPr>
              <a:t>be back on time (2 </a:t>
            </a:r>
            <a:r>
              <a:rPr lang="en-US" sz="6000" b="1" i="1" dirty="0" err="1" smtClean="0">
                <a:solidFill>
                  <a:srgbClr val="7030A0"/>
                </a:solidFill>
                <a:latin typeface="Calibri" pitchFamily="34" charset="0"/>
                <a:cs typeface="Calibri" pitchFamily="34" charset="0"/>
              </a:rPr>
              <a:t>mins</a:t>
            </a:r>
            <a:r>
              <a:rPr lang="en-US" sz="6000" b="1" i="1" dirty="0" smtClean="0">
                <a:solidFill>
                  <a:srgbClr val="7030A0"/>
                </a:solidFill>
                <a:latin typeface="Calibri" pitchFamily="34" charset="0"/>
                <a:cs typeface="Calibri" pitchFamily="34" charset="0"/>
              </a:rPr>
              <a:t>.)</a:t>
            </a:r>
          </a:p>
          <a:p>
            <a:pPr>
              <a:buFont typeface="Courier New" pitchFamily="49" charset="0"/>
              <a:buChar char="o"/>
            </a:pPr>
            <a:r>
              <a:rPr lang="en-US" sz="6000" b="1" dirty="0">
                <a:solidFill>
                  <a:srgbClr val="7030A0"/>
                </a:solidFill>
                <a:latin typeface="Calibri" pitchFamily="34" charset="0"/>
                <a:cs typeface="Calibri" pitchFamily="34" charset="0"/>
              </a:rPr>
              <a:t>Part 2: </a:t>
            </a:r>
            <a:r>
              <a:rPr lang="en-US" sz="6000" b="1" i="1" dirty="0">
                <a:solidFill>
                  <a:srgbClr val="7030A0"/>
                </a:solidFill>
                <a:latin typeface="Calibri" pitchFamily="34" charset="0"/>
                <a:cs typeface="Calibri" pitchFamily="34" charset="0"/>
              </a:rPr>
              <a:t>The Bass, the River, and Sheila </a:t>
            </a:r>
            <a:r>
              <a:rPr lang="en-US" sz="6000" b="1" i="1" dirty="0" err="1">
                <a:solidFill>
                  <a:srgbClr val="7030A0"/>
                </a:solidFill>
                <a:latin typeface="Calibri" pitchFamily="34" charset="0"/>
                <a:cs typeface="Calibri" pitchFamily="34" charset="0"/>
              </a:rPr>
              <a:t>Mant</a:t>
            </a:r>
            <a:r>
              <a:rPr lang="en-US" sz="6000" b="1" i="1" dirty="0">
                <a:solidFill>
                  <a:srgbClr val="7030A0"/>
                </a:solidFill>
                <a:latin typeface="Calibri" pitchFamily="34" charset="0"/>
                <a:cs typeface="Calibri" pitchFamily="34" charset="0"/>
              </a:rPr>
              <a:t> </a:t>
            </a:r>
            <a:r>
              <a:rPr lang="en-US" sz="6000" b="1" dirty="0">
                <a:solidFill>
                  <a:srgbClr val="7030A0"/>
                </a:solidFill>
                <a:latin typeface="Calibri" pitchFamily="34" charset="0"/>
                <a:cs typeface="Calibri" pitchFamily="34" charset="0"/>
              </a:rPr>
              <a:t>by W.D. </a:t>
            </a:r>
            <a:r>
              <a:rPr lang="en-US" sz="6000" b="1" dirty="0" err="1">
                <a:solidFill>
                  <a:srgbClr val="7030A0"/>
                </a:solidFill>
                <a:latin typeface="Calibri" pitchFamily="34" charset="0"/>
                <a:cs typeface="Calibri" pitchFamily="34" charset="0"/>
              </a:rPr>
              <a:t>Wetherell</a:t>
            </a:r>
            <a:r>
              <a:rPr lang="en-US" sz="6000" b="1" dirty="0">
                <a:solidFill>
                  <a:srgbClr val="7030A0"/>
                </a:solidFill>
                <a:latin typeface="Calibri" pitchFamily="34" charset="0"/>
                <a:cs typeface="Calibri" pitchFamily="34" charset="0"/>
              </a:rPr>
              <a:t> (pgs. 34-41)</a:t>
            </a:r>
          </a:p>
          <a:p>
            <a:pPr lvl="1">
              <a:buFont typeface="Courier New" pitchFamily="49" charset="0"/>
              <a:buChar char="o"/>
            </a:pPr>
            <a:r>
              <a:rPr lang="en-US" sz="6000" b="1" dirty="0">
                <a:solidFill>
                  <a:srgbClr val="7030A0"/>
                </a:solidFill>
                <a:latin typeface="Calibri" pitchFamily="34" charset="0"/>
                <a:cs typeface="Calibri" pitchFamily="34" charset="0"/>
              </a:rPr>
              <a:t>Discussion </a:t>
            </a:r>
          </a:p>
          <a:p>
            <a:pPr lvl="1">
              <a:buFont typeface="Courier New" pitchFamily="49" charset="0"/>
              <a:buChar char="o"/>
            </a:pPr>
            <a:r>
              <a:rPr lang="en-US" sz="6000" b="1" dirty="0">
                <a:solidFill>
                  <a:srgbClr val="7030A0"/>
                </a:solidFill>
                <a:latin typeface="Calibri" pitchFamily="34" charset="0"/>
                <a:cs typeface="Calibri" pitchFamily="34" charset="0"/>
              </a:rPr>
              <a:t>Homework discussion pair share</a:t>
            </a:r>
          </a:p>
          <a:p>
            <a:pPr lvl="1">
              <a:buFont typeface="Courier New" pitchFamily="49" charset="0"/>
              <a:buChar char="o"/>
            </a:pPr>
            <a:r>
              <a:rPr lang="en-US" sz="6000" b="1" dirty="0">
                <a:solidFill>
                  <a:srgbClr val="7030A0"/>
                </a:solidFill>
                <a:latin typeface="Calibri" pitchFamily="34" charset="0"/>
                <a:cs typeface="Calibri" pitchFamily="34" charset="0"/>
              </a:rPr>
              <a:t>Quiz</a:t>
            </a:r>
          </a:p>
          <a:p>
            <a:pPr>
              <a:buFont typeface="Courier New" pitchFamily="49" charset="0"/>
              <a:buChar char="o"/>
            </a:pPr>
            <a:r>
              <a:rPr lang="en-US" sz="6000" b="1" dirty="0">
                <a:solidFill>
                  <a:srgbClr val="7030A0"/>
                </a:solidFill>
                <a:latin typeface="Calibri" pitchFamily="34" charset="0"/>
                <a:cs typeface="Calibri" pitchFamily="34" charset="0"/>
              </a:rPr>
              <a:t>Part 1: </a:t>
            </a:r>
            <a:r>
              <a:rPr lang="en-US" sz="6000" b="1" i="1" dirty="0">
                <a:solidFill>
                  <a:srgbClr val="7030A0"/>
                </a:solidFill>
                <a:latin typeface="Calibri" pitchFamily="34" charset="0"/>
                <a:cs typeface="Calibri" pitchFamily="34" charset="0"/>
              </a:rPr>
              <a:t>The Book of Sand </a:t>
            </a:r>
            <a:r>
              <a:rPr lang="en-US" sz="6000" b="1" dirty="0">
                <a:solidFill>
                  <a:srgbClr val="7030A0"/>
                </a:solidFill>
                <a:latin typeface="Calibri" pitchFamily="34" charset="0"/>
                <a:cs typeface="Calibri" pitchFamily="34" charset="0"/>
              </a:rPr>
              <a:t>by </a:t>
            </a:r>
            <a:r>
              <a:rPr lang="en-US" sz="6000" b="1" dirty="0" err="1">
                <a:solidFill>
                  <a:srgbClr val="7030A0"/>
                </a:solidFill>
                <a:latin typeface="Calibri" pitchFamily="34" charset="0"/>
                <a:cs typeface="Calibri" pitchFamily="34" charset="0"/>
              </a:rPr>
              <a:t>Jorges</a:t>
            </a:r>
            <a:r>
              <a:rPr lang="en-US" sz="6000" b="1" dirty="0">
                <a:solidFill>
                  <a:srgbClr val="7030A0"/>
                </a:solidFill>
                <a:latin typeface="Calibri" pitchFamily="34" charset="0"/>
                <a:cs typeface="Calibri" pitchFamily="34" charset="0"/>
              </a:rPr>
              <a:t> Luis Borges (pgs. 43-48)</a:t>
            </a:r>
          </a:p>
          <a:p>
            <a:pPr lvl="1">
              <a:buFont typeface="Courier New" pitchFamily="49" charset="0"/>
              <a:buChar char="o"/>
            </a:pPr>
            <a:r>
              <a:rPr lang="en-US" sz="6000" b="1" dirty="0">
                <a:solidFill>
                  <a:srgbClr val="7030A0"/>
                </a:solidFill>
                <a:latin typeface="Calibri" pitchFamily="34" charset="0"/>
                <a:cs typeface="Calibri" pitchFamily="34" charset="0"/>
              </a:rPr>
              <a:t>“Before You Read” </a:t>
            </a:r>
            <a:r>
              <a:rPr lang="en-US" sz="6000" b="1" dirty="0" err="1">
                <a:solidFill>
                  <a:srgbClr val="7030A0"/>
                </a:solidFill>
                <a:latin typeface="Calibri" pitchFamily="34" charset="0"/>
                <a:cs typeface="Calibri" pitchFamily="34" charset="0"/>
              </a:rPr>
              <a:t>quickwrite</a:t>
            </a:r>
            <a:r>
              <a:rPr lang="en-US" sz="6000" b="1" dirty="0">
                <a:solidFill>
                  <a:srgbClr val="7030A0"/>
                </a:solidFill>
                <a:latin typeface="Calibri" pitchFamily="34" charset="0"/>
                <a:cs typeface="Calibri" pitchFamily="34" charset="0"/>
              </a:rPr>
              <a:t> and notes</a:t>
            </a:r>
          </a:p>
          <a:p>
            <a:pPr lvl="1">
              <a:buFont typeface="Courier New" pitchFamily="49" charset="0"/>
              <a:buChar char="o"/>
            </a:pPr>
            <a:r>
              <a:rPr lang="en-US" sz="6000" b="1" dirty="0">
                <a:solidFill>
                  <a:srgbClr val="7030A0"/>
                </a:solidFill>
                <a:latin typeface="Calibri" pitchFamily="34" charset="0"/>
                <a:cs typeface="Calibri" pitchFamily="34" charset="0"/>
              </a:rPr>
              <a:t>Read and listen to story together</a:t>
            </a:r>
          </a:p>
          <a:p>
            <a:pPr>
              <a:buFont typeface="Courier New" pitchFamily="49" charset="0"/>
              <a:buChar char="o"/>
            </a:pPr>
            <a:r>
              <a:rPr lang="en-US" sz="6400" b="1" dirty="0" smtClean="0">
                <a:solidFill>
                  <a:srgbClr val="00B050"/>
                </a:solidFill>
                <a:latin typeface="Calibri" pitchFamily="34" charset="0"/>
                <a:cs typeface="Calibri" pitchFamily="34" charset="0"/>
              </a:rPr>
              <a:t>Objective(s</a:t>
            </a:r>
            <a:r>
              <a:rPr lang="en-US" sz="6400" b="1" dirty="0">
                <a:solidFill>
                  <a:srgbClr val="00B050"/>
                </a:solidFill>
                <a:latin typeface="Calibri" pitchFamily="34" charset="0"/>
                <a:cs typeface="Calibri" pitchFamily="34" charset="0"/>
              </a:rPr>
              <a:t>): </a:t>
            </a:r>
          </a:p>
          <a:p>
            <a:pPr lvl="1">
              <a:buFont typeface="Courier New" pitchFamily="49" charset="0"/>
              <a:buChar char="o"/>
            </a:pPr>
            <a:r>
              <a:rPr lang="en-US" sz="4800" b="1" u="sng" dirty="0">
                <a:solidFill>
                  <a:srgbClr val="00B050"/>
                </a:solidFill>
                <a:latin typeface="Calibri" pitchFamily="34" charset="0"/>
                <a:cs typeface="Calibri" pitchFamily="34" charset="0"/>
              </a:rPr>
              <a:t>Listen attentively</a:t>
            </a:r>
          </a:p>
          <a:p>
            <a:pPr lvl="1">
              <a:buFont typeface="Courier New" pitchFamily="49" charset="0"/>
              <a:buChar char="o"/>
            </a:pPr>
            <a:r>
              <a:rPr lang="en-US" sz="4800" b="1" u="sng" dirty="0">
                <a:solidFill>
                  <a:srgbClr val="00B050"/>
                </a:solidFill>
                <a:latin typeface="Calibri" pitchFamily="34" charset="0"/>
                <a:cs typeface="Calibri" pitchFamily="34" charset="0"/>
              </a:rPr>
              <a:t>Read to determine and analyze: </a:t>
            </a:r>
            <a:r>
              <a:rPr lang="en-US" sz="4800" b="1" dirty="0">
                <a:solidFill>
                  <a:srgbClr val="00B050"/>
                </a:solidFill>
                <a:latin typeface="Calibri" pitchFamily="34" charset="0"/>
                <a:cs typeface="Calibri" pitchFamily="34" charset="0"/>
              </a:rPr>
              <a:t>complex characters, the central idea of the text and its development, how the author unfolds an analysis or series of ideas or events, an author’s point of view or cultural experience, the meanings of words or phrases as they are used in a text,  author’s choices on the structure of a text and the order of events</a:t>
            </a:r>
          </a:p>
          <a:p>
            <a:pPr lvl="1">
              <a:buFont typeface="Courier New" pitchFamily="49" charset="0"/>
              <a:buChar char="o"/>
            </a:pPr>
            <a:r>
              <a:rPr lang="en-US" sz="4800" b="1" u="sng" dirty="0">
                <a:solidFill>
                  <a:srgbClr val="00B050"/>
                </a:solidFill>
                <a:latin typeface="Calibri" pitchFamily="34" charset="0"/>
                <a:cs typeface="Calibri" pitchFamily="34" charset="0"/>
              </a:rPr>
              <a:t>Write routinely over extended time frames for a range of tasks, purposes and audiences</a:t>
            </a:r>
            <a:endParaRPr lang="en-US" sz="4800" b="1" dirty="0">
              <a:solidFill>
                <a:srgbClr val="7030A0"/>
              </a:solidFill>
              <a:latin typeface="Calibri" pitchFamily="34" charset="0"/>
              <a:cs typeface="Calibri" pitchFamily="34" charset="0"/>
            </a:endParaRPr>
          </a:p>
          <a:p>
            <a:pPr>
              <a:buFont typeface="Courier New" pitchFamily="49" charset="0"/>
              <a:buChar char="o"/>
            </a:pPr>
            <a:r>
              <a:rPr lang="en-US" sz="6400" b="1" dirty="0">
                <a:solidFill>
                  <a:srgbClr val="7030A0"/>
                </a:solidFill>
                <a:latin typeface="Calibri" pitchFamily="34" charset="0"/>
                <a:cs typeface="Calibri" pitchFamily="34" charset="0"/>
              </a:rPr>
              <a:t>Homework: </a:t>
            </a:r>
            <a:r>
              <a:rPr lang="en-US" sz="6400" i="1" dirty="0">
                <a:solidFill>
                  <a:srgbClr val="FF0000"/>
                </a:solidFill>
                <a:latin typeface="Calibri" pitchFamily="34" charset="0"/>
                <a:cs typeface="Calibri" pitchFamily="34" charset="0"/>
              </a:rPr>
              <a:t>for next class…</a:t>
            </a:r>
          </a:p>
          <a:p>
            <a:pPr lvl="1">
              <a:buFont typeface="Courier New" pitchFamily="49" charset="0"/>
              <a:buChar char="o"/>
            </a:pPr>
            <a:r>
              <a:rPr lang="en-US" sz="6000" b="1" u="sng" dirty="0">
                <a:solidFill>
                  <a:srgbClr val="7030A0"/>
                </a:solidFill>
                <a:latin typeface="Calibri" pitchFamily="34" charset="0"/>
                <a:cs typeface="Calibri" pitchFamily="34" charset="0"/>
                <a:sym typeface="Wingdings" pitchFamily="2" charset="2"/>
              </a:rPr>
              <a:t>Questions for </a:t>
            </a:r>
            <a:r>
              <a:rPr lang="en-US" sz="6000" b="1" i="1" u="sng" dirty="0">
                <a:solidFill>
                  <a:srgbClr val="7030A0"/>
                </a:solidFill>
                <a:latin typeface="Calibri" pitchFamily="34" charset="0"/>
                <a:cs typeface="Calibri" pitchFamily="34" charset="0"/>
              </a:rPr>
              <a:t>The Book of Sand </a:t>
            </a:r>
            <a:r>
              <a:rPr lang="en-US" sz="6000" b="1" u="sng" dirty="0">
                <a:solidFill>
                  <a:srgbClr val="7030A0"/>
                </a:solidFill>
                <a:latin typeface="Calibri" pitchFamily="34" charset="0"/>
                <a:cs typeface="Calibri" pitchFamily="34" charset="0"/>
              </a:rPr>
              <a:t>by </a:t>
            </a:r>
            <a:r>
              <a:rPr lang="en-US" sz="6000" b="1" u="sng" dirty="0" err="1">
                <a:solidFill>
                  <a:srgbClr val="7030A0"/>
                </a:solidFill>
                <a:latin typeface="Calibri" pitchFamily="34" charset="0"/>
                <a:cs typeface="Calibri" pitchFamily="34" charset="0"/>
              </a:rPr>
              <a:t>Jorges</a:t>
            </a:r>
            <a:r>
              <a:rPr lang="en-US" sz="6000" b="1" u="sng" dirty="0">
                <a:solidFill>
                  <a:srgbClr val="7030A0"/>
                </a:solidFill>
                <a:latin typeface="Calibri" pitchFamily="34" charset="0"/>
                <a:cs typeface="Calibri" pitchFamily="34" charset="0"/>
              </a:rPr>
              <a:t> Luis Borges – Pg. 48, #’s 1-5 </a:t>
            </a:r>
            <a:r>
              <a:rPr lang="en-US" sz="6000" b="1" i="1" dirty="0">
                <a:solidFill>
                  <a:srgbClr val="7030A0"/>
                </a:solidFill>
                <a:latin typeface="Calibri" pitchFamily="34" charset="0"/>
                <a:cs typeface="Calibri" pitchFamily="34" charset="0"/>
              </a:rPr>
              <a:t>(in L.L.N.)</a:t>
            </a:r>
            <a:endParaRPr lang="en-US" sz="6000" b="1" u="sng" dirty="0">
              <a:solidFill>
                <a:srgbClr val="7030A0"/>
              </a:solidFill>
              <a:latin typeface="Calibri" pitchFamily="34" charset="0"/>
              <a:cs typeface="Calibri" pitchFamily="34" charset="0"/>
            </a:endParaRPr>
          </a:p>
          <a:p>
            <a:pPr lvl="1">
              <a:buFont typeface="Courier New" pitchFamily="49" charset="0"/>
              <a:buChar char="o"/>
            </a:pPr>
            <a:r>
              <a:rPr lang="en-US" sz="6000" b="1" dirty="0">
                <a:solidFill>
                  <a:srgbClr val="7030A0"/>
                </a:solidFill>
                <a:latin typeface="Calibri" pitchFamily="34" charset="0"/>
                <a:cs typeface="Calibri" pitchFamily="34" charset="0"/>
                <a:sym typeface="Wingdings" pitchFamily="2" charset="2"/>
              </a:rPr>
              <a:t> </a:t>
            </a:r>
            <a:r>
              <a:rPr lang="en-US" sz="6000" b="1" dirty="0">
                <a:solidFill>
                  <a:srgbClr val="7030A0"/>
                </a:solidFill>
                <a:latin typeface="Calibri" pitchFamily="34" charset="0"/>
                <a:cs typeface="Calibri" pitchFamily="34" charset="0"/>
              </a:rPr>
              <a:t>If you HAVEN’T YET: </a:t>
            </a:r>
            <a:r>
              <a:rPr lang="en-US" sz="6000" b="1" dirty="0">
                <a:solidFill>
                  <a:srgbClr val="7030A0"/>
                </a:solidFill>
                <a:latin typeface="Calibri" pitchFamily="34" charset="0"/>
                <a:cs typeface="Calibri" pitchFamily="34" charset="0"/>
                <a:sym typeface="Wingdings" pitchFamily="2" charset="2"/>
              </a:rPr>
              <a:t>Questions for </a:t>
            </a:r>
            <a:r>
              <a:rPr lang="en-US" sz="6000" b="1" i="1" dirty="0">
                <a:solidFill>
                  <a:srgbClr val="7030A0"/>
                </a:solidFill>
                <a:latin typeface="Calibri" pitchFamily="34" charset="0"/>
                <a:cs typeface="Calibri" pitchFamily="34" charset="0"/>
              </a:rPr>
              <a:t>The Bass, the River, and Sheila </a:t>
            </a:r>
            <a:r>
              <a:rPr lang="en-US" sz="6000" b="1" i="1" dirty="0" err="1">
                <a:solidFill>
                  <a:srgbClr val="7030A0"/>
                </a:solidFill>
                <a:latin typeface="Calibri" pitchFamily="34" charset="0"/>
                <a:cs typeface="Calibri" pitchFamily="34" charset="0"/>
              </a:rPr>
              <a:t>Mant</a:t>
            </a:r>
            <a:r>
              <a:rPr lang="en-US" sz="6000" b="1" i="1" dirty="0">
                <a:solidFill>
                  <a:srgbClr val="7030A0"/>
                </a:solidFill>
                <a:latin typeface="Calibri" pitchFamily="34" charset="0"/>
                <a:cs typeface="Calibri" pitchFamily="34" charset="0"/>
              </a:rPr>
              <a:t>: pg. 41, #’s 1-6 (in L.L.N.)</a:t>
            </a:r>
            <a:endParaRPr lang="en-US" sz="6000" b="1" dirty="0">
              <a:solidFill>
                <a:srgbClr val="7030A0"/>
              </a:solidFill>
              <a:latin typeface="Calibri" pitchFamily="34" charset="0"/>
              <a:cs typeface="Calibri" pitchFamily="34" charset="0"/>
              <a:sym typeface="Wingdings" pitchFamily="2" charset="2"/>
            </a:endParaRPr>
          </a:p>
          <a:p>
            <a:pPr>
              <a:buNone/>
            </a:pPr>
            <a:endParaRPr lang="en-US" dirty="0" smtClean="0">
              <a:solidFill>
                <a:srgbClr val="FFC000"/>
              </a:solidFill>
            </a:endParaRPr>
          </a:p>
          <a:p>
            <a:pPr>
              <a:buNone/>
            </a:pPr>
            <a:endParaRPr lang="en-US" dirty="0" smtClean="0">
              <a:solidFill>
                <a:srgbClr val="FFC000"/>
              </a:solidFill>
            </a:endParaRPr>
          </a:p>
          <a:p>
            <a:endParaRPr lang="en-US" dirty="0">
              <a:solidFill>
                <a:srgbClr val="FFC000"/>
              </a:solidFill>
            </a:endParaRPr>
          </a:p>
        </p:txBody>
      </p:sp>
    </p:spTree>
    <p:extLst>
      <p:ext uri="{BB962C8B-B14F-4D97-AF65-F5344CB8AC3E}">
        <p14:creationId xmlns:p14="http://schemas.microsoft.com/office/powerpoint/2010/main" val="3914685357"/>
      </p:ext>
    </p:extLst>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smtClean="0"/>
              <a:t>The </a:t>
            </a:r>
            <a:r>
              <a:rPr lang="en-US" i="1" dirty="0"/>
              <a:t>Book of Sand by </a:t>
            </a:r>
            <a:r>
              <a:rPr lang="en-US" i="1" dirty="0" err="1"/>
              <a:t>Jorges</a:t>
            </a:r>
            <a:r>
              <a:rPr lang="en-US" i="1" dirty="0"/>
              <a:t> Luis Borges </a:t>
            </a:r>
            <a:endParaRPr lang="en-US" dirty="0"/>
          </a:p>
        </p:txBody>
      </p:sp>
      <p:sp>
        <p:nvSpPr>
          <p:cNvPr id="3" name="Content Placeholder 2"/>
          <p:cNvSpPr>
            <a:spLocks noGrp="1"/>
          </p:cNvSpPr>
          <p:nvPr>
            <p:ph sz="quarter" idx="1"/>
          </p:nvPr>
        </p:nvSpPr>
        <p:spPr/>
        <p:txBody>
          <a:bodyPr/>
          <a:lstStyle/>
          <a:p>
            <a:r>
              <a:rPr lang="en-US" sz="3600" dirty="0" smtClean="0"/>
              <a:t>Today for </a:t>
            </a:r>
            <a:r>
              <a:rPr lang="en-US" sz="3600" b="1" dirty="0" smtClean="0">
                <a:solidFill>
                  <a:srgbClr val="FF0000"/>
                </a:solidFill>
              </a:rPr>
              <a:t>homework</a:t>
            </a:r>
            <a:r>
              <a:rPr lang="en-US" sz="3600" dirty="0" smtClean="0"/>
              <a:t>:</a:t>
            </a:r>
          </a:p>
          <a:p>
            <a:pPr lvl="1"/>
            <a:r>
              <a:rPr lang="en-US" sz="3600" dirty="0" smtClean="0"/>
              <a:t>On page 48, answer questions 1-5 </a:t>
            </a:r>
          </a:p>
          <a:p>
            <a:pPr lvl="1"/>
            <a:r>
              <a:rPr lang="en-US" sz="3600" dirty="0" smtClean="0"/>
              <a:t>Do this in your Learning Log Notebook</a:t>
            </a:r>
          </a:p>
          <a:p>
            <a:pPr lvl="1"/>
            <a:r>
              <a:rPr lang="en-US" sz="3600" dirty="0" smtClean="0"/>
              <a:t>THIS IS DUE NEXT CLASS (Tuesday)</a:t>
            </a:r>
          </a:p>
          <a:p>
            <a:pPr lvl="1"/>
            <a:endParaRPr lang="en-US" sz="3600" dirty="0" smtClean="0"/>
          </a:p>
          <a:p>
            <a:pPr lvl="1"/>
            <a:endParaRPr lang="en-US" dirty="0" smtClean="0"/>
          </a:p>
          <a:p>
            <a:pPr lvl="1"/>
            <a:endParaRPr lang="en-US" dirty="0"/>
          </a:p>
        </p:txBody>
      </p:sp>
    </p:spTree>
    <p:extLst>
      <p:ext uri="{BB962C8B-B14F-4D97-AF65-F5344CB8AC3E}">
        <p14:creationId xmlns:p14="http://schemas.microsoft.com/office/powerpoint/2010/main" val="923675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Daily SSR Entry:</a:t>
            </a:r>
            <a:endParaRPr lang="en-US" dirty="0"/>
          </a:p>
        </p:txBody>
      </p:sp>
      <p:sp>
        <p:nvSpPr>
          <p:cNvPr id="3" name="Content Placeholder 2"/>
          <p:cNvSpPr>
            <a:spLocks noGrp="1"/>
          </p:cNvSpPr>
          <p:nvPr>
            <p:ph sz="quarter" idx="1"/>
          </p:nvPr>
        </p:nvSpPr>
        <p:spPr>
          <a:xfrm>
            <a:off x="152400" y="1371600"/>
            <a:ext cx="8839200" cy="5334000"/>
          </a:xfrm>
        </p:spPr>
        <p:txBody>
          <a:bodyPr numCol="2">
            <a:noAutofit/>
          </a:bodyPr>
          <a:lstStyle/>
          <a:p>
            <a:pPr marL="0" indent="0">
              <a:buNone/>
            </a:pPr>
            <a:r>
              <a:rPr lang="en-US" sz="1800" b="1" u="sng" dirty="0" smtClean="0"/>
              <a:t>Each entry contains:</a:t>
            </a:r>
          </a:p>
          <a:p>
            <a:pPr marL="0" indent="0">
              <a:buNone/>
            </a:pPr>
            <a:r>
              <a:rPr lang="en-US" sz="1800" dirty="0"/>
              <a:t>-</a:t>
            </a:r>
            <a:r>
              <a:rPr lang="en-US" sz="1800" dirty="0" smtClean="0"/>
              <a:t>Date</a:t>
            </a:r>
          </a:p>
          <a:p>
            <a:pPr marL="0" indent="0">
              <a:buNone/>
            </a:pPr>
            <a:r>
              <a:rPr lang="en-US" sz="1800" dirty="0" smtClean="0"/>
              <a:t>-Book title &amp; author</a:t>
            </a:r>
          </a:p>
          <a:p>
            <a:pPr marL="0" indent="0">
              <a:buNone/>
            </a:pPr>
            <a:r>
              <a:rPr lang="en-US" sz="1800" dirty="0" smtClean="0"/>
              <a:t>-Starting page # (SP)</a:t>
            </a:r>
          </a:p>
          <a:p>
            <a:pPr marL="0" indent="0">
              <a:buNone/>
            </a:pPr>
            <a:r>
              <a:rPr lang="en-US" sz="1800" dirty="0" smtClean="0"/>
              <a:t>-Ending page # (EP)</a:t>
            </a:r>
            <a:br>
              <a:rPr lang="en-US" sz="1800" dirty="0" smtClean="0"/>
            </a:br>
            <a:r>
              <a:rPr lang="en-US" sz="1800" dirty="0" smtClean="0"/>
              <a:t>-Total # of pages read</a:t>
            </a:r>
          </a:p>
          <a:p>
            <a:pPr marL="0" indent="0">
              <a:buNone/>
            </a:pPr>
            <a:r>
              <a:rPr lang="en-US" sz="1800" dirty="0" smtClean="0"/>
              <a:t>-Reader’s Statement (RS):</a:t>
            </a:r>
          </a:p>
          <a:p>
            <a:pPr marL="0" indent="0">
              <a:buNone/>
            </a:pPr>
            <a:r>
              <a:rPr lang="en-US" sz="1800" i="1" dirty="0" smtClean="0"/>
              <a:t>What’s happening in the book? Summarize.</a:t>
            </a:r>
          </a:p>
          <a:p>
            <a:pPr marL="0" indent="0">
              <a:buNone/>
            </a:pPr>
            <a:r>
              <a:rPr lang="en-US" sz="1800" i="1" dirty="0" smtClean="0"/>
              <a:t>What do you predict will happen next?</a:t>
            </a:r>
          </a:p>
          <a:p>
            <a:pPr marL="0" indent="0">
              <a:buNone/>
            </a:pPr>
            <a:r>
              <a:rPr lang="en-US" sz="1800" i="1" dirty="0" smtClean="0"/>
              <a:t>What questions do you have for the author? </a:t>
            </a:r>
          </a:p>
          <a:p>
            <a:pPr marL="0" indent="0">
              <a:buNone/>
            </a:pPr>
            <a:r>
              <a:rPr lang="en-US" sz="1800" i="1" dirty="0" smtClean="0"/>
              <a:t>What character traits do you appreciate? Find frustrating?</a:t>
            </a:r>
          </a:p>
          <a:p>
            <a:pPr marL="0" indent="0">
              <a:buNone/>
            </a:pPr>
            <a:r>
              <a:rPr lang="en-US" sz="1800" i="1" dirty="0" smtClean="0"/>
              <a:t>What is your opinion of the book so far?</a:t>
            </a:r>
          </a:p>
          <a:p>
            <a:pPr marL="0" indent="0">
              <a:buNone/>
            </a:pPr>
            <a:r>
              <a:rPr lang="en-US" sz="1800" i="1" dirty="0" smtClean="0"/>
              <a:t>Other comments?</a:t>
            </a:r>
            <a:endParaRPr lang="en-US" sz="1800" b="1" dirty="0">
              <a:latin typeface="Bradley Hand ITC" pitchFamily="66" charset="0"/>
            </a:endParaRPr>
          </a:p>
          <a:p>
            <a:pPr marL="0" indent="0">
              <a:buNone/>
            </a:pPr>
            <a:endParaRPr lang="en-US" sz="1800" b="1" dirty="0" smtClean="0">
              <a:latin typeface="Bradley Hand ITC" pitchFamily="66" charset="0"/>
            </a:endParaRPr>
          </a:p>
          <a:p>
            <a:pPr marL="0" indent="0">
              <a:buNone/>
            </a:pPr>
            <a:endParaRPr lang="en-US" sz="1800" b="1" dirty="0">
              <a:latin typeface="Bradley Hand ITC" pitchFamily="66" charset="0"/>
            </a:endParaRPr>
          </a:p>
          <a:p>
            <a:pPr marL="0" indent="0">
              <a:buNone/>
            </a:pPr>
            <a:endParaRPr lang="en-US" sz="1800" b="1" dirty="0" smtClean="0">
              <a:latin typeface="Bradley Hand ITC" pitchFamily="66" charset="0"/>
            </a:endParaRPr>
          </a:p>
          <a:p>
            <a:pPr marL="0" indent="0">
              <a:buNone/>
            </a:pPr>
            <a:endParaRPr lang="en-US" sz="1800" b="1" dirty="0">
              <a:latin typeface="Bradley Hand ITC" pitchFamily="66" charset="0"/>
            </a:endParaRPr>
          </a:p>
          <a:p>
            <a:pPr marL="0" indent="0">
              <a:buNone/>
            </a:pPr>
            <a:endParaRPr lang="en-US" sz="1800" b="1" dirty="0" smtClean="0">
              <a:latin typeface="Bradley Hand ITC" pitchFamily="66" charset="0"/>
            </a:endParaRPr>
          </a:p>
          <a:p>
            <a:pPr marL="0" indent="0">
              <a:buNone/>
            </a:pPr>
            <a:endParaRPr lang="en-US" sz="1800" b="1" dirty="0">
              <a:latin typeface="Bradley Hand ITC" pitchFamily="66" charset="0"/>
            </a:endParaRPr>
          </a:p>
          <a:p>
            <a:pPr marL="0" indent="0">
              <a:buNone/>
            </a:pPr>
            <a:r>
              <a:rPr lang="en-US" sz="1800" b="1" u="sng" dirty="0" smtClean="0">
                <a:latin typeface="Bradley Hand ITC" pitchFamily="66" charset="0"/>
              </a:rPr>
              <a:t>Sample Entry:</a:t>
            </a:r>
          </a:p>
          <a:p>
            <a:pPr marL="0" indent="0">
              <a:buNone/>
            </a:pPr>
            <a:r>
              <a:rPr lang="en-US" sz="1800" b="1" dirty="0" smtClean="0">
                <a:latin typeface="Bradley Hand ITC" pitchFamily="66" charset="0"/>
              </a:rPr>
              <a:t>9/17/12</a:t>
            </a:r>
          </a:p>
          <a:p>
            <a:pPr marL="0" indent="0">
              <a:buNone/>
            </a:pPr>
            <a:r>
              <a:rPr lang="en-US" sz="1800" b="1" u="sng" dirty="0" smtClean="0">
                <a:latin typeface="Bradley Hand ITC" pitchFamily="66" charset="0"/>
              </a:rPr>
              <a:t>The Hunger Games </a:t>
            </a:r>
            <a:r>
              <a:rPr lang="en-US" sz="1800" b="1" dirty="0" smtClean="0">
                <a:latin typeface="Bradley Hand ITC" pitchFamily="66" charset="0"/>
              </a:rPr>
              <a:t>by Suzanne Collins</a:t>
            </a:r>
          </a:p>
          <a:p>
            <a:pPr marL="0" indent="0">
              <a:buNone/>
            </a:pPr>
            <a:r>
              <a:rPr lang="en-US" sz="1800" b="1" dirty="0" smtClean="0">
                <a:latin typeface="Bradley Hand ITC" pitchFamily="66" charset="0"/>
              </a:rPr>
              <a:t>SP: 1</a:t>
            </a:r>
          </a:p>
          <a:p>
            <a:pPr marL="0" indent="0">
              <a:buNone/>
            </a:pPr>
            <a:r>
              <a:rPr lang="en-US" sz="1800" b="1" dirty="0" smtClean="0">
                <a:latin typeface="Bradley Hand ITC" pitchFamily="66" charset="0"/>
              </a:rPr>
              <a:t>EP: 20</a:t>
            </a:r>
          </a:p>
          <a:p>
            <a:pPr marL="0" indent="0">
              <a:buNone/>
            </a:pPr>
            <a:r>
              <a:rPr lang="en-US" sz="1800" b="1" dirty="0" smtClean="0">
                <a:latin typeface="Bradley Hand ITC" pitchFamily="66" charset="0"/>
              </a:rPr>
              <a:t>Total: 20</a:t>
            </a:r>
          </a:p>
          <a:p>
            <a:pPr marL="0" indent="0">
              <a:buNone/>
            </a:pPr>
            <a:r>
              <a:rPr lang="en-US" sz="1800" b="1" dirty="0" smtClean="0">
                <a:latin typeface="Bradley Hand ITC" pitchFamily="66" charset="0"/>
              </a:rPr>
              <a:t>RS: </a:t>
            </a:r>
            <a:r>
              <a:rPr lang="en-US" sz="1800" b="1" dirty="0" err="1" smtClean="0">
                <a:latin typeface="Bradley Hand ITC" pitchFamily="66" charset="0"/>
              </a:rPr>
              <a:t>Katniss</a:t>
            </a:r>
            <a:r>
              <a:rPr lang="en-US" sz="1800" b="1" dirty="0" smtClean="0">
                <a:latin typeface="Bradley Hand ITC" pitchFamily="66" charset="0"/>
              </a:rPr>
              <a:t> lives in District 12 of the former U.S., now </a:t>
            </a:r>
            <a:r>
              <a:rPr lang="en-US" sz="1800" b="1" dirty="0" err="1" smtClean="0">
                <a:latin typeface="Bradley Hand ITC" pitchFamily="66" charset="0"/>
              </a:rPr>
              <a:t>Panem</a:t>
            </a:r>
            <a:r>
              <a:rPr lang="en-US" sz="1800" b="1" dirty="0">
                <a:latin typeface="Bradley Hand ITC" pitchFamily="66" charset="0"/>
              </a:rPr>
              <a:t> </a:t>
            </a:r>
            <a:r>
              <a:rPr lang="en-US" sz="1800" b="1" dirty="0" smtClean="0">
                <a:latin typeface="Bradley Hand ITC" pitchFamily="66" charset="0"/>
              </a:rPr>
              <a:t>with her sister, Prim and her Mom. She is an agile hunter and gatherer and has had to do so since her father’s tragic death in a mine explosion. The reaping is today and the tone of District 12 is very somber as children ages 12-18 could be drawn to defend themselves to their death in the Hunger Games. I predict that </a:t>
            </a:r>
            <a:r>
              <a:rPr lang="en-US" sz="1800" b="1" dirty="0" err="1" smtClean="0">
                <a:latin typeface="Bradley Hand ITC" pitchFamily="66" charset="0"/>
              </a:rPr>
              <a:t>Katniss</a:t>
            </a:r>
            <a:r>
              <a:rPr lang="en-US" sz="1800" b="1" dirty="0" smtClean="0">
                <a:latin typeface="Bradley Hand ITC" pitchFamily="66" charset="0"/>
              </a:rPr>
              <a:t> or one of her close friends or family members names will be drawn. This book is really suspenseful, I’m loving it so far!</a:t>
            </a:r>
          </a:p>
          <a:p>
            <a:pPr marL="0" indent="0">
              <a:buNone/>
            </a:pPr>
            <a:endParaRPr lang="en-US" sz="1800" dirty="0" smtClean="0"/>
          </a:p>
          <a:p>
            <a:pPr marL="0" indent="0">
              <a:buNone/>
            </a:pPr>
            <a:endParaRPr lang="en-US" sz="1800" dirty="0" smtClean="0"/>
          </a:p>
          <a:p>
            <a:pPr marL="0" indent="0">
              <a:buNone/>
            </a:pPr>
            <a:endParaRPr lang="en-US" sz="1800" dirty="0"/>
          </a:p>
        </p:txBody>
      </p:sp>
    </p:spTree>
    <p:extLst>
      <p:ext uri="{BB962C8B-B14F-4D97-AF65-F5344CB8AC3E}">
        <p14:creationId xmlns:p14="http://schemas.microsoft.com/office/powerpoint/2010/main" val="29515717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838200"/>
          </a:xfrm>
        </p:spPr>
        <p:txBody>
          <a:bodyPr>
            <a:noAutofit/>
          </a:bodyPr>
          <a:lstStyle/>
          <a:p>
            <a:r>
              <a:rPr lang="en-US" sz="2800" i="1" dirty="0" smtClean="0"/>
              <a:t>The Bass, the River and Sheila </a:t>
            </a:r>
            <a:r>
              <a:rPr lang="en-US" sz="2800" i="1" dirty="0" err="1" smtClean="0"/>
              <a:t>Mant</a:t>
            </a:r>
            <a:r>
              <a:rPr lang="en-US" sz="2800" i="1" dirty="0" smtClean="0"/>
              <a:t>, </a:t>
            </a:r>
            <a:r>
              <a:rPr lang="en-US" sz="2800" dirty="0" smtClean="0">
                <a:solidFill>
                  <a:srgbClr val="7030A0"/>
                </a:solidFill>
              </a:rPr>
              <a:t>The Plot Structure</a:t>
            </a:r>
            <a:endParaRPr lang="en-US" sz="2800" dirty="0"/>
          </a:p>
        </p:txBody>
      </p:sp>
      <p:sp>
        <p:nvSpPr>
          <p:cNvPr id="3" name="Content Placeholder 2"/>
          <p:cNvSpPr>
            <a:spLocks noGrp="1"/>
          </p:cNvSpPr>
          <p:nvPr>
            <p:ph sz="quarter" idx="1"/>
          </p:nvPr>
        </p:nvSpPr>
        <p:spPr>
          <a:xfrm>
            <a:off x="152400" y="1447800"/>
            <a:ext cx="8839200" cy="5257800"/>
          </a:xfrm>
        </p:spPr>
        <p:txBody>
          <a:bodyPr/>
          <a:lstStyle/>
          <a:p>
            <a:pPr>
              <a:buNone/>
            </a:pPr>
            <a:endParaRPr lang="en-US" dirty="0" smtClean="0"/>
          </a:p>
          <a:p>
            <a:pPr>
              <a:buNone/>
            </a:pPr>
            <a:endParaRPr lang="en-US" dirty="0" smtClean="0"/>
          </a:p>
          <a:p>
            <a:pPr>
              <a:buNone/>
            </a:pPr>
            <a:endParaRPr lang="en-US" dirty="0" smtClean="0"/>
          </a:p>
          <a:p>
            <a:pPr>
              <a:buNone/>
            </a:pPr>
            <a:endParaRPr lang="en-US" dirty="0"/>
          </a:p>
        </p:txBody>
      </p:sp>
      <p:cxnSp>
        <p:nvCxnSpPr>
          <p:cNvPr id="5" name="Straight Connector 4"/>
          <p:cNvCxnSpPr/>
          <p:nvPr/>
        </p:nvCxnSpPr>
        <p:spPr>
          <a:xfrm>
            <a:off x="838200" y="4343400"/>
            <a:ext cx="2819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flipH="1" flipV="1">
            <a:off x="3048000" y="2743200"/>
            <a:ext cx="2209800" cy="990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000500" y="2781300"/>
            <a:ext cx="2133600" cy="838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486400" y="4267200"/>
            <a:ext cx="2895600"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762000" y="4267200"/>
            <a:ext cx="2514600" cy="1815882"/>
          </a:xfrm>
          <a:prstGeom prst="rect">
            <a:avLst/>
          </a:prstGeom>
          <a:noFill/>
        </p:spPr>
        <p:txBody>
          <a:bodyPr wrap="square" rtlCol="0">
            <a:spAutoFit/>
          </a:bodyPr>
          <a:lstStyle/>
          <a:p>
            <a:r>
              <a:rPr lang="en-US" sz="2000" b="1" dirty="0" smtClean="0">
                <a:solidFill>
                  <a:srgbClr val="7030A0"/>
                </a:solidFill>
              </a:rPr>
              <a:t>Basic Situation/</a:t>
            </a:r>
          </a:p>
          <a:p>
            <a:r>
              <a:rPr lang="en-US" sz="2000" b="1" dirty="0" smtClean="0">
                <a:solidFill>
                  <a:srgbClr val="7030A0"/>
                </a:solidFill>
              </a:rPr>
              <a:t>Exposition:</a:t>
            </a:r>
            <a:endParaRPr lang="en-US" sz="2000" dirty="0" smtClean="0"/>
          </a:p>
          <a:p>
            <a:r>
              <a:rPr lang="en-US" dirty="0" smtClean="0">
                <a:sym typeface="Wingdings" pitchFamily="2" charset="2"/>
              </a:rPr>
              <a:t></a:t>
            </a:r>
            <a:r>
              <a:rPr lang="en-US" dirty="0" smtClean="0"/>
              <a:t>Setting: </a:t>
            </a:r>
          </a:p>
          <a:p>
            <a:r>
              <a:rPr lang="en-US" dirty="0" smtClean="0"/>
              <a:t>Climate, Time period, Location</a:t>
            </a:r>
          </a:p>
          <a:p>
            <a:endParaRPr lang="en-US" dirty="0"/>
          </a:p>
        </p:txBody>
      </p:sp>
      <p:sp>
        <p:nvSpPr>
          <p:cNvPr id="15" name="TextBox 14"/>
          <p:cNvSpPr txBox="1"/>
          <p:nvPr/>
        </p:nvSpPr>
        <p:spPr>
          <a:xfrm>
            <a:off x="3429000" y="4191000"/>
            <a:ext cx="1981200" cy="707886"/>
          </a:xfrm>
          <a:prstGeom prst="rect">
            <a:avLst/>
          </a:prstGeom>
          <a:noFill/>
        </p:spPr>
        <p:txBody>
          <a:bodyPr wrap="square" rtlCol="0">
            <a:spAutoFit/>
          </a:bodyPr>
          <a:lstStyle/>
          <a:p>
            <a:r>
              <a:rPr lang="en-US" sz="2000" b="1" dirty="0" smtClean="0">
                <a:solidFill>
                  <a:srgbClr val="7030A0"/>
                </a:solidFill>
              </a:rPr>
              <a:t>Complications/</a:t>
            </a:r>
          </a:p>
          <a:p>
            <a:r>
              <a:rPr lang="en-US" sz="2000" b="1" dirty="0" smtClean="0">
                <a:solidFill>
                  <a:srgbClr val="7030A0"/>
                </a:solidFill>
              </a:rPr>
              <a:t>Conflict</a:t>
            </a:r>
            <a:endParaRPr lang="en-US" sz="2000" b="1" dirty="0">
              <a:solidFill>
                <a:srgbClr val="7030A0"/>
              </a:solidFill>
            </a:endParaRPr>
          </a:p>
        </p:txBody>
      </p:sp>
      <p:sp>
        <p:nvSpPr>
          <p:cNvPr id="18" name="TextBox 17"/>
          <p:cNvSpPr txBox="1"/>
          <p:nvPr/>
        </p:nvSpPr>
        <p:spPr>
          <a:xfrm>
            <a:off x="3505200" y="2819400"/>
            <a:ext cx="1371600" cy="707886"/>
          </a:xfrm>
          <a:prstGeom prst="rect">
            <a:avLst/>
          </a:prstGeom>
          <a:noFill/>
        </p:spPr>
        <p:txBody>
          <a:bodyPr wrap="square" rtlCol="0">
            <a:spAutoFit/>
          </a:bodyPr>
          <a:lstStyle/>
          <a:p>
            <a:r>
              <a:rPr lang="en-US" sz="2000" b="1" dirty="0" smtClean="0">
                <a:solidFill>
                  <a:srgbClr val="7030A0"/>
                </a:solidFill>
              </a:rPr>
              <a:t>Rising Action</a:t>
            </a:r>
            <a:endParaRPr lang="en-US" sz="2000" b="1" dirty="0">
              <a:solidFill>
                <a:srgbClr val="7030A0"/>
              </a:solidFill>
            </a:endParaRPr>
          </a:p>
        </p:txBody>
      </p:sp>
      <p:sp>
        <p:nvSpPr>
          <p:cNvPr id="21" name="Curved Up Arrow 20"/>
          <p:cNvSpPr/>
          <p:nvPr/>
        </p:nvSpPr>
        <p:spPr>
          <a:xfrm rot="18966601">
            <a:off x="2430212" y="4603998"/>
            <a:ext cx="942789" cy="533400"/>
          </a:xfrm>
          <a:prstGeom prst="curvedUpArrow">
            <a:avLst>
              <a:gd name="adj1" fmla="val 25000"/>
              <a:gd name="adj2" fmla="val 61182"/>
              <a:gd name="adj3" fmla="val 2079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Curved Right Arrow 21"/>
          <p:cNvSpPr/>
          <p:nvPr/>
        </p:nvSpPr>
        <p:spPr>
          <a:xfrm rot="13427100">
            <a:off x="7922634" y="4385046"/>
            <a:ext cx="457200" cy="838200"/>
          </a:xfrm>
          <a:prstGeom prst="curvedRightArrow">
            <a:avLst>
              <a:gd name="adj1" fmla="val 33892"/>
              <a:gd name="adj2" fmla="val 61639"/>
              <a:gd name="adj3" fmla="val 3879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Curved Left Arrow 22"/>
          <p:cNvSpPr/>
          <p:nvPr/>
        </p:nvSpPr>
        <p:spPr>
          <a:xfrm rot="3329486">
            <a:off x="4431202" y="4512255"/>
            <a:ext cx="479203" cy="835062"/>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4" name="TextBox 23"/>
          <p:cNvSpPr txBox="1"/>
          <p:nvPr/>
        </p:nvSpPr>
        <p:spPr>
          <a:xfrm>
            <a:off x="4038600" y="1905000"/>
            <a:ext cx="1143000" cy="400110"/>
          </a:xfrm>
          <a:prstGeom prst="rect">
            <a:avLst/>
          </a:prstGeom>
          <a:noFill/>
        </p:spPr>
        <p:txBody>
          <a:bodyPr wrap="square" rtlCol="0">
            <a:spAutoFit/>
          </a:bodyPr>
          <a:lstStyle/>
          <a:p>
            <a:r>
              <a:rPr lang="en-US" sz="2000" b="1" dirty="0" smtClean="0">
                <a:solidFill>
                  <a:srgbClr val="7030A0"/>
                </a:solidFill>
              </a:rPr>
              <a:t>Climax</a:t>
            </a:r>
            <a:endParaRPr lang="en-US" sz="2000" b="1" dirty="0">
              <a:solidFill>
                <a:srgbClr val="7030A0"/>
              </a:solidFill>
            </a:endParaRPr>
          </a:p>
        </p:txBody>
      </p:sp>
      <p:sp>
        <p:nvSpPr>
          <p:cNvPr id="25" name="TextBox 24"/>
          <p:cNvSpPr txBox="1"/>
          <p:nvPr/>
        </p:nvSpPr>
        <p:spPr>
          <a:xfrm>
            <a:off x="5029200" y="2667000"/>
            <a:ext cx="1295400" cy="707886"/>
          </a:xfrm>
          <a:prstGeom prst="rect">
            <a:avLst/>
          </a:prstGeom>
          <a:noFill/>
        </p:spPr>
        <p:txBody>
          <a:bodyPr wrap="square" rtlCol="0">
            <a:spAutoFit/>
          </a:bodyPr>
          <a:lstStyle/>
          <a:p>
            <a:r>
              <a:rPr lang="en-US" sz="2000" b="1" dirty="0" smtClean="0">
                <a:solidFill>
                  <a:srgbClr val="7030A0"/>
                </a:solidFill>
              </a:rPr>
              <a:t>Falling Action</a:t>
            </a:r>
            <a:endParaRPr lang="en-US" sz="2000" b="1" dirty="0">
              <a:solidFill>
                <a:srgbClr val="7030A0"/>
              </a:solidFill>
            </a:endParaRPr>
          </a:p>
        </p:txBody>
      </p:sp>
      <p:sp>
        <p:nvSpPr>
          <p:cNvPr id="26" name="TextBox 25"/>
          <p:cNvSpPr txBox="1"/>
          <p:nvPr/>
        </p:nvSpPr>
        <p:spPr>
          <a:xfrm>
            <a:off x="6019800" y="4267200"/>
            <a:ext cx="2133600" cy="707886"/>
          </a:xfrm>
          <a:prstGeom prst="rect">
            <a:avLst/>
          </a:prstGeom>
          <a:noFill/>
        </p:spPr>
        <p:txBody>
          <a:bodyPr wrap="square" rtlCol="0">
            <a:spAutoFit/>
          </a:bodyPr>
          <a:lstStyle/>
          <a:p>
            <a:r>
              <a:rPr lang="en-US" sz="2000" b="1" dirty="0" smtClean="0">
                <a:solidFill>
                  <a:srgbClr val="7030A0"/>
                </a:solidFill>
              </a:rPr>
              <a:t>Dénouement/ Resolution</a:t>
            </a:r>
            <a:endParaRPr lang="en-US" sz="2000" b="1" dirty="0">
              <a:solidFill>
                <a:srgbClr val="7030A0"/>
              </a:solidFill>
            </a:endParaRPr>
          </a:p>
        </p:txBody>
      </p:sp>
      <p:sp>
        <p:nvSpPr>
          <p:cNvPr id="27" name="Right Arrow 26"/>
          <p:cNvSpPr/>
          <p:nvPr/>
        </p:nvSpPr>
        <p:spPr>
          <a:xfrm>
            <a:off x="2971800" y="2362200"/>
            <a:ext cx="978408" cy="484632"/>
          </a:xfrm>
          <a:prstGeom prst="rightArrow">
            <a:avLst>
              <a:gd name="adj1" fmla="val 27129"/>
              <a:gd name="adj2" fmla="val 6143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ight Arrow 27"/>
          <p:cNvSpPr/>
          <p:nvPr/>
        </p:nvSpPr>
        <p:spPr>
          <a:xfrm>
            <a:off x="2819400" y="3505200"/>
            <a:ext cx="978408" cy="484632"/>
          </a:xfrm>
          <a:prstGeom prst="rightArrow">
            <a:avLst>
              <a:gd name="adj1" fmla="val 27130"/>
              <a:gd name="adj2" fmla="val 6715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ight Arrow 28"/>
          <p:cNvSpPr/>
          <p:nvPr/>
        </p:nvSpPr>
        <p:spPr>
          <a:xfrm>
            <a:off x="2438400" y="2895600"/>
            <a:ext cx="978408" cy="484632"/>
          </a:xfrm>
          <a:prstGeom prst="rightArrow">
            <a:avLst>
              <a:gd name="adj1" fmla="val 23318"/>
              <a:gd name="adj2" fmla="val 6715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Left Arrow 29"/>
          <p:cNvSpPr/>
          <p:nvPr/>
        </p:nvSpPr>
        <p:spPr>
          <a:xfrm>
            <a:off x="5943600" y="2743200"/>
            <a:ext cx="978408" cy="484632"/>
          </a:xfrm>
          <a:prstGeom prst="leftArrow">
            <a:avLst>
              <a:gd name="adj1" fmla="val 19506"/>
              <a:gd name="adj2" fmla="val 6334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Left Arrow 31"/>
          <p:cNvSpPr/>
          <p:nvPr/>
        </p:nvSpPr>
        <p:spPr>
          <a:xfrm>
            <a:off x="5334000" y="3352800"/>
            <a:ext cx="978408" cy="484632"/>
          </a:xfrm>
          <a:prstGeom prst="leftArrow">
            <a:avLst>
              <a:gd name="adj1" fmla="val 23318"/>
              <a:gd name="adj2" fmla="val 6524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Left Arrow 32"/>
          <p:cNvSpPr/>
          <p:nvPr/>
        </p:nvSpPr>
        <p:spPr>
          <a:xfrm>
            <a:off x="5181600" y="2209800"/>
            <a:ext cx="978408" cy="484632"/>
          </a:xfrm>
          <a:prstGeom prst="leftArrow">
            <a:avLst>
              <a:gd name="adj1" fmla="val 27130"/>
              <a:gd name="adj2" fmla="val 6334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Down Arrow 33"/>
          <p:cNvSpPr/>
          <p:nvPr/>
        </p:nvSpPr>
        <p:spPr>
          <a:xfrm>
            <a:off x="4343400" y="1524000"/>
            <a:ext cx="484632" cy="445008"/>
          </a:xfrm>
          <a:prstGeom prst="downArrow">
            <a:avLst>
              <a:gd name="adj1" fmla="val 30941"/>
              <a:gd name="adj2" fmla="val 5622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228600" y="1447800"/>
            <a:ext cx="3657600" cy="1384995"/>
          </a:xfrm>
          <a:prstGeom prst="rect">
            <a:avLst/>
          </a:prstGeom>
          <a:noFill/>
        </p:spPr>
        <p:txBody>
          <a:bodyPr wrap="square" rtlCol="0">
            <a:spAutoFit/>
          </a:bodyPr>
          <a:lstStyle/>
          <a:p>
            <a:r>
              <a:rPr lang="en-US" sz="2800" b="1" i="1" dirty="0" smtClean="0">
                <a:solidFill>
                  <a:srgbClr val="FF0000"/>
                </a:solidFill>
              </a:rPr>
              <a:t>(Take these notes in your Learning Log Notebook)</a:t>
            </a:r>
            <a:endParaRPr lang="en-US" sz="2800" b="1" i="1" dirty="0">
              <a:solidFill>
                <a:srgbClr val="FF0000"/>
              </a:solidFill>
            </a:endParaRPr>
          </a:p>
        </p:txBody>
      </p:sp>
    </p:spTree>
    <p:extLst>
      <p:ext uri="{BB962C8B-B14F-4D97-AF65-F5344CB8AC3E}">
        <p14:creationId xmlns:p14="http://schemas.microsoft.com/office/powerpoint/2010/main" val="22629597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POP QUIZ: </a:t>
            </a:r>
            <a:r>
              <a:rPr lang="en-US" sz="3600" i="1" dirty="0"/>
              <a:t>The </a:t>
            </a:r>
            <a:r>
              <a:rPr lang="en-US" sz="3600" i="1" dirty="0" smtClean="0"/>
              <a:t>Bass, The River, and Sheila </a:t>
            </a:r>
            <a:r>
              <a:rPr lang="en-US" sz="3600" i="1" dirty="0" err="1" smtClean="0"/>
              <a:t>Mant</a:t>
            </a:r>
            <a:endParaRPr lang="en-US" dirty="0"/>
          </a:p>
        </p:txBody>
      </p:sp>
      <p:sp>
        <p:nvSpPr>
          <p:cNvPr id="3" name="Content Placeholder 2"/>
          <p:cNvSpPr>
            <a:spLocks noGrp="1"/>
          </p:cNvSpPr>
          <p:nvPr>
            <p:ph sz="quarter" idx="1"/>
          </p:nvPr>
        </p:nvSpPr>
        <p:spPr/>
        <p:txBody>
          <a:bodyPr>
            <a:normAutofit/>
          </a:bodyPr>
          <a:lstStyle/>
          <a:p>
            <a:pPr marL="0" indent="0" algn="ctr">
              <a:buNone/>
            </a:pPr>
            <a:endParaRPr lang="en-US" dirty="0" smtClean="0">
              <a:solidFill>
                <a:srgbClr val="FF0000"/>
              </a:solidFill>
            </a:endParaRPr>
          </a:p>
          <a:p>
            <a:pPr marL="0" indent="0" algn="ctr">
              <a:buNone/>
            </a:pPr>
            <a:r>
              <a:rPr lang="en-US" sz="4400" b="1" dirty="0" smtClean="0">
                <a:solidFill>
                  <a:srgbClr val="FF0000"/>
                </a:solidFill>
              </a:rPr>
              <a:t>Go to the TESTING CENTER to make up this test ASAP.</a:t>
            </a:r>
          </a:p>
          <a:p>
            <a:pPr marL="0" indent="0" algn="ctr">
              <a:buNone/>
            </a:pPr>
            <a:r>
              <a:rPr lang="en-US" sz="4400" b="1" dirty="0" smtClean="0">
                <a:solidFill>
                  <a:srgbClr val="FF0000"/>
                </a:solidFill>
              </a:rPr>
              <a:t>Bring your GHS ID card and a pen/pencil.</a:t>
            </a:r>
          </a:p>
          <a:p>
            <a:pPr marL="0" indent="0" algn="ctr">
              <a:buNone/>
            </a:pPr>
            <a:r>
              <a:rPr lang="en-US" sz="4400" b="1" u="sng" dirty="0" smtClean="0">
                <a:solidFill>
                  <a:srgbClr val="FF0000"/>
                </a:solidFill>
              </a:rPr>
              <a:t>Complete it by: THIS FRIDAY (</a:t>
            </a:r>
            <a:r>
              <a:rPr lang="en-US" sz="4400" b="1" u="sng" dirty="0" smtClean="0">
                <a:solidFill>
                  <a:srgbClr val="FF0000"/>
                </a:solidFill>
              </a:rPr>
              <a:t>11/2)</a:t>
            </a:r>
            <a:endParaRPr lang="en-US" sz="4400" b="1" u="sng" dirty="0">
              <a:solidFill>
                <a:srgbClr val="FF0000"/>
              </a:solidFill>
            </a:endParaRPr>
          </a:p>
        </p:txBody>
      </p:sp>
    </p:spTree>
    <p:extLst>
      <p:ext uri="{BB962C8B-B14F-4D97-AF65-F5344CB8AC3E}">
        <p14:creationId xmlns:p14="http://schemas.microsoft.com/office/powerpoint/2010/main" val="24364656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i="1" dirty="0">
                <a:solidFill>
                  <a:srgbClr val="7030A0"/>
                </a:solidFill>
                <a:latin typeface="Calibri" pitchFamily="34" charset="0"/>
                <a:cs typeface="Calibri" pitchFamily="34" charset="0"/>
              </a:rPr>
              <a:t>The Book of Sand </a:t>
            </a:r>
            <a:r>
              <a:rPr lang="en-US" sz="2800" b="1" dirty="0">
                <a:solidFill>
                  <a:srgbClr val="7030A0"/>
                </a:solidFill>
                <a:latin typeface="Calibri" pitchFamily="34" charset="0"/>
                <a:cs typeface="Calibri" pitchFamily="34" charset="0"/>
              </a:rPr>
              <a:t>by </a:t>
            </a:r>
            <a:r>
              <a:rPr lang="en-US" sz="2800" b="1" dirty="0" err="1">
                <a:solidFill>
                  <a:srgbClr val="7030A0"/>
                </a:solidFill>
                <a:latin typeface="Calibri" pitchFamily="34" charset="0"/>
                <a:cs typeface="Calibri" pitchFamily="34" charset="0"/>
              </a:rPr>
              <a:t>Jorges</a:t>
            </a:r>
            <a:r>
              <a:rPr lang="en-US" sz="2800" b="1" dirty="0">
                <a:solidFill>
                  <a:srgbClr val="7030A0"/>
                </a:solidFill>
                <a:latin typeface="Calibri" pitchFamily="34" charset="0"/>
                <a:cs typeface="Calibri" pitchFamily="34" charset="0"/>
              </a:rPr>
              <a:t> Luis Borges</a:t>
            </a:r>
          </a:p>
        </p:txBody>
      </p:sp>
      <p:sp>
        <p:nvSpPr>
          <p:cNvPr id="3" name="Content Placeholder 2"/>
          <p:cNvSpPr>
            <a:spLocks noGrp="1"/>
          </p:cNvSpPr>
          <p:nvPr>
            <p:ph sz="quarter" idx="1"/>
          </p:nvPr>
        </p:nvSpPr>
        <p:spPr/>
        <p:txBody>
          <a:bodyPr>
            <a:normAutofit/>
          </a:bodyPr>
          <a:lstStyle/>
          <a:p>
            <a:pPr marL="0" indent="0" algn="ctr">
              <a:buNone/>
            </a:pPr>
            <a:r>
              <a:rPr lang="en-US" sz="5400" dirty="0"/>
              <a:t>Listen and follow along with the short story, </a:t>
            </a:r>
            <a:r>
              <a:rPr lang="en-US" sz="5400" b="1" i="1" dirty="0">
                <a:solidFill>
                  <a:schemeClr val="accent3">
                    <a:lumMod val="75000"/>
                  </a:schemeClr>
                </a:solidFill>
                <a:latin typeface="Calibri" pitchFamily="34" charset="0"/>
                <a:cs typeface="Calibri" pitchFamily="34" charset="0"/>
              </a:rPr>
              <a:t>The Book of Sand </a:t>
            </a:r>
            <a:r>
              <a:rPr lang="en-US" sz="5400" dirty="0">
                <a:solidFill>
                  <a:schemeClr val="accent3">
                    <a:lumMod val="75000"/>
                  </a:schemeClr>
                </a:solidFill>
                <a:latin typeface="Calibri" pitchFamily="34" charset="0"/>
                <a:cs typeface="Calibri" pitchFamily="34" charset="0"/>
              </a:rPr>
              <a:t>by </a:t>
            </a:r>
            <a:r>
              <a:rPr lang="en-US" sz="5400" dirty="0" err="1">
                <a:solidFill>
                  <a:schemeClr val="accent3">
                    <a:lumMod val="75000"/>
                  </a:schemeClr>
                </a:solidFill>
                <a:latin typeface="Calibri" pitchFamily="34" charset="0"/>
                <a:cs typeface="Calibri" pitchFamily="34" charset="0"/>
              </a:rPr>
              <a:t>Jorges</a:t>
            </a:r>
            <a:r>
              <a:rPr lang="en-US" sz="5400" dirty="0">
                <a:solidFill>
                  <a:schemeClr val="accent3">
                    <a:lumMod val="75000"/>
                  </a:schemeClr>
                </a:solidFill>
                <a:latin typeface="Calibri" pitchFamily="34" charset="0"/>
                <a:cs typeface="Calibri" pitchFamily="34" charset="0"/>
              </a:rPr>
              <a:t> Luis Borges</a:t>
            </a:r>
          </a:p>
          <a:p>
            <a:pPr marL="0" indent="0" algn="ctr">
              <a:buNone/>
            </a:pPr>
            <a:r>
              <a:rPr lang="en-US" sz="5400" dirty="0" smtClean="0"/>
              <a:t>(pg</a:t>
            </a:r>
            <a:r>
              <a:rPr lang="en-US" sz="5400" dirty="0"/>
              <a:t>. </a:t>
            </a:r>
            <a:r>
              <a:rPr lang="en-US" sz="5400" dirty="0" smtClean="0"/>
              <a:t>43-48)</a:t>
            </a:r>
          </a:p>
          <a:p>
            <a:pPr marL="0" indent="0" algn="ctr">
              <a:buNone/>
            </a:pPr>
            <a:endParaRPr lang="en-US" sz="5400" dirty="0" smtClean="0"/>
          </a:p>
          <a:p>
            <a:endParaRPr lang="en-US" dirty="0"/>
          </a:p>
        </p:txBody>
      </p:sp>
    </p:spTree>
    <p:extLst>
      <p:ext uri="{BB962C8B-B14F-4D97-AF65-F5344CB8AC3E}">
        <p14:creationId xmlns:p14="http://schemas.microsoft.com/office/powerpoint/2010/main" val="32592770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838200"/>
          </a:xfrm>
        </p:spPr>
        <p:txBody>
          <a:bodyPr>
            <a:noAutofit/>
          </a:bodyPr>
          <a:lstStyle/>
          <a:p>
            <a:r>
              <a:rPr lang="en-US" sz="2800" b="1" i="1" dirty="0">
                <a:solidFill>
                  <a:srgbClr val="7030A0"/>
                </a:solidFill>
                <a:latin typeface="Calibri" pitchFamily="34" charset="0"/>
                <a:cs typeface="Calibri" pitchFamily="34" charset="0"/>
              </a:rPr>
              <a:t>The Book of Sand</a:t>
            </a:r>
            <a:r>
              <a:rPr lang="en-US" sz="2800" i="1" dirty="0" smtClean="0"/>
              <a:t>, </a:t>
            </a:r>
            <a:r>
              <a:rPr lang="en-US" sz="2800" dirty="0" smtClean="0">
                <a:solidFill>
                  <a:srgbClr val="7030A0"/>
                </a:solidFill>
              </a:rPr>
              <a:t>The Plot Structure</a:t>
            </a:r>
            <a:endParaRPr lang="en-US" sz="2800" dirty="0"/>
          </a:p>
        </p:txBody>
      </p:sp>
      <p:sp>
        <p:nvSpPr>
          <p:cNvPr id="3" name="Content Placeholder 2"/>
          <p:cNvSpPr>
            <a:spLocks noGrp="1"/>
          </p:cNvSpPr>
          <p:nvPr>
            <p:ph sz="quarter" idx="1"/>
          </p:nvPr>
        </p:nvSpPr>
        <p:spPr>
          <a:xfrm>
            <a:off x="152400" y="1447800"/>
            <a:ext cx="8839200" cy="5257800"/>
          </a:xfrm>
        </p:spPr>
        <p:txBody>
          <a:bodyPr/>
          <a:lstStyle/>
          <a:p>
            <a:pPr>
              <a:buNone/>
            </a:pPr>
            <a:endParaRPr lang="en-US" dirty="0" smtClean="0"/>
          </a:p>
          <a:p>
            <a:pPr>
              <a:buNone/>
            </a:pPr>
            <a:endParaRPr lang="en-US" dirty="0" smtClean="0"/>
          </a:p>
          <a:p>
            <a:pPr>
              <a:buNone/>
            </a:pPr>
            <a:endParaRPr lang="en-US" dirty="0" smtClean="0"/>
          </a:p>
          <a:p>
            <a:pPr>
              <a:buNone/>
            </a:pPr>
            <a:endParaRPr lang="en-US" dirty="0"/>
          </a:p>
        </p:txBody>
      </p:sp>
      <p:cxnSp>
        <p:nvCxnSpPr>
          <p:cNvPr id="5" name="Straight Connector 4"/>
          <p:cNvCxnSpPr/>
          <p:nvPr/>
        </p:nvCxnSpPr>
        <p:spPr>
          <a:xfrm>
            <a:off x="838200" y="4343400"/>
            <a:ext cx="2819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flipH="1" flipV="1">
            <a:off x="3048000" y="2743200"/>
            <a:ext cx="2209800" cy="990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000500" y="2781300"/>
            <a:ext cx="2133600" cy="838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486400" y="4267200"/>
            <a:ext cx="2895600"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762000" y="4267200"/>
            <a:ext cx="2514600" cy="1815882"/>
          </a:xfrm>
          <a:prstGeom prst="rect">
            <a:avLst/>
          </a:prstGeom>
          <a:noFill/>
        </p:spPr>
        <p:txBody>
          <a:bodyPr wrap="square" rtlCol="0">
            <a:spAutoFit/>
          </a:bodyPr>
          <a:lstStyle/>
          <a:p>
            <a:r>
              <a:rPr lang="en-US" sz="2000" b="1" dirty="0" smtClean="0">
                <a:solidFill>
                  <a:srgbClr val="7030A0"/>
                </a:solidFill>
              </a:rPr>
              <a:t>Basic Situation/</a:t>
            </a:r>
          </a:p>
          <a:p>
            <a:r>
              <a:rPr lang="en-US" sz="2000" b="1" dirty="0" smtClean="0">
                <a:solidFill>
                  <a:srgbClr val="7030A0"/>
                </a:solidFill>
              </a:rPr>
              <a:t>Exposition:</a:t>
            </a:r>
            <a:endParaRPr lang="en-US" sz="2000" dirty="0" smtClean="0"/>
          </a:p>
          <a:p>
            <a:r>
              <a:rPr lang="en-US" dirty="0" smtClean="0">
                <a:sym typeface="Wingdings" pitchFamily="2" charset="2"/>
              </a:rPr>
              <a:t></a:t>
            </a:r>
            <a:r>
              <a:rPr lang="en-US" dirty="0" smtClean="0"/>
              <a:t>Setting: </a:t>
            </a:r>
          </a:p>
          <a:p>
            <a:r>
              <a:rPr lang="en-US" dirty="0" smtClean="0"/>
              <a:t>Climate, Time period, Location</a:t>
            </a:r>
          </a:p>
          <a:p>
            <a:endParaRPr lang="en-US" dirty="0"/>
          </a:p>
        </p:txBody>
      </p:sp>
      <p:sp>
        <p:nvSpPr>
          <p:cNvPr id="15" name="TextBox 14"/>
          <p:cNvSpPr txBox="1"/>
          <p:nvPr/>
        </p:nvSpPr>
        <p:spPr>
          <a:xfrm>
            <a:off x="3429000" y="4191000"/>
            <a:ext cx="1981200" cy="707886"/>
          </a:xfrm>
          <a:prstGeom prst="rect">
            <a:avLst/>
          </a:prstGeom>
          <a:noFill/>
        </p:spPr>
        <p:txBody>
          <a:bodyPr wrap="square" rtlCol="0">
            <a:spAutoFit/>
          </a:bodyPr>
          <a:lstStyle/>
          <a:p>
            <a:r>
              <a:rPr lang="en-US" sz="2000" b="1" dirty="0" smtClean="0">
                <a:solidFill>
                  <a:srgbClr val="7030A0"/>
                </a:solidFill>
              </a:rPr>
              <a:t>Complications/</a:t>
            </a:r>
          </a:p>
          <a:p>
            <a:r>
              <a:rPr lang="en-US" sz="2000" b="1" dirty="0" smtClean="0">
                <a:solidFill>
                  <a:srgbClr val="7030A0"/>
                </a:solidFill>
              </a:rPr>
              <a:t>Conflict</a:t>
            </a:r>
            <a:endParaRPr lang="en-US" sz="2000" b="1" dirty="0">
              <a:solidFill>
                <a:srgbClr val="7030A0"/>
              </a:solidFill>
            </a:endParaRPr>
          </a:p>
        </p:txBody>
      </p:sp>
      <p:sp>
        <p:nvSpPr>
          <p:cNvPr id="18" name="TextBox 17"/>
          <p:cNvSpPr txBox="1"/>
          <p:nvPr/>
        </p:nvSpPr>
        <p:spPr>
          <a:xfrm>
            <a:off x="3505200" y="2819400"/>
            <a:ext cx="1371600" cy="707886"/>
          </a:xfrm>
          <a:prstGeom prst="rect">
            <a:avLst/>
          </a:prstGeom>
          <a:noFill/>
        </p:spPr>
        <p:txBody>
          <a:bodyPr wrap="square" rtlCol="0">
            <a:spAutoFit/>
          </a:bodyPr>
          <a:lstStyle/>
          <a:p>
            <a:r>
              <a:rPr lang="en-US" sz="2000" b="1" dirty="0" smtClean="0">
                <a:solidFill>
                  <a:srgbClr val="7030A0"/>
                </a:solidFill>
              </a:rPr>
              <a:t>Rising Action</a:t>
            </a:r>
            <a:endParaRPr lang="en-US" sz="2000" b="1" dirty="0">
              <a:solidFill>
                <a:srgbClr val="7030A0"/>
              </a:solidFill>
            </a:endParaRPr>
          </a:p>
        </p:txBody>
      </p:sp>
      <p:sp>
        <p:nvSpPr>
          <p:cNvPr id="21" name="Curved Up Arrow 20"/>
          <p:cNvSpPr/>
          <p:nvPr/>
        </p:nvSpPr>
        <p:spPr>
          <a:xfrm rot="18966601">
            <a:off x="2430212" y="4603998"/>
            <a:ext cx="942789" cy="533400"/>
          </a:xfrm>
          <a:prstGeom prst="curvedUpArrow">
            <a:avLst>
              <a:gd name="adj1" fmla="val 25000"/>
              <a:gd name="adj2" fmla="val 61182"/>
              <a:gd name="adj3" fmla="val 2079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Curved Right Arrow 21"/>
          <p:cNvSpPr/>
          <p:nvPr/>
        </p:nvSpPr>
        <p:spPr>
          <a:xfrm rot="13427100">
            <a:off x="7922634" y="4385046"/>
            <a:ext cx="457200" cy="838200"/>
          </a:xfrm>
          <a:prstGeom prst="curvedRightArrow">
            <a:avLst>
              <a:gd name="adj1" fmla="val 33892"/>
              <a:gd name="adj2" fmla="val 61639"/>
              <a:gd name="adj3" fmla="val 3879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Curved Left Arrow 22"/>
          <p:cNvSpPr/>
          <p:nvPr/>
        </p:nvSpPr>
        <p:spPr>
          <a:xfrm rot="3329486">
            <a:off x="4431202" y="4512255"/>
            <a:ext cx="479203" cy="835062"/>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4" name="TextBox 23"/>
          <p:cNvSpPr txBox="1"/>
          <p:nvPr/>
        </p:nvSpPr>
        <p:spPr>
          <a:xfrm>
            <a:off x="4038600" y="1905000"/>
            <a:ext cx="1143000" cy="400110"/>
          </a:xfrm>
          <a:prstGeom prst="rect">
            <a:avLst/>
          </a:prstGeom>
          <a:noFill/>
        </p:spPr>
        <p:txBody>
          <a:bodyPr wrap="square" rtlCol="0">
            <a:spAutoFit/>
          </a:bodyPr>
          <a:lstStyle/>
          <a:p>
            <a:r>
              <a:rPr lang="en-US" sz="2000" b="1" dirty="0" smtClean="0">
                <a:solidFill>
                  <a:srgbClr val="7030A0"/>
                </a:solidFill>
              </a:rPr>
              <a:t>Climax</a:t>
            </a:r>
            <a:endParaRPr lang="en-US" sz="2000" b="1" dirty="0">
              <a:solidFill>
                <a:srgbClr val="7030A0"/>
              </a:solidFill>
            </a:endParaRPr>
          </a:p>
        </p:txBody>
      </p:sp>
      <p:sp>
        <p:nvSpPr>
          <p:cNvPr id="25" name="TextBox 24"/>
          <p:cNvSpPr txBox="1"/>
          <p:nvPr/>
        </p:nvSpPr>
        <p:spPr>
          <a:xfrm>
            <a:off x="5029200" y="2667000"/>
            <a:ext cx="1295400" cy="707886"/>
          </a:xfrm>
          <a:prstGeom prst="rect">
            <a:avLst/>
          </a:prstGeom>
          <a:noFill/>
        </p:spPr>
        <p:txBody>
          <a:bodyPr wrap="square" rtlCol="0">
            <a:spAutoFit/>
          </a:bodyPr>
          <a:lstStyle/>
          <a:p>
            <a:r>
              <a:rPr lang="en-US" sz="2000" b="1" dirty="0" smtClean="0">
                <a:solidFill>
                  <a:srgbClr val="7030A0"/>
                </a:solidFill>
              </a:rPr>
              <a:t>Falling Action</a:t>
            </a:r>
            <a:endParaRPr lang="en-US" sz="2000" b="1" dirty="0">
              <a:solidFill>
                <a:srgbClr val="7030A0"/>
              </a:solidFill>
            </a:endParaRPr>
          </a:p>
        </p:txBody>
      </p:sp>
      <p:sp>
        <p:nvSpPr>
          <p:cNvPr id="26" name="TextBox 25"/>
          <p:cNvSpPr txBox="1"/>
          <p:nvPr/>
        </p:nvSpPr>
        <p:spPr>
          <a:xfrm>
            <a:off x="6019800" y="4267200"/>
            <a:ext cx="2133600" cy="707886"/>
          </a:xfrm>
          <a:prstGeom prst="rect">
            <a:avLst/>
          </a:prstGeom>
          <a:noFill/>
        </p:spPr>
        <p:txBody>
          <a:bodyPr wrap="square" rtlCol="0">
            <a:spAutoFit/>
          </a:bodyPr>
          <a:lstStyle/>
          <a:p>
            <a:r>
              <a:rPr lang="en-US" sz="2000" b="1" dirty="0" smtClean="0">
                <a:solidFill>
                  <a:srgbClr val="7030A0"/>
                </a:solidFill>
              </a:rPr>
              <a:t>Dénouement/ Resolution</a:t>
            </a:r>
            <a:endParaRPr lang="en-US" sz="2000" b="1" dirty="0">
              <a:solidFill>
                <a:srgbClr val="7030A0"/>
              </a:solidFill>
            </a:endParaRPr>
          </a:p>
        </p:txBody>
      </p:sp>
      <p:sp>
        <p:nvSpPr>
          <p:cNvPr id="27" name="Right Arrow 26"/>
          <p:cNvSpPr/>
          <p:nvPr/>
        </p:nvSpPr>
        <p:spPr>
          <a:xfrm>
            <a:off x="2971800" y="2362200"/>
            <a:ext cx="978408" cy="484632"/>
          </a:xfrm>
          <a:prstGeom prst="rightArrow">
            <a:avLst>
              <a:gd name="adj1" fmla="val 27129"/>
              <a:gd name="adj2" fmla="val 6143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ight Arrow 27"/>
          <p:cNvSpPr/>
          <p:nvPr/>
        </p:nvSpPr>
        <p:spPr>
          <a:xfrm>
            <a:off x="2819400" y="3505200"/>
            <a:ext cx="978408" cy="484632"/>
          </a:xfrm>
          <a:prstGeom prst="rightArrow">
            <a:avLst>
              <a:gd name="adj1" fmla="val 27130"/>
              <a:gd name="adj2" fmla="val 6715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ight Arrow 28"/>
          <p:cNvSpPr/>
          <p:nvPr/>
        </p:nvSpPr>
        <p:spPr>
          <a:xfrm>
            <a:off x="2438400" y="2895600"/>
            <a:ext cx="978408" cy="484632"/>
          </a:xfrm>
          <a:prstGeom prst="rightArrow">
            <a:avLst>
              <a:gd name="adj1" fmla="val 23318"/>
              <a:gd name="adj2" fmla="val 6715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Left Arrow 29"/>
          <p:cNvSpPr/>
          <p:nvPr/>
        </p:nvSpPr>
        <p:spPr>
          <a:xfrm>
            <a:off x="5943600" y="2743200"/>
            <a:ext cx="978408" cy="484632"/>
          </a:xfrm>
          <a:prstGeom prst="leftArrow">
            <a:avLst>
              <a:gd name="adj1" fmla="val 19506"/>
              <a:gd name="adj2" fmla="val 6334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Left Arrow 31"/>
          <p:cNvSpPr/>
          <p:nvPr/>
        </p:nvSpPr>
        <p:spPr>
          <a:xfrm>
            <a:off x="5334000" y="3352800"/>
            <a:ext cx="978408" cy="484632"/>
          </a:xfrm>
          <a:prstGeom prst="leftArrow">
            <a:avLst>
              <a:gd name="adj1" fmla="val 23318"/>
              <a:gd name="adj2" fmla="val 6524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Left Arrow 32"/>
          <p:cNvSpPr/>
          <p:nvPr/>
        </p:nvSpPr>
        <p:spPr>
          <a:xfrm>
            <a:off x="5181600" y="2209800"/>
            <a:ext cx="978408" cy="484632"/>
          </a:xfrm>
          <a:prstGeom prst="leftArrow">
            <a:avLst>
              <a:gd name="adj1" fmla="val 27130"/>
              <a:gd name="adj2" fmla="val 6334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Down Arrow 33"/>
          <p:cNvSpPr/>
          <p:nvPr/>
        </p:nvSpPr>
        <p:spPr>
          <a:xfrm>
            <a:off x="4343400" y="1524000"/>
            <a:ext cx="484632" cy="445008"/>
          </a:xfrm>
          <a:prstGeom prst="downArrow">
            <a:avLst>
              <a:gd name="adj1" fmla="val 30941"/>
              <a:gd name="adj2" fmla="val 5622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228600" y="1447800"/>
            <a:ext cx="3657600" cy="1384995"/>
          </a:xfrm>
          <a:prstGeom prst="rect">
            <a:avLst/>
          </a:prstGeom>
          <a:noFill/>
        </p:spPr>
        <p:txBody>
          <a:bodyPr wrap="square" rtlCol="0">
            <a:spAutoFit/>
          </a:bodyPr>
          <a:lstStyle/>
          <a:p>
            <a:r>
              <a:rPr lang="en-US" sz="2800" b="1" i="1" dirty="0" smtClean="0">
                <a:solidFill>
                  <a:srgbClr val="FF0000"/>
                </a:solidFill>
              </a:rPr>
              <a:t>(Take these notes in your Learning Log Notebook)</a:t>
            </a:r>
            <a:endParaRPr lang="en-US" sz="2800" b="1" i="1" dirty="0">
              <a:solidFill>
                <a:srgbClr val="FF0000"/>
              </a:solidFill>
            </a:endParaRPr>
          </a:p>
        </p:txBody>
      </p:sp>
    </p:spTree>
    <p:extLst>
      <p:ext uri="{BB962C8B-B14F-4D97-AF65-F5344CB8AC3E}">
        <p14:creationId xmlns:p14="http://schemas.microsoft.com/office/powerpoint/2010/main" val="423317078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405</TotalTime>
  <Words>534</Words>
  <Application>Microsoft Office PowerPoint</Application>
  <PresentationFormat>On-screen Show (4:3)</PresentationFormat>
  <Paragraphs>97</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Civic</vt:lpstr>
      <vt:lpstr>   Sophomore English      with Mrs. Greblo!</vt:lpstr>
      <vt:lpstr>Mrs. Greblo’s  1A, 2A &amp;, 4A Sophomore English Agenda:   10/29/12</vt:lpstr>
      <vt:lpstr>The Book of Sand by Jorges Luis Borges </vt:lpstr>
      <vt:lpstr>Daily SSR Entry:</vt:lpstr>
      <vt:lpstr>The Bass, the River and Sheila Mant, The Plot Structure</vt:lpstr>
      <vt:lpstr>POP QUIZ: The Bass, The River, and Sheila Mant</vt:lpstr>
      <vt:lpstr>The Book of Sand by Jorges Luis Borges</vt:lpstr>
      <vt:lpstr>The Book of Sand, The Plot Structure</vt:lpstr>
    </vt:vector>
  </TitlesOfParts>
  <Company>Hillsboro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Sophomore English      with Mrs. Greblo!</dc:title>
  <dc:creator>Kelly L.T. Greblo</dc:creator>
  <cp:lastModifiedBy>Kelly L.T. Greblo</cp:lastModifiedBy>
  <cp:revision>11</cp:revision>
  <dcterms:created xsi:type="dcterms:W3CDTF">2012-10-29T15:55:56Z</dcterms:created>
  <dcterms:modified xsi:type="dcterms:W3CDTF">2012-10-29T22:42:45Z</dcterms:modified>
</cp:coreProperties>
</file>