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258" r:id="rId3"/>
    <p:sldId id="259" r:id="rId4"/>
    <p:sldId id="260"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9715DD-8FA4-4CF4-8CB0-A49007342B80}" type="datetimeFigureOut">
              <a:rPr lang="en-US" smtClean="0"/>
              <a:t>4/11/2013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176A2A-6AB8-4522-88C2-F8A06E26BE76}" type="slidenum">
              <a:rPr lang="en-US" smtClean="0"/>
              <a:t>‹#›</a:t>
            </a:fld>
            <a:endParaRPr lang="en-US"/>
          </a:p>
        </p:txBody>
      </p:sp>
    </p:spTree>
    <p:extLst>
      <p:ext uri="{BB962C8B-B14F-4D97-AF65-F5344CB8AC3E}">
        <p14:creationId xmlns:p14="http://schemas.microsoft.com/office/powerpoint/2010/main" val="2895070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C266CB8-556B-472C-AD84-4C295A4FF3B3}" type="slidenum">
              <a:rPr lang="en-US" smtClean="0"/>
              <a:t>3</a:t>
            </a:fld>
            <a:endParaRPr lang="en-US"/>
          </a:p>
        </p:txBody>
      </p:sp>
    </p:spTree>
    <p:extLst>
      <p:ext uri="{BB962C8B-B14F-4D97-AF65-F5344CB8AC3E}">
        <p14:creationId xmlns:p14="http://schemas.microsoft.com/office/powerpoint/2010/main" val="27745868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6459C2B-BDA9-40EE-8159-3B033EBBB202}" type="datetimeFigureOut">
              <a:rPr lang="en-US" smtClean="0"/>
              <a:t>4/11/2013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07AA6DA-44D2-4BCF-A079-0FB6A4CB13C3}"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459C2B-BDA9-40EE-8159-3B033EBBB202}" type="datetimeFigureOut">
              <a:rPr lang="en-US" smtClean="0"/>
              <a:t>4/11/2013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7AA6DA-44D2-4BCF-A079-0FB6A4CB13C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E07AA6DA-44D2-4BCF-A079-0FB6A4CB13C3}"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459C2B-BDA9-40EE-8159-3B033EBBB202}" type="datetimeFigureOut">
              <a:rPr lang="en-US" smtClean="0"/>
              <a:t>4/11/2013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6459C2B-BDA9-40EE-8159-3B033EBBB202}" type="datetimeFigureOut">
              <a:rPr lang="en-US" smtClean="0"/>
              <a:t>4/11/2013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E07AA6DA-44D2-4BCF-A079-0FB6A4CB13C3}"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6459C2B-BDA9-40EE-8159-3B033EBBB202}" type="datetimeFigureOut">
              <a:rPr lang="en-US" smtClean="0"/>
              <a:t>4/11/2013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E07AA6DA-44D2-4BCF-A079-0FB6A4CB13C3}"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6459C2B-BDA9-40EE-8159-3B033EBBB202}" type="datetimeFigureOut">
              <a:rPr lang="en-US" smtClean="0"/>
              <a:t>4/11/2013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7AA6DA-44D2-4BCF-A079-0FB6A4CB13C3}"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6459C2B-BDA9-40EE-8159-3B033EBBB202}" type="datetimeFigureOut">
              <a:rPr lang="en-US" smtClean="0"/>
              <a:t>4/11/2013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E07AA6DA-44D2-4BCF-A079-0FB6A4CB13C3}"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6459C2B-BDA9-40EE-8159-3B033EBBB202}" type="datetimeFigureOut">
              <a:rPr lang="en-US" smtClean="0"/>
              <a:t>4/11/2013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E07AA6DA-44D2-4BCF-A079-0FB6A4CB13C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6459C2B-BDA9-40EE-8159-3B033EBBB202}" type="datetimeFigureOut">
              <a:rPr lang="en-US" smtClean="0"/>
              <a:t>4/11/2013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E07AA6DA-44D2-4BCF-A079-0FB6A4CB13C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E07AA6DA-44D2-4BCF-A079-0FB6A4CB13C3}"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6459C2B-BDA9-40EE-8159-3B033EBBB202}" type="datetimeFigureOut">
              <a:rPr lang="en-US" smtClean="0"/>
              <a:t>4/11/2013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E07AA6DA-44D2-4BCF-A079-0FB6A4CB13C3}"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6459C2B-BDA9-40EE-8159-3B033EBBB202}" type="datetimeFigureOut">
              <a:rPr lang="en-US" smtClean="0"/>
              <a:t>4/11/2013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6459C2B-BDA9-40EE-8159-3B033EBBB202}" type="datetimeFigureOut">
              <a:rPr lang="en-US" smtClean="0"/>
              <a:t>4/11/2013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E07AA6DA-44D2-4BCF-A079-0FB6A4CB13C3}"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84436580"/>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back to…</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379377514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Daily SSR Entry:</a:t>
            </a:r>
            <a:endParaRPr lang="en-US" dirty="0"/>
          </a:p>
        </p:txBody>
      </p:sp>
      <p:sp>
        <p:nvSpPr>
          <p:cNvPr id="3" name="Content Placeholder 2"/>
          <p:cNvSpPr>
            <a:spLocks noGrp="1"/>
          </p:cNvSpPr>
          <p:nvPr>
            <p:ph sz="quarter" idx="1"/>
          </p:nvPr>
        </p:nvSpPr>
        <p:spPr>
          <a:xfrm>
            <a:off x="152400" y="1371600"/>
            <a:ext cx="8839200" cy="5334000"/>
          </a:xfrm>
        </p:spPr>
        <p:txBody>
          <a:bodyPr numCol="2">
            <a:noAutofit/>
          </a:bodyPr>
          <a:lstStyle/>
          <a:p>
            <a:pPr marL="0" indent="0">
              <a:buNone/>
            </a:pPr>
            <a:r>
              <a:rPr lang="en-US" sz="1800" b="1" u="sng" dirty="0" smtClean="0"/>
              <a:t>Each entry contains:</a:t>
            </a:r>
          </a:p>
          <a:p>
            <a:pPr marL="0" indent="0">
              <a:buNone/>
            </a:pPr>
            <a:r>
              <a:rPr lang="en-US" sz="1800" dirty="0"/>
              <a:t>-</a:t>
            </a:r>
            <a:r>
              <a:rPr lang="en-US" sz="1800" dirty="0" smtClean="0"/>
              <a:t>Date</a:t>
            </a:r>
          </a:p>
          <a:p>
            <a:pPr marL="0" indent="0">
              <a:buNone/>
            </a:pPr>
            <a:r>
              <a:rPr lang="en-US" sz="1800" dirty="0" smtClean="0"/>
              <a:t>-Book title &amp; author</a:t>
            </a:r>
          </a:p>
          <a:p>
            <a:pPr marL="0" indent="0">
              <a:buNone/>
            </a:pPr>
            <a:r>
              <a:rPr lang="en-US" sz="1800" dirty="0" smtClean="0"/>
              <a:t>-Starting page # (SP)</a:t>
            </a:r>
          </a:p>
          <a:p>
            <a:pPr marL="0" indent="0">
              <a:buNone/>
            </a:pPr>
            <a:r>
              <a:rPr lang="en-US" sz="1800" dirty="0" smtClean="0"/>
              <a:t>-Ending page # (EP)</a:t>
            </a:r>
            <a:br>
              <a:rPr lang="en-US" sz="1800" dirty="0" smtClean="0"/>
            </a:br>
            <a:r>
              <a:rPr lang="en-US" sz="1800" dirty="0" smtClean="0"/>
              <a:t>-Total # of pages read</a:t>
            </a:r>
          </a:p>
          <a:p>
            <a:pPr marL="0" indent="0">
              <a:buNone/>
            </a:pPr>
            <a:r>
              <a:rPr lang="en-US" sz="1800" dirty="0" smtClean="0"/>
              <a:t>-Reader’s Statement (RS):</a:t>
            </a:r>
          </a:p>
          <a:p>
            <a:pPr marL="0" indent="0">
              <a:buNone/>
            </a:pPr>
            <a:r>
              <a:rPr lang="en-US" sz="1800" i="1" dirty="0" smtClean="0"/>
              <a:t>What’s happening in the book? Summarize.</a:t>
            </a:r>
          </a:p>
          <a:p>
            <a:pPr marL="0" indent="0">
              <a:buNone/>
            </a:pPr>
            <a:r>
              <a:rPr lang="en-US" sz="1800" i="1" dirty="0" smtClean="0"/>
              <a:t>What do you predict will happen next?</a:t>
            </a:r>
          </a:p>
          <a:p>
            <a:pPr marL="0" indent="0">
              <a:buNone/>
            </a:pPr>
            <a:r>
              <a:rPr lang="en-US" sz="1800" i="1" dirty="0" smtClean="0"/>
              <a:t>What questions do you have for the author? </a:t>
            </a:r>
          </a:p>
          <a:p>
            <a:pPr marL="0" indent="0">
              <a:buNone/>
            </a:pPr>
            <a:r>
              <a:rPr lang="en-US" sz="1800" i="1" dirty="0" smtClean="0"/>
              <a:t>What character traits do you appreciate? Find frustrating?</a:t>
            </a:r>
          </a:p>
          <a:p>
            <a:pPr marL="0" indent="0">
              <a:buNone/>
            </a:pPr>
            <a:r>
              <a:rPr lang="en-US" sz="1800" i="1" dirty="0" smtClean="0"/>
              <a:t>What is your opinion of the book so far?</a:t>
            </a:r>
          </a:p>
          <a:p>
            <a:pPr marL="0" indent="0">
              <a:buNone/>
            </a:pPr>
            <a:r>
              <a:rPr lang="en-US" sz="1800" i="1" dirty="0" smtClean="0"/>
              <a:t>Other comments?</a:t>
            </a: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endParaRPr lang="en-US" sz="1800" b="1" dirty="0" smtClean="0">
              <a:latin typeface="Bradley Hand ITC" pitchFamily="66" charset="0"/>
            </a:endParaRPr>
          </a:p>
          <a:p>
            <a:pPr marL="0" indent="0">
              <a:buNone/>
            </a:pPr>
            <a:endParaRPr lang="en-US" sz="1800" b="1" dirty="0">
              <a:latin typeface="Bradley Hand ITC" pitchFamily="66" charset="0"/>
            </a:endParaRPr>
          </a:p>
          <a:p>
            <a:pPr marL="0" indent="0">
              <a:buNone/>
            </a:pPr>
            <a:r>
              <a:rPr lang="en-US" sz="1800" b="1" u="sng" dirty="0" smtClean="0">
                <a:latin typeface="Bradley Hand ITC" pitchFamily="66" charset="0"/>
              </a:rPr>
              <a:t>Sample Entry:</a:t>
            </a:r>
          </a:p>
          <a:p>
            <a:pPr marL="0" indent="0">
              <a:buNone/>
            </a:pPr>
            <a:r>
              <a:rPr lang="en-US" sz="1800" b="1" dirty="0" smtClean="0">
                <a:latin typeface="Bradley Hand ITC" pitchFamily="66" charset="0"/>
              </a:rPr>
              <a:t>9/17/12</a:t>
            </a:r>
          </a:p>
          <a:p>
            <a:pPr marL="0" indent="0">
              <a:buNone/>
            </a:pPr>
            <a:r>
              <a:rPr lang="en-US" sz="1800" b="1" u="sng" dirty="0" smtClean="0">
                <a:latin typeface="Bradley Hand ITC" pitchFamily="66" charset="0"/>
              </a:rPr>
              <a:t>The Hunger Games </a:t>
            </a:r>
            <a:r>
              <a:rPr lang="en-US" sz="1800" b="1" dirty="0" smtClean="0">
                <a:latin typeface="Bradley Hand ITC" pitchFamily="66" charset="0"/>
              </a:rPr>
              <a:t>by Suzanne Collins</a:t>
            </a:r>
          </a:p>
          <a:p>
            <a:pPr marL="0" indent="0">
              <a:buNone/>
            </a:pPr>
            <a:r>
              <a:rPr lang="en-US" sz="1800" b="1" dirty="0" smtClean="0">
                <a:latin typeface="Bradley Hand ITC" pitchFamily="66" charset="0"/>
              </a:rPr>
              <a:t>SP: 1</a:t>
            </a:r>
          </a:p>
          <a:p>
            <a:pPr marL="0" indent="0">
              <a:buNone/>
            </a:pPr>
            <a:r>
              <a:rPr lang="en-US" sz="1800" b="1" dirty="0" smtClean="0">
                <a:latin typeface="Bradley Hand ITC" pitchFamily="66" charset="0"/>
              </a:rPr>
              <a:t>EP: 20</a:t>
            </a:r>
          </a:p>
          <a:p>
            <a:pPr marL="0" indent="0">
              <a:buNone/>
            </a:pPr>
            <a:r>
              <a:rPr lang="en-US" sz="1800" b="1" dirty="0" smtClean="0">
                <a:latin typeface="Bradley Hand ITC" pitchFamily="66" charset="0"/>
              </a:rPr>
              <a:t>Total: 20</a:t>
            </a:r>
          </a:p>
          <a:p>
            <a:pPr marL="0" indent="0">
              <a:buNone/>
            </a:pPr>
            <a:r>
              <a:rPr lang="en-US" sz="1800" b="1" dirty="0" smtClean="0">
                <a:latin typeface="Bradley Hand ITC" pitchFamily="66" charset="0"/>
              </a:rPr>
              <a:t>RS: </a:t>
            </a:r>
            <a:r>
              <a:rPr lang="en-US" sz="1800" b="1" dirty="0" err="1" smtClean="0">
                <a:latin typeface="Bradley Hand ITC" pitchFamily="66" charset="0"/>
              </a:rPr>
              <a:t>Katniss</a:t>
            </a:r>
            <a:r>
              <a:rPr lang="en-US" sz="1800" b="1" dirty="0" smtClean="0">
                <a:latin typeface="Bradley Hand ITC" pitchFamily="66" charset="0"/>
              </a:rPr>
              <a:t> lives in District 12 of the former U.S., now </a:t>
            </a:r>
            <a:r>
              <a:rPr lang="en-US" sz="1800" b="1" dirty="0" err="1" smtClean="0">
                <a:latin typeface="Bradley Hand ITC" pitchFamily="66" charset="0"/>
              </a:rPr>
              <a:t>Panem</a:t>
            </a:r>
            <a:r>
              <a:rPr lang="en-US" sz="1800" b="1" dirty="0">
                <a:latin typeface="Bradley Hand ITC" pitchFamily="66" charset="0"/>
              </a:rPr>
              <a:t> </a:t>
            </a:r>
            <a:r>
              <a:rPr lang="en-US" sz="1800" b="1" dirty="0" smtClean="0">
                <a:latin typeface="Bradley Hand ITC" pitchFamily="66" charset="0"/>
              </a:rPr>
              <a:t>with her sister, Prim and her Mom. She is an agile hunter and gatherer and has had to do so since her father’s tragic death in a mine explosion. The reaping is today and the tone of District 12 is very somber as children ages 12-18 could be drawn to defend themselves to their death in the Hunger Games. I predict that </a:t>
            </a:r>
            <a:r>
              <a:rPr lang="en-US" sz="1800" b="1" dirty="0" err="1" smtClean="0">
                <a:latin typeface="Bradley Hand ITC" pitchFamily="66" charset="0"/>
              </a:rPr>
              <a:t>Katniss</a:t>
            </a:r>
            <a:r>
              <a:rPr lang="en-US" sz="1800" b="1" dirty="0" smtClean="0">
                <a:latin typeface="Bradley Hand ITC" pitchFamily="66" charset="0"/>
              </a:rPr>
              <a:t> or one of her close friends or family members names will be drawn. This book is really suspenseful, I’m loving it so far!</a:t>
            </a:r>
          </a:p>
          <a:p>
            <a:pPr marL="0" indent="0">
              <a:buNone/>
            </a:pPr>
            <a:endParaRPr lang="en-US" sz="1800" dirty="0" smtClean="0"/>
          </a:p>
          <a:p>
            <a:pPr marL="0" indent="0">
              <a:buNone/>
            </a:pPr>
            <a:endParaRPr lang="en-US" sz="1800" dirty="0" smtClean="0"/>
          </a:p>
          <a:p>
            <a:pPr marL="0" indent="0">
              <a:buNone/>
            </a:pPr>
            <a:endParaRPr lang="en-US" sz="1800" dirty="0"/>
          </a:p>
        </p:txBody>
      </p:sp>
    </p:spTree>
    <p:extLst>
      <p:ext uri="{BB962C8B-B14F-4D97-AF65-F5344CB8AC3E}">
        <p14:creationId xmlns:p14="http://schemas.microsoft.com/office/powerpoint/2010/main" val="2760417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Autofit/>
          </a:bodyPr>
          <a:lstStyle/>
          <a:p>
            <a:r>
              <a:rPr lang="en-US" sz="2500" b="1" dirty="0" smtClean="0">
                <a:solidFill>
                  <a:schemeClr val="accent3"/>
                </a:solidFill>
                <a:latin typeface="Calibri" pitchFamily="34" charset="0"/>
                <a:cs typeface="Calibri" pitchFamily="34" charset="0"/>
              </a:rPr>
              <a:t>Mrs. </a:t>
            </a:r>
            <a:r>
              <a:rPr lang="en-US" sz="2500" b="1" dirty="0" err="1" smtClean="0">
                <a:solidFill>
                  <a:schemeClr val="accent3"/>
                </a:solidFill>
                <a:latin typeface="Calibri" pitchFamily="34" charset="0"/>
                <a:cs typeface="Calibri" pitchFamily="34" charset="0"/>
              </a:rPr>
              <a:t>Greblo’s</a:t>
            </a:r>
            <a:r>
              <a:rPr lang="en-US" sz="2500" b="1" dirty="0" smtClean="0">
                <a:solidFill>
                  <a:schemeClr val="accent3"/>
                </a:solidFill>
                <a:latin typeface="Calibri" pitchFamily="34" charset="0"/>
                <a:cs typeface="Calibri" pitchFamily="34" charset="0"/>
              </a:rPr>
              <a:t>  1A, 2A, &amp; 4A Sophomore English Agenda: </a:t>
            </a:r>
            <a:r>
              <a:rPr lang="en-US" sz="2500" b="1" dirty="0" smtClean="0">
                <a:solidFill>
                  <a:srgbClr val="00B050"/>
                </a:solidFill>
                <a:latin typeface="Calibri" pitchFamily="34" charset="0"/>
                <a:cs typeface="Calibri" pitchFamily="34" charset="0"/>
              </a:rPr>
              <a:t>4/11/13</a:t>
            </a:r>
            <a:endParaRPr lang="en-US" sz="25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152400" y="1066800"/>
            <a:ext cx="8839200" cy="5791200"/>
          </a:xfrm>
        </p:spPr>
        <p:txBody>
          <a:bodyPr>
            <a:normAutofit fontScale="25000" lnSpcReduction="20000"/>
          </a:bodyPr>
          <a:lstStyle/>
          <a:p>
            <a:pPr marL="0" indent="0">
              <a:buNone/>
            </a:pPr>
            <a:endParaRPr lang="en-US" sz="5600" b="1" dirty="0">
              <a:solidFill>
                <a:srgbClr val="0070C0"/>
              </a:solidFill>
              <a:latin typeface="Calibri" pitchFamily="34" charset="0"/>
              <a:cs typeface="Calibri" pitchFamily="34" charset="0"/>
            </a:endParaRPr>
          </a:p>
          <a:p>
            <a:pPr marL="0" indent="0">
              <a:buNone/>
            </a:pPr>
            <a:r>
              <a:rPr lang="en-US" sz="6000" b="1" dirty="0" smtClean="0">
                <a:solidFill>
                  <a:srgbClr val="0070C0"/>
                </a:solidFill>
                <a:latin typeface="Calibri" pitchFamily="34" charset="0"/>
                <a:cs typeface="Calibri" pitchFamily="34" charset="0"/>
              </a:rPr>
              <a:t>Please copy this agenda down into your Learning Log Notebook, you will receive credit for it!</a:t>
            </a:r>
          </a:p>
          <a:p>
            <a:pPr>
              <a:buFont typeface="Courier New" pitchFamily="49" charset="0"/>
              <a:buChar char="o"/>
            </a:pPr>
            <a:r>
              <a:rPr lang="en-US" sz="6400" b="1" u="sng" dirty="0" smtClean="0">
                <a:solidFill>
                  <a:srgbClr val="FF0000"/>
                </a:solidFill>
                <a:latin typeface="Calibri" pitchFamily="34" charset="0"/>
                <a:cs typeface="Calibri" pitchFamily="34" charset="0"/>
              </a:rPr>
              <a:t>Turn-in: </a:t>
            </a:r>
            <a:r>
              <a:rPr lang="en-US" sz="6400" b="1" i="1" dirty="0" smtClean="0">
                <a:solidFill>
                  <a:schemeClr val="accent3">
                    <a:lumMod val="75000"/>
                  </a:schemeClr>
                </a:solidFill>
                <a:latin typeface="Calibri" pitchFamily="34" charset="0"/>
                <a:cs typeface="Calibri" pitchFamily="34" charset="0"/>
              </a:rPr>
              <a:t>Loose leaf assignment, Q’s 1-8 on </a:t>
            </a:r>
            <a:r>
              <a:rPr lang="en-US" sz="6400" b="1" i="1" u="sng" dirty="0">
                <a:solidFill>
                  <a:schemeClr val="accent3">
                    <a:lumMod val="75000"/>
                  </a:schemeClr>
                </a:solidFill>
                <a:latin typeface="Calibri" pitchFamily="34" charset="0"/>
                <a:cs typeface="Calibri" pitchFamily="34" charset="0"/>
              </a:rPr>
              <a:t>The Lowest Animal</a:t>
            </a:r>
            <a:r>
              <a:rPr lang="en-US" sz="6400" b="1" i="1" dirty="0">
                <a:solidFill>
                  <a:schemeClr val="accent3">
                    <a:lumMod val="75000"/>
                  </a:schemeClr>
                </a:solidFill>
                <a:latin typeface="Calibri" pitchFamily="34" charset="0"/>
                <a:cs typeface="Calibri" pitchFamily="34" charset="0"/>
              </a:rPr>
              <a:t> by Mark </a:t>
            </a:r>
            <a:r>
              <a:rPr lang="en-US" sz="6400" b="1" i="1" dirty="0" smtClean="0">
                <a:solidFill>
                  <a:schemeClr val="accent3">
                    <a:lumMod val="75000"/>
                  </a:schemeClr>
                </a:solidFill>
                <a:latin typeface="Calibri" pitchFamily="34" charset="0"/>
                <a:cs typeface="Calibri" pitchFamily="34" charset="0"/>
              </a:rPr>
              <a:t>Twain and </a:t>
            </a:r>
            <a:r>
              <a:rPr lang="en-US" sz="6400" b="1" i="1" dirty="0">
                <a:solidFill>
                  <a:schemeClr val="accent3">
                    <a:lumMod val="75000"/>
                  </a:schemeClr>
                </a:solidFill>
                <a:latin typeface="Calibri" pitchFamily="34" charset="0"/>
                <a:cs typeface="Calibri" pitchFamily="34" charset="0"/>
              </a:rPr>
              <a:t>Sentence Activity Workshop</a:t>
            </a:r>
            <a:r>
              <a:rPr lang="en-US" sz="6400" b="1" i="1" dirty="0" smtClean="0">
                <a:solidFill>
                  <a:schemeClr val="accent3">
                    <a:lumMod val="75000"/>
                  </a:schemeClr>
                </a:solidFill>
                <a:latin typeface="Calibri" pitchFamily="34" charset="0"/>
                <a:cs typeface="Calibri" pitchFamily="34" charset="0"/>
              </a:rPr>
              <a:t> </a:t>
            </a:r>
            <a:endParaRPr lang="en-US" sz="6400" b="1" i="1" dirty="0" smtClean="0">
              <a:solidFill>
                <a:schemeClr val="accent3">
                  <a:lumMod val="75000"/>
                </a:schemeClr>
              </a:solidFill>
              <a:latin typeface="Calibri" pitchFamily="34" charset="0"/>
              <a:cs typeface="Calibri" pitchFamily="34" charset="0"/>
            </a:endParaRPr>
          </a:p>
          <a:p>
            <a:pPr>
              <a:buFont typeface="Courier New" pitchFamily="49" charset="0"/>
              <a:buChar char="o"/>
            </a:pPr>
            <a:r>
              <a:rPr lang="en-US" sz="6400" b="1" dirty="0" smtClean="0">
                <a:solidFill>
                  <a:srgbClr val="7030A0"/>
                </a:solidFill>
                <a:latin typeface="Calibri" pitchFamily="34" charset="0"/>
                <a:cs typeface="Calibri" pitchFamily="34" charset="0"/>
              </a:rPr>
              <a:t>Attendance </a:t>
            </a:r>
            <a:r>
              <a:rPr lang="en-US" sz="6400" b="1" dirty="0" smtClean="0">
                <a:solidFill>
                  <a:srgbClr val="7030A0"/>
                </a:solidFill>
                <a:latin typeface="Calibri" pitchFamily="34" charset="0"/>
                <a:cs typeface="Calibri" pitchFamily="34" charset="0"/>
              </a:rPr>
              <a:t>/ SSR / </a:t>
            </a:r>
            <a:r>
              <a:rPr lang="en-US" sz="6400" b="1" i="1" dirty="0" smtClean="0">
                <a:solidFill>
                  <a:srgbClr val="7030A0"/>
                </a:solidFill>
                <a:latin typeface="Calibri" pitchFamily="34" charset="0"/>
                <a:cs typeface="Calibri" pitchFamily="34" charset="0"/>
              </a:rPr>
              <a:t>get LLN and/or writing folders from the cabinet, QUIETLY</a:t>
            </a:r>
          </a:p>
          <a:p>
            <a:pPr>
              <a:buFont typeface="Courier New" pitchFamily="49" charset="0"/>
              <a:buChar char="o"/>
            </a:pPr>
            <a:r>
              <a:rPr lang="en-US" sz="6400" b="1" dirty="0" smtClean="0">
                <a:solidFill>
                  <a:srgbClr val="7030A0"/>
                </a:solidFill>
                <a:latin typeface="Calibri" pitchFamily="34" charset="0"/>
                <a:cs typeface="Calibri" pitchFamily="34" charset="0"/>
              </a:rPr>
              <a:t>Daily SSR Entry </a:t>
            </a:r>
            <a:r>
              <a:rPr lang="en-US" sz="6400" b="1" dirty="0" smtClean="0">
                <a:solidFill>
                  <a:srgbClr val="FF0000"/>
                </a:solidFill>
                <a:latin typeface="Calibri" pitchFamily="34" charset="0"/>
                <a:cs typeface="Calibri" pitchFamily="34" charset="0"/>
              </a:rPr>
              <a:t>#</a:t>
            </a:r>
            <a:r>
              <a:rPr lang="en-US" sz="6400" b="1" dirty="0" smtClean="0">
                <a:solidFill>
                  <a:srgbClr val="FF0000"/>
                </a:solidFill>
                <a:latin typeface="Calibri" pitchFamily="34" charset="0"/>
                <a:cs typeface="Calibri" pitchFamily="34" charset="0"/>
              </a:rPr>
              <a:t>11</a:t>
            </a:r>
            <a:endParaRPr lang="en-US" sz="6400" b="1" dirty="0" smtClean="0">
              <a:solidFill>
                <a:srgbClr val="FF0000"/>
              </a:solidFill>
              <a:latin typeface="Calibri" pitchFamily="34" charset="0"/>
              <a:cs typeface="Calibri" pitchFamily="34" charset="0"/>
            </a:endParaRPr>
          </a:p>
          <a:p>
            <a:pPr>
              <a:buFont typeface="Courier New" pitchFamily="49" charset="0"/>
              <a:buChar char="o"/>
            </a:pPr>
            <a:r>
              <a:rPr lang="en-US" sz="6400" b="1" dirty="0" smtClean="0">
                <a:solidFill>
                  <a:srgbClr val="7030A0"/>
                </a:solidFill>
                <a:latin typeface="Calibri" pitchFamily="34" charset="0"/>
                <a:cs typeface="Calibri" pitchFamily="34" charset="0"/>
              </a:rPr>
              <a:t>Agenda</a:t>
            </a:r>
            <a:r>
              <a:rPr lang="en-US" sz="6400" b="1" dirty="0" smtClean="0">
                <a:solidFill>
                  <a:srgbClr val="7030A0"/>
                </a:solidFill>
                <a:latin typeface="Calibri" pitchFamily="34" charset="0"/>
                <a:cs typeface="Calibri" pitchFamily="34" charset="0"/>
              </a:rPr>
              <a:t>: (1A) </a:t>
            </a:r>
            <a:r>
              <a:rPr lang="en-US" sz="6400" b="1" dirty="0" smtClean="0">
                <a:solidFill>
                  <a:srgbClr val="FF0000"/>
                </a:solidFill>
                <a:latin typeface="Calibri" pitchFamily="34" charset="0"/>
                <a:cs typeface="Calibri" pitchFamily="34" charset="0"/>
              </a:rPr>
              <a:t>#</a:t>
            </a:r>
            <a:r>
              <a:rPr lang="en-US" sz="6400" b="1" dirty="0" smtClean="0">
                <a:solidFill>
                  <a:srgbClr val="FF0000"/>
                </a:solidFill>
                <a:latin typeface="Calibri" pitchFamily="34" charset="0"/>
                <a:cs typeface="Calibri" pitchFamily="34" charset="0"/>
              </a:rPr>
              <a:t>13</a:t>
            </a:r>
            <a:r>
              <a:rPr lang="en-US" sz="6400" b="1" dirty="0" smtClean="0">
                <a:solidFill>
                  <a:srgbClr val="7030A0"/>
                </a:solidFill>
                <a:latin typeface="Calibri" pitchFamily="34" charset="0"/>
                <a:cs typeface="Calibri" pitchFamily="34" charset="0"/>
              </a:rPr>
              <a:t>,</a:t>
            </a:r>
            <a:r>
              <a:rPr lang="en-US" sz="6400" b="1" dirty="0" smtClean="0">
                <a:solidFill>
                  <a:srgbClr val="FF0000"/>
                </a:solidFill>
                <a:latin typeface="Calibri" pitchFamily="34" charset="0"/>
                <a:cs typeface="Calibri" pitchFamily="34" charset="0"/>
              </a:rPr>
              <a:t> </a:t>
            </a:r>
            <a:r>
              <a:rPr lang="en-US" sz="6400" b="1" dirty="0" smtClean="0">
                <a:solidFill>
                  <a:srgbClr val="7030A0"/>
                </a:solidFill>
                <a:latin typeface="Calibri" pitchFamily="34" charset="0"/>
                <a:cs typeface="Calibri" pitchFamily="34" charset="0"/>
              </a:rPr>
              <a:t>(2A &amp; 4A) </a:t>
            </a:r>
            <a:r>
              <a:rPr lang="en-US" sz="6400" b="1" dirty="0" smtClean="0">
                <a:solidFill>
                  <a:srgbClr val="FF0000"/>
                </a:solidFill>
                <a:latin typeface="Calibri" pitchFamily="34" charset="0"/>
                <a:cs typeface="Calibri" pitchFamily="34" charset="0"/>
              </a:rPr>
              <a:t>#</a:t>
            </a:r>
            <a:r>
              <a:rPr lang="en-US" sz="6400" b="1" dirty="0" smtClean="0">
                <a:solidFill>
                  <a:srgbClr val="FF0000"/>
                </a:solidFill>
                <a:latin typeface="Calibri" pitchFamily="34" charset="0"/>
                <a:cs typeface="Calibri" pitchFamily="34" charset="0"/>
              </a:rPr>
              <a:t>12</a:t>
            </a:r>
            <a:endParaRPr lang="en-US" sz="6400" b="1" dirty="0" smtClean="0">
              <a:solidFill>
                <a:srgbClr val="FF0000"/>
              </a:solidFill>
              <a:latin typeface="Calibri" pitchFamily="34" charset="0"/>
              <a:cs typeface="Calibri" pitchFamily="34" charset="0"/>
            </a:endParaRPr>
          </a:p>
          <a:p>
            <a:pPr>
              <a:buFont typeface="Courier New" pitchFamily="49" charset="0"/>
              <a:buChar char="o"/>
            </a:pPr>
            <a:r>
              <a:rPr lang="en-US" sz="6400" b="1" i="1" u="sng" dirty="0" smtClean="0">
                <a:solidFill>
                  <a:srgbClr val="FF0000"/>
                </a:solidFill>
                <a:latin typeface="Calibri" pitchFamily="34" charset="0"/>
                <a:cs typeface="Calibri" pitchFamily="34" charset="0"/>
              </a:rPr>
              <a:t>Announcements: </a:t>
            </a:r>
          </a:p>
          <a:p>
            <a:pPr lvl="1">
              <a:buFont typeface="Courier New" pitchFamily="49" charset="0"/>
              <a:buChar char="o"/>
            </a:pPr>
            <a:r>
              <a:rPr lang="en-US" sz="6400" b="1" dirty="0">
                <a:solidFill>
                  <a:srgbClr val="FF0000"/>
                </a:solidFill>
                <a:latin typeface="Calibri" pitchFamily="34" charset="0"/>
                <a:cs typeface="Calibri" pitchFamily="34" charset="0"/>
              </a:rPr>
              <a:t>Quarter 3 ends on </a:t>
            </a:r>
            <a:r>
              <a:rPr lang="en-US" sz="6400" b="1" dirty="0" smtClean="0">
                <a:solidFill>
                  <a:srgbClr val="FF0000"/>
                </a:solidFill>
                <a:latin typeface="Calibri" pitchFamily="34" charset="0"/>
                <a:cs typeface="Calibri" pitchFamily="34" charset="0"/>
              </a:rPr>
              <a:t>TODAY. </a:t>
            </a:r>
            <a:r>
              <a:rPr lang="en-US" sz="6400" b="1" dirty="0">
                <a:solidFill>
                  <a:srgbClr val="FF0000"/>
                </a:solidFill>
                <a:latin typeface="Calibri" pitchFamily="34" charset="0"/>
                <a:cs typeface="Calibri" pitchFamily="34" charset="0"/>
              </a:rPr>
              <a:t>NO SCHOOL on </a:t>
            </a:r>
            <a:r>
              <a:rPr lang="en-US" sz="6400" b="1" dirty="0" smtClean="0">
                <a:solidFill>
                  <a:srgbClr val="FF0000"/>
                </a:solidFill>
                <a:latin typeface="Calibri" pitchFamily="34" charset="0"/>
                <a:cs typeface="Calibri" pitchFamily="34" charset="0"/>
              </a:rPr>
              <a:t>tomorrow/Friday</a:t>
            </a:r>
            <a:r>
              <a:rPr lang="en-US" sz="6400" b="1" dirty="0">
                <a:solidFill>
                  <a:srgbClr val="FF0000"/>
                </a:solidFill>
                <a:latin typeface="Calibri" pitchFamily="34" charset="0"/>
                <a:cs typeface="Calibri" pitchFamily="34" charset="0"/>
              </a:rPr>
              <a:t>. </a:t>
            </a:r>
          </a:p>
          <a:p>
            <a:pPr lvl="1">
              <a:buFont typeface="Courier New" pitchFamily="49" charset="0"/>
              <a:buChar char="o"/>
            </a:pPr>
            <a:r>
              <a:rPr lang="en-US" sz="6400" b="1" dirty="0">
                <a:solidFill>
                  <a:srgbClr val="FF0000"/>
                </a:solidFill>
                <a:latin typeface="Calibri" pitchFamily="34" charset="0"/>
                <a:cs typeface="Calibri" pitchFamily="34" charset="0"/>
              </a:rPr>
              <a:t>Have ALL </a:t>
            </a:r>
            <a:r>
              <a:rPr lang="en-US" sz="6400" b="1" dirty="0" smtClean="0">
                <a:solidFill>
                  <a:srgbClr val="FF0000"/>
                </a:solidFill>
                <a:latin typeface="Calibri" pitchFamily="34" charset="0"/>
                <a:cs typeface="Calibri" pitchFamily="34" charset="0"/>
              </a:rPr>
              <a:t>late work </a:t>
            </a:r>
            <a:r>
              <a:rPr lang="en-US" sz="6400" b="1" dirty="0">
                <a:solidFill>
                  <a:srgbClr val="FF0000"/>
                </a:solidFill>
                <a:latin typeface="Calibri" pitchFamily="34" charset="0"/>
                <a:cs typeface="Calibri" pitchFamily="34" charset="0"/>
              </a:rPr>
              <a:t>turned in by the end of </a:t>
            </a:r>
            <a:r>
              <a:rPr lang="en-US" sz="6400" b="1" smtClean="0">
                <a:solidFill>
                  <a:srgbClr val="FF0000"/>
                </a:solidFill>
                <a:latin typeface="Calibri" pitchFamily="34" charset="0"/>
                <a:cs typeface="Calibri" pitchFamily="34" charset="0"/>
              </a:rPr>
              <a:t>4</a:t>
            </a:r>
            <a:r>
              <a:rPr lang="en-US" sz="6400" b="1" baseline="30000" smtClean="0">
                <a:solidFill>
                  <a:srgbClr val="FF0000"/>
                </a:solidFill>
                <a:latin typeface="Calibri" pitchFamily="34" charset="0"/>
                <a:cs typeface="Calibri" pitchFamily="34" charset="0"/>
              </a:rPr>
              <a:t>th</a:t>
            </a:r>
            <a:r>
              <a:rPr lang="en-US" sz="6400" b="1" smtClean="0">
                <a:solidFill>
                  <a:srgbClr val="FF0000"/>
                </a:solidFill>
                <a:latin typeface="Calibri" pitchFamily="34" charset="0"/>
                <a:cs typeface="Calibri" pitchFamily="34" charset="0"/>
              </a:rPr>
              <a:t> period </a:t>
            </a:r>
            <a:r>
              <a:rPr lang="en-US" sz="6400" b="1" dirty="0" smtClean="0">
                <a:solidFill>
                  <a:srgbClr val="FF0000"/>
                </a:solidFill>
                <a:latin typeface="Calibri" pitchFamily="34" charset="0"/>
                <a:cs typeface="Calibri" pitchFamily="34" charset="0"/>
              </a:rPr>
              <a:t>TODAY!</a:t>
            </a:r>
            <a:endParaRPr lang="en-US" sz="6400" b="1" dirty="0">
              <a:solidFill>
                <a:srgbClr val="FF0000"/>
              </a:solidFill>
              <a:latin typeface="Calibri" pitchFamily="34" charset="0"/>
              <a:cs typeface="Calibri" pitchFamily="34" charset="0"/>
            </a:endParaRPr>
          </a:p>
          <a:p>
            <a:pPr>
              <a:buFont typeface="Courier New" pitchFamily="49" charset="0"/>
              <a:buChar char="o"/>
            </a:pPr>
            <a:r>
              <a:rPr lang="en-US" sz="6400" b="1" dirty="0" smtClean="0">
                <a:solidFill>
                  <a:srgbClr val="7030A0"/>
                </a:solidFill>
                <a:latin typeface="Calibri" pitchFamily="34" charset="0"/>
                <a:cs typeface="Calibri" pitchFamily="34" charset="0"/>
              </a:rPr>
              <a:t>Read </a:t>
            </a:r>
            <a:r>
              <a:rPr lang="en-US" sz="6400" b="1" u="sng" dirty="0" smtClean="0">
                <a:solidFill>
                  <a:srgbClr val="7030A0"/>
                </a:solidFill>
                <a:latin typeface="Calibri" pitchFamily="34" charset="0"/>
                <a:cs typeface="Calibri" pitchFamily="34" charset="0"/>
              </a:rPr>
              <a:t>Hair</a:t>
            </a:r>
            <a:r>
              <a:rPr lang="en-US" sz="6400" b="1" dirty="0" smtClean="0">
                <a:solidFill>
                  <a:srgbClr val="7030A0"/>
                </a:solidFill>
                <a:latin typeface="Calibri" pitchFamily="34" charset="0"/>
                <a:cs typeface="Calibri" pitchFamily="34" charset="0"/>
              </a:rPr>
              <a:t> by Malcolm X, pgs. 344-349 ; Answer Q’s 1-6 on pg. 350 on loose leaf paper </a:t>
            </a:r>
          </a:p>
          <a:p>
            <a:pPr>
              <a:buFont typeface="Courier New" pitchFamily="49" charset="0"/>
              <a:buChar char="o"/>
            </a:pPr>
            <a:r>
              <a:rPr lang="en-US" sz="6400" b="1" dirty="0" smtClean="0">
                <a:solidFill>
                  <a:srgbClr val="7030A0"/>
                </a:solidFill>
                <a:latin typeface="Calibri" pitchFamily="34" charset="0"/>
                <a:cs typeface="Calibri" pitchFamily="34" charset="0"/>
              </a:rPr>
              <a:t>On the same page complete: “Language Link: mini-lesson” and “Vocabulary: how to own a word” activities on page 352.</a:t>
            </a:r>
            <a:endParaRPr lang="en-US" sz="6400" b="1" dirty="0" smtClean="0">
              <a:solidFill>
                <a:srgbClr val="7030A0"/>
              </a:solidFill>
              <a:latin typeface="Calibri" pitchFamily="34" charset="0"/>
              <a:cs typeface="Calibri" pitchFamily="34" charset="0"/>
            </a:endParaRPr>
          </a:p>
          <a:p>
            <a:pPr>
              <a:buFont typeface="Courier New" pitchFamily="49" charset="0"/>
              <a:buChar char="o"/>
            </a:pPr>
            <a:r>
              <a:rPr lang="en-US" sz="6400" b="1" i="1" dirty="0" smtClean="0">
                <a:solidFill>
                  <a:srgbClr val="7030A0"/>
                </a:solidFill>
                <a:latin typeface="Calibri" pitchFamily="34" charset="0"/>
                <a:cs typeface="Calibri" pitchFamily="34" charset="0"/>
              </a:rPr>
              <a:t>Put </a:t>
            </a:r>
            <a:r>
              <a:rPr lang="en-US" sz="6400" b="1" i="1" dirty="0" smtClean="0">
                <a:solidFill>
                  <a:srgbClr val="7030A0"/>
                </a:solidFill>
                <a:latin typeface="Calibri" pitchFamily="34" charset="0"/>
                <a:cs typeface="Calibri" pitchFamily="34" charset="0"/>
              </a:rPr>
              <a:t>away your LLN and/or writing folders in the LLN Storage File Cabinet </a:t>
            </a:r>
            <a:r>
              <a:rPr lang="en-US" sz="6400" b="1" i="1" u="sng" dirty="0" smtClean="0">
                <a:solidFill>
                  <a:srgbClr val="7030A0"/>
                </a:solidFill>
                <a:latin typeface="Calibri" pitchFamily="34" charset="0"/>
                <a:cs typeface="Calibri" pitchFamily="34" charset="0"/>
              </a:rPr>
              <a:t>NEATLY</a:t>
            </a:r>
            <a:r>
              <a:rPr lang="en-US" sz="6400" b="1" i="1" dirty="0" smtClean="0">
                <a:solidFill>
                  <a:srgbClr val="7030A0"/>
                </a:solidFill>
                <a:latin typeface="Calibri" pitchFamily="34" charset="0"/>
                <a:cs typeface="Calibri" pitchFamily="34" charset="0"/>
              </a:rPr>
              <a:t>, please!</a:t>
            </a:r>
          </a:p>
          <a:p>
            <a:pPr>
              <a:buFont typeface="Courier New" pitchFamily="49" charset="0"/>
              <a:buChar char="o"/>
            </a:pPr>
            <a:r>
              <a:rPr lang="en-US" sz="6400" b="1" i="1" dirty="0" smtClean="0">
                <a:solidFill>
                  <a:schemeClr val="accent3">
                    <a:lumMod val="75000"/>
                  </a:schemeClr>
                </a:solidFill>
                <a:latin typeface="Calibri" pitchFamily="34" charset="0"/>
                <a:cs typeface="Calibri" pitchFamily="34" charset="0"/>
              </a:rPr>
              <a:t>4A ONLY: Stack chairs carefully, thank you!</a:t>
            </a:r>
          </a:p>
          <a:p>
            <a:pPr>
              <a:buFont typeface="Courier New" pitchFamily="49" charset="0"/>
              <a:buChar char="o"/>
            </a:pPr>
            <a:r>
              <a:rPr lang="en-US" sz="8000" b="1" dirty="0" smtClean="0">
                <a:solidFill>
                  <a:srgbClr val="00B050"/>
                </a:solidFill>
                <a:latin typeface="Calibri" pitchFamily="34" charset="0"/>
                <a:cs typeface="Calibri" pitchFamily="34" charset="0"/>
              </a:rPr>
              <a:t>Objective(s): </a:t>
            </a:r>
          </a:p>
          <a:p>
            <a:pPr lvl="1">
              <a:buFont typeface="Courier New" pitchFamily="49" charset="0"/>
              <a:buChar char="o"/>
            </a:pPr>
            <a:r>
              <a:rPr lang="en-US" sz="6400" b="1" u="sng" dirty="0">
                <a:solidFill>
                  <a:srgbClr val="00B050"/>
                </a:solidFill>
                <a:latin typeface="Calibri" pitchFamily="34" charset="0"/>
                <a:cs typeface="Calibri" pitchFamily="34" charset="0"/>
              </a:rPr>
              <a:t>Listen attentively</a:t>
            </a:r>
          </a:p>
          <a:p>
            <a:pPr lvl="1">
              <a:buFont typeface="Courier New" pitchFamily="49" charset="0"/>
              <a:buChar char="o"/>
            </a:pPr>
            <a:r>
              <a:rPr lang="en-US" sz="6400" b="1" u="sng" dirty="0">
                <a:solidFill>
                  <a:srgbClr val="00B050"/>
                </a:solidFill>
                <a:latin typeface="Calibri" pitchFamily="34" charset="0"/>
                <a:cs typeface="Calibri" pitchFamily="34" charset="0"/>
              </a:rPr>
              <a:t>Read to determine and analyze: </a:t>
            </a:r>
            <a:r>
              <a:rPr lang="en-US" sz="6400" b="1" dirty="0">
                <a:solidFill>
                  <a:srgbClr val="00B050"/>
                </a:solidFill>
                <a:latin typeface="Calibri" pitchFamily="34" charset="0"/>
                <a:cs typeface="Calibri" pitchFamily="34" charset="0"/>
              </a:rPr>
              <a:t>complex characters, the central idea of the text and its development, how the author unfolds an analysis or series of ideas or events, an author’s point of view or cultural experience, the meanings of words or phrases as they are used in a text,  author’s choices on the structure of a text and the order of events</a:t>
            </a:r>
          </a:p>
          <a:p>
            <a:pPr lvl="1">
              <a:buFont typeface="Courier New" pitchFamily="49" charset="0"/>
              <a:buChar char="o"/>
            </a:pPr>
            <a:r>
              <a:rPr lang="en-US" sz="6400" b="1" u="sng" dirty="0">
                <a:solidFill>
                  <a:srgbClr val="00B050"/>
                </a:solidFill>
                <a:latin typeface="Calibri" pitchFamily="34" charset="0"/>
                <a:cs typeface="Calibri" pitchFamily="34" charset="0"/>
              </a:rPr>
              <a:t>Write routinely over extended time frames for a range of tasks, purposes and </a:t>
            </a:r>
            <a:r>
              <a:rPr lang="en-US" sz="6400" b="1" u="sng" dirty="0" smtClean="0">
                <a:solidFill>
                  <a:srgbClr val="00B050"/>
                </a:solidFill>
                <a:latin typeface="Calibri" pitchFamily="34" charset="0"/>
                <a:cs typeface="Calibri" pitchFamily="34" charset="0"/>
              </a:rPr>
              <a:t>audiences</a:t>
            </a:r>
            <a:endParaRPr lang="en-US" sz="6400" b="1" dirty="0" smtClean="0">
              <a:solidFill>
                <a:srgbClr val="7030A0"/>
              </a:solidFill>
              <a:latin typeface="Calibri" pitchFamily="34" charset="0"/>
              <a:cs typeface="Calibri" pitchFamily="34" charset="0"/>
            </a:endParaRPr>
          </a:p>
          <a:p>
            <a:pPr>
              <a:buFont typeface="Courier New" pitchFamily="49" charset="0"/>
              <a:buChar char="o"/>
            </a:pPr>
            <a:r>
              <a:rPr lang="en-US" sz="8000" b="1" dirty="0" smtClean="0">
                <a:solidFill>
                  <a:srgbClr val="7030A0"/>
                </a:solidFill>
                <a:latin typeface="Calibri" pitchFamily="34" charset="0"/>
                <a:cs typeface="Calibri" pitchFamily="34" charset="0"/>
              </a:rPr>
              <a:t>Homework: </a:t>
            </a:r>
            <a:r>
              <a:rPr lang="en-US" sz="8000" b="1"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6800" b="1" dirty="0" smtClean="0">
                <a:solidFill>
                  <a:srgbClr val="7030A0"/>
                </a:solidFill>
                <a:latin typeface="Calibri" pitchFamily="34" charset="0"/>
                <a:cs typeface="Calibri" pitchFamily="34" charset="0"/>
              </a:rPr>
              <a:t>Finish your textbook assignment at home if you didn’t in class. Have it ready for next class!</a:t>
            </a:r>
            <a:endParaRPr lang="en-US" sz="6800" b="1" u="sng" dirty="0" smtClean="0">
              <a:solidFill>
                <a:srgbClr val="7030A0"/>
              </a:solidFill>
              <a:latin typeface="Calibri" pitchFamily="34" charset="0"/>
              <a:cs typeface="Calibri" pitchFamily="34" charset="0"/>
            </a:endParaRPr>
          </a:p>
        </p:txBody>
      </p:sp>
    </p:spTree>
    <p:extLst>
      <p:ext uri="{BB962C8B-B14F-4D97-AF65-F5344CB8AC3E}">
        <p14:creationId xmlns:p14="http://schemas.microsoft.com/office/powerpoint/2010/main" val="2315413865"/>
      </p:ext>
    </p:extLst>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Elements of Literature Assignment: </a:t>
            </a:r>
            <a:r>
              <a:rPr lang="en-US" i="1" dirty="0" smtClean="0"/>
              <a:t>Nonfiction</a:t>
            </a:r>
            <a:endParaRPr lang="en-US" i="1" dirty="0"/>
          </a:p>
        </p:txBody>
      </p:sp>
      <p:sp>
        <p:nvSpPr>
          <p:cNvPr id="3" name="Content Placeholder 2"/>
          <p:cNvSpPr>
            <a:spLocks noGrp="1"/>
          </p:cNvSpPr>
          <p:nvPr>
            <p:ph sz="quarter" idx="1"/>
          </p:nvPr>
        </p:nvSpPr>
        <p:spPr>
          <a:xfrm>
            <a:off x="152400" y="1371600"/>
            <a:ext cx="8839200" cy="5334000"/>
          </a:xfrm>
        </p:spPr>
        <p:txBody>
          <a:bodyPr>
            <a:normAutofit fontScale="77500" lnSpcReduction="20000"/>
          </a:bodyPr>
          <a:lstStyle/>
          <a:p>
            <a:pPr>
              <a:lnSpc>
                <a:spcPct val="120000"/>
              </a:lnSpc>
            </a:pPr>
            <a:r>
              <a:rPr lang="en-US" sz="2800" b="1" dirty="0">
                <a:solidFill>
                  <a:srgbClr val="7030A0"/>
                </a:solidFill>
                <a:latin typeface="+mj-lt"/>
              </a:rPr>
              <a:t>Read the short story, </a:t>
            </a:r>
            <a:r>
              <a:rPr lang="en-US" sz="2800" b="1" u="sng" dirty="0" smtClean="0">
                <a:solidFill>
                  <a:srgbClr val="7030A0"/>
                </a:solidFill>
                <a:latin typeface="+mj-lt"/>
                <a:cs typeface="Calibri" pitchFamily="34" charset="0"/>
              </a:rPr>
              <a:t>Hair</a:t>
            </a:r>
            <a:r>
              <a:rPr lang="en-US" sz="2800" b="1" dirty="0" smtClean="0">
                <a:solidFill>
                  <a:srgbClr val="7030A0"/>
                </a:solidFill>
                <a:latin typeface="+mj-lt"/>
                <a:cs typeface="Calibri" pitchFamily="34" charset="0"/>
              </a:rPr>
              <a:t> </a:t>
            </a:r>
            <a:r>
              <a:rPr lang="en-US" sz="2800" b="1" dirty="0">
                <a:solidFill>
                  <a:srgbClr val="7030A0"/>
                </a:solidFill>
                <a:latin typeface="+mj-lt"/>
                <a:cs typeface="Calibri" pitchFamily="34" charset="0"/>
              </a:rPr>
              <a:t>by Malcolm </a:t>
            </a:r>
            <a:r>
              <a:rPr lang="en-US" sz="2800" b="1" dirty="0" smtClean="0">
                <a:solidFill>
                  <a:srgbClr val="7030A0"/>
                </a:solidFill>
                <a:latin typeface="+mj-lt"/>
                <a:cs typeface="Calibri" pitchFamily="34" charset="0"/>
              </a:rPr>
              <a:t>X and complete the corresponding assignment:</a:t>
            </a:r>
          </a:p>
          <a:p>
            <a:pPr lvl="1">
              <a:lnSpc>
                <a:spcPct val="120000"/>
              </a:lnSpc>
            </a:pPr>
            <a:r>
              <a:rPr lang="en-US" sz="2300" u="sng" dirty="0" smtClean="0">
                <a:solidFill>
                  <a:schemeClr val="tx1"/>
                </a:solidFill>
              </a:rPr>
              <a:t>Tools</a:t>
            </a:r>
            <a:r>
              <a:rPr lang="en-US" sz="2300" u="sng" dirty="0">
                <a:solidFill>
                  <a:schemeClr val="tx1"/>
                </a:solidFill>
              </a:rPr>
              <a:t>:</a:t>
            </a:r>
            <a:r>
              <a:rPr lang="en-US" sz="2300" dirty="0">
                <a:solidFill>
                  <a:schemeClr val="tx1"/>
                </a:solidFill>
              </a:rPr>
              <a:t> 10</a:t>
            </a:r>
            <a:r>
              <a:rPr lang="en-US" sz="2300" baseline="30000" dirty="0">
                <a:solidFill>
                  <a:schemeClr val="tx1"/>
                </a:solidFill>
              </a:rPr>
              <a:t>th</a:t>
            </a:r>
            <a:r>
              <a:rPr lang="en-US" sz="2300" dirty="0">
                <a:solidFill>
                  <a:schemeClr val="tx1"/>
                </a:solidFill>
              </a:rPr>
              <a:t> grade Elements of Lit. textbook, loose leaf paper, black/blue pen or pencil </a:t>
            </a:r>
          </a:p>
          <a:p>
            <a:pPr lvl="1">
              <a:lnSpc>
                <a:spcPct val="120000"/>
              </a:lnSpc>
            </a:pPr>
            <a:r>
              <a:rPr lang="en-US" sz="2300" u="sng" dirty="0" smtClean="0">
                <a:solidFill>
                  <a:schemeClr val="tx1"/>
                </a:solidFill>
              </a:rPr>
              <a:t>Directions:</a:t>
            </a:r>
            <a:r>
              <a:rPr lang="en-US" sz="2300" dirty="0">
                <a:solidFill>
                  <a:schemeClr val="tx1"/>
                </a:solidFill>
              </a:rPr>
              <a:t> </a:t>
            </a:r>
            <a:r>
              <a:rPr lang="en-US" sz="2300" dirty="0" smtClean="0">
                <a:solidFill>
                  <a:schemeClr val="tx1"/>
                </a:solidFill>
              </a:rPr>
              <a:t>Begin by titling your paper “</a:t>
            </a:r>
            <a:r>
              <a:rPr lang="en-US" sz="2300" u="sng" dirty="0" smtClean="0">
                <a:solidFill>
                  <a:schemeClr val="tx1"/>
                </a:solidFill>
              </a:rPr>
              <a:t>Hair</a:t>
            </a:r>
            <a:r>
              <a:rPr lang="en-US" sz="2300" dirty="0" smtClean="0">
                <a:solidFill>
                  <a:schemeClr val="tx1"/>
                </a:solidFill>
              </a:rPr>
              <a:t> by </a:t>
            </a:r>
            <a:r>
              <a:rPr lang="en-US" sz="2300" dirty="0" err="1" smtClean="0">
                <a:solidFill>
                  <a:schemeClr val="tx1"/>
                </a:solidFill>
              </a:rPr>
              <a:t>Malcom</a:t>
            </a:r>
            <a:r>
              <a:rPr lang="en-US" sz="2300" dirty="0" smtClean="0">
                <a:solidFill>
                  <a:schemeClr val="tx1"/>
                </a:solidFill>
              </a:rPr>
              <a:t> X.”</a:t>
            </a:r>
          </a:p>
          <a:p>
            <a:pPr lvl="1">
              <a:lnSpc>
                <a:spcPct val="120000"/>
              </a:lnSpc>
            </a:pPr>
            <a:r>
              <a:rPr lang="en-US" sz="2300" dirty="0" smtClean="0">
                <a:solidFill>
                  <a:schemeClr val="tx1"/>
                </a:solidFill>
              </a:rPr>
              <a:t>Then turn to the "Before You Read” reading on pg. 344 and start by writing the definition of TONE at the top of your paper.</a:t>
            </a:r>
          </a:p>
          <a:p>
            <a:pPr lvl="1">
              <a:lnSpc>
                <a:spcPct val="120000"/>
              </a:lnSpc>
            </a:pPr>
            <a:r>
              <a:rPr lang="en-US" sz="2300" dirty="0" smtClean="0">
                <a:solidFill>
                  <a:schemeClr val="tx1"/>
                </a:solidFill>
              </a:rPr>
              <a:t>Next, please </a:t>
            </a:r>
            <a:r>
              <a:rPr lang="en-US" sz="2300" dirty="0">
                <a:solidFill>
                  <a:schemeClr val="tx1"/>
                </a:solidFill>
              </a:rPr>
              <a:t>carefully read </a:t>
            </a:r>
            <a:r>
              <a:rPr lang="en-US" sz="2300" u="sng" dirty="0" smtClean="0">
                <a:solidFill>
                  <a:schemeClr val="tx1"/>
                </a:solidFill>
                <a:cs typeface="Calibri" pitchFamily="34" charset="0"/>
              </a:rPr>
              <a:t>Hair</a:t>
            </a:r>
            <a:r>
              <a:rPr lang="en-US" sz="2300" dirty="0" smtClean="0">
                <a:solidFill>
                  <a:schemeClr val="tx1"/>
                </a:solidFill>
                <a:cs typeface="Calibri" pitchFamily="34" charset="0"/>
              </a:rPr>
              <a:t> </a:t>
            </a:r>
            <a:r>
              <a:rPr lang="en-US" sz="2300" dirty="0">
                <a:solidFill>
                  <a:schemeClr val="tx1"/>
                </a:solidFill>
                <a:cs typeface="Calibri" pitchFamily="34" charset="0"/>
              </a:rPr>
              <a:t>by Malcolm X, pgs. </a:t>
            </a:r>
            <a:r>
              <a:rPr lang="en-US" sz="2300" dirty="0" smtClean="0">
                <a:solidFill>
                  <a:schemeClr val="tx1"/>
                </a:solidFill>
                <a:cs typeface="Calibri" pitchFamily="34" charset="0"/>
              </a:rPr>
              <a:t>345-349</a:t>
            </a:r>
            <a:r>
              <a:rPr lang="en-US" sz="2300" dirty="0" smtClean="0">
                <a:solidFill>
                  <a:schemeClr val="tx1"/>
                </a:solidFill>
              </a:rPr>
              <a:t> </a:t>
            </a:r>
            <a:r>
              <a:rPr lang="en-US" sz="2300" dirty="0">
                <a:solidFill>
                  <a:schemeClr val="tx1"/>
                </a:solidFill>
              </a:rPr>
              <a:t>(this includes a bio of </a:t>
            </a:r>
            <a:r>
              <a:rPr lang="en-US" sz="2300" dirty="0" smtClean="0">
                <a:solidFill>
                  <a:schemeClr val="tx1"/>
                </a:solidFill>
              </a:rPr>
              <a:t>Malcolm X and a short student essay called “A ‘Piercing’ Issue”).</a:t>
            </a:r>
          </a:p>
          <a:p>
            <a:pPr lvl="1">
              <a:lnSpc>
                <a:spcPct val="120000"/>
              </a:lnSpc>
            </a:pPr>
            <a:r>
              <a:rPr lang="en-US" sz="2300" dirty="0" smtClean="0">
                <a:solidFill>
                  <a:schemeClr val="tx1"/>
                </a:solidFill>
              </a:rPr>
              <a:t>Then </a:t>
            </a:r>
            <a:r>
              <a:rPr lang="en-US" sz="2300" dirty="0">
                <a:solidFill>
                  <a:schemeClr val="tx1"/>
                </a:solidFill>
              </a:rPr>
              <a:t>answer questions </a:t>
            </a:r>
            <a:r>
              <a:rPr lang="en-US" sz="2300" dirty="0" smtClean="0">
                <a:solidFill>
                  <a:schemeClr val="tx1"/>
                </a:solidFill>
              </a:rPr>
              <a:t>1-6, </a:t>
            </a:r>
            <a:r>
              <a:rPr lang="en-US" sz="2300" dirty="0" smtClean="0">
                <a:solidFill>
                  <a:schemeClr val="tx1"/>
                </a:solidFill>
              </a:rPr>
              <a:t>on loose leaf paper </a:t>
            </a:r>
            <a:r>
              <a:rPr lang="en-US" sz="2300" dirty="0">
                <a:solidFill>
                  <a:schemeClr val="tx1"/>
                </a:solidFill>
              </a:rPr>
              <a:t>in COMPLETE SENTENCES on pg. </a:t>
            </a:r>
            <a:r>
              <a:rPr lang="en-US" sz="2300" dirty="0" smtClean="0">
                <a:solidFill>
                  <a:schemeClr val="tx1"/>
                </a:solidFill>
              </a:rPr>
              <a:t>350</a:t>
            </a:r>
            <a:r>
              <a:rPr lang="en-US" sz="2300" dirty="0" smtClean="0">
                <a:solidFill>
                  <a:schemeClr val="tx1"/>
                </a:solidFill>
              </a:rPr>
              <a:t>.</a:t>
            </a:r>
            <a:endParaRPr lang="en-US" sz="2300" dirty="0">
              <a:solidFill>
                <a:schemeClr val="tx1"/>
              </a:solidFill>
            </a:endParaRPr>
          </a:p>
          <a:p>
            <a:pPr lvl="0">
              <a:lnSpc>
                <a:spcPct val="120000"/>
              </a:lnSpc>
            </a:pPr>
            <a:r>
              <a:rPr lang="en-US" sz="2800" b="1" dirty="0" smtClean="0">
                <a:solidFill>
                  <a:srgbClr val="7030A0"/>
                </a:solidFill>
                <a:latin typeface="+mj-lt"/>
              </a:rPr>
              <a:t>Complete </a:t>
            </a:r>
            <a:r>
              <a:rPr lang="en-US" sz="2800" b="1" dirty="0" smtClean="0">
                <a:solidFill>
                  <a:srgbClr val="7030A0"/>
                </a:solidFill>
                <a:latin typeface="+mj-lt"/>
              </a:rPr>
              <a:t>the </a:t>
            </a:r>
            <a:r>
              <a:rPr lang="en-US" sz="2800" b="1" dirty="0">
                <a:solidFill>
                  <a:srgbClr val="7030A0"/>
                </a:solidFill>
                <a:latin typeface="+mj-lt"/>
                <a:cs typeface="Calibri" pitchFamily="34" charset="0"/>
              </a:rPr>
              <a:t>“Language Link: mini-lesson” and “Vocabulary: how to own a word” </a:t>
            </a:r>
            <a:r>
              <a:rPr lang="en-US" sz="2800" b="1" dirty="0" smtClean="0">
                <a:solidFill>
                  <a:srgbClr val="7030A0"/>
                </a:solidFill>
                <a:latin typeface="+mj-lt"/>
                <a:cs typeface="Calibri" pitchFamily="34" charset="0"/>
              </a:rPr>
              <a:t>activities </a:t>
            </a:r>
            <a:r>
              <a:rPr lang="en-US" sz="2800" b="1" dirty="0" smtClean="0">
                <a:solidFill>
                  <a:srgbClr val="7030A0"/>
                </a:solidFill>
                <a:latin typeface="+mj-lt"/>
              </a:rPr>
              <a:t>on </a:t>
            </a:r>
            <a:r>
              <a:rPr lang="en-US" sz="2800" b="1" dirty="0">
                <a:solidFill>
                  <a:srgbClr val="7030A0"/>
                </a:solidFill>
                <a:latin typeface="+mj-lt"/>
              </a:rPr>
              <a:t>pg. </a:t>
            </a:r>
            <a:r>
              <a:rPr lang="en-US" sz="2800" b="1" dirty="0" smtClean="0">
                <a:solidFill>
                  <a:srgbClr val="7030A0"/>
                </a:solidFill>
                <a:latin typeface="+mj-lt"/>
              </a:rPr>
              <a:t>352:</a:t>
            </a:r>
            <a:endParaRPr lang="en-US" sz="2400" dirty="0">
              <a:solidFill>
                <a:srgbClr val="7030A0"/>
              </a:solidFill>
              <a:latin typeface="+mj-lt"/>
            </a:endParaRPr>
          </a:p>
          <a:p>
            <a:pPr lvl="1">
              <a:lnSpc>
                <a:spcPct val="120000"/>
              </a:lnSpc>
            </a:pPr>
            <a:r>
              <a:rPr lang="en-US" sz="2300" u="sng" dirty="0">
                <a:solidFill>
                  <a:schemeClr val="tx1"/>
                </a:solidFill>
              </a:rPr>
              <a:t>Tools:</a:t>
            </a:r>
            <a:r>
              <a:rPr lang="en-US" sz="2300" dirty="0">
                <a:solidFill>
                  <a:schemeClr val="tx1"/>
                </a:solidFill>
              </a:rPr>
              <a:t> 10</a:t>
            </a:r>
            <a:r>
              <a:rPr lang="en-US" sz="2300" baseline="30000" dirty="0">
                <a:solidFill>
                  <a:schemeClr val="tx1"/>
                </a:solidFill>
              </a:rPr>
              <a:t>th</a:t>
            </a:r>
            <a:r>
              <a:rPr lang="en-US" sz="2300" dirty="0">
                <a:solidFill>
                  <a:schemeClr val="tx1"/>
                </a:solidFill>
              </a:rPr>
              <a:t> grade Elements of Lit. textbook, </a:t>
            </a:r>
            <a:r>
              <a:rPr lang="en-US" sz="2300" dirty="0" smtClean="0">
                <a:solidFill>
                  <a:schemeClr val="tx1"/>
                </a:solidFill>
              </a:rPr>
              <a:t>the same sheet of loose </a:t>
            </a:r>
            <a:r>
              <a:rPr lang="en-US" sz="2300" dirty="0">
                <a:solidFill>
                  <a:schemeClr val="tx1"/>
                </a:solidFill>
              </a:rPr>
              <a:t>leaf </a:t>
            </a:r>
            <a:r>
              <a:rPr lang="en-US" sz="2300" dirty="0" smtClean="0">
                <a:solidFill>
                  <a:schemeClr val="tx1"/>
                </a:solidFill>
              </a:rPr>
              <a:t>paper that you’re </a:t>
            </a:r>
            <a:r>
              <a:rPr lang="en-US" sz="2300" u="sng" dirty="0" smtClean="0">
                <a:solidFill>
                  <a:schemeClr val="tx1"/>
                </a:solidFill>
              </a:rPr>
              <a:t>Hair</a:t>
            </a:r>
            <a:r>
              <a:rPr lang="en-US" sz="2300" dirty="0" smtClean="0">
                <a:solidFill>
                  <a:schemeClr val="tx1"/>
                </a:solidFill>
              </a:rPr>
              <a:t> questions </a:t>
            </a:r>
            <a:r>
              <a:rPr lang="en-US" sz="2300" dirty="0" smtClean="0">
                <a:solidFill>
                  <a:schemeClr val="tx1"/>
                </a:solidFill>
              </a:rPr>
              <a:t>are on, </a:t>
            </a:r>
            <a:r>
              <a:rPr lang="en-US" sz="2300" dirty="0">
                <a:solidFill>
                  <a:schemeClr val="tx1"/>
                </a:solidFill>
              </a:rPr>
              <a:t>black/blue pen or pencil </a:t>
            </a:r>
          </a:p>
          <a:p>
            <a:pPr lvl="1">
              <a:lnSpc>
                <a:spcPct val="120000"/>
              </a:lnSpc>
            </a:pPr>
            <a:r>
              <a:rPr lang="en-US" sz="2300" u="sng" dirty="0">
                <a:solidFill>
                  <a:schemeClr val="tx1"/>
                </a:solidFill>
              </a:rPr>
              <a:t>Directions:</a:t>
            </a:r>
            <a:r>
              <a:rPr lang="en-US" sz="2300" dirty="0">
                <a:solidFill>
                  <a:schemeClr val="tx1"/>
                </a:solidFill>
              </a:rPr>
              <a:t> On page </a:t>
            </a:r>
            <a:r>
              <a:rPr lang="en-US" sz="2300" dirty="0" smtClean="0">
                <a:solidFill>
                  <a:schemeClr val="tx1"/>
                </a:solidFill>
              </a:rPr>
              <a:t>352</a:t>
            </a:r>
            <a:r>
              <a:rPr lang="en-US" sz="2300" dirty="0" smtClean="0">
                <a:solidFill>
                  <a:schemeClr val="tx1"/>
                </a:solidFill>
              </a:rPr>
              <a:t>,  </a:t>
            </a:r>
            <a:r>
              <a:rPr lang="en-US" sz="2300" dirty="0">
                <a:solidFill>
                  <a:schemeClr val="tx1"/>
                </a:solidFill>
              </a:rPr>
              <a:t>please carefully read the directions and complete </a:t>
            </a:r>
            <a:r>
              <a:rPr lang="en-US" sz="2300" dirty="0" smtClean="0">
                <a:solidFill>
                  <a:schemeClr val="tx1"/>
                </a:solidFill>
              </a:rPr>
              <a:t>BOTH activities on </a:t>
            </a:r>
            <a:r>
              <a:rPr lang="en-US" sz="2300" dirty="0" smtClean="0">
                <a:solidFill>
                  <a:schemeClr val="tx1"/>
                </a:solidFill>
              </a:rPr>
              <a:t>the same sheet of loose leaf paper </a:t>
            </a:r>
            <a:r>
              <a:rPr lang="en-US" sz="2300" dirty="0" smtClean="0">
                <a:solidFill>
                  <a:schemeClr val="tx1"/>
                </a:solidFill>
              </a:rPr>
              <a:t>(or add more if you need it, just </a:t>
            </a:r>
            <a:r>
              <a:rPr lang="en-US" sz="2300" dirty="0" err="1" smtClean="0">
                <a:solidFill>
                  <a:schemeClr val="tx1"/>
                </a:solidFill>
              </a:rPr>
              <a:t>stple</a:t>
            </a:r>
            <a:r>
              <a:rPr lang="en-US" sz="2300" dirty="0" smtClean="0">
                <a:solidFill>
                  <a:schemeClr val="tx1"/>
                </a:solidFill>
              </a:rPr>
              <a:t> them together) that </a:t>
            </a:r>
            <a:r>
              <a:rPr lang="en-US" sz="2300" dirty="0" smtClean="0">
                <a:solidFill>
                  <a:schemeClr val="tx1"/>
                </a:solidFill>
              </a:rPr>
              <a:t>your story questions are on. </a:t>
            </a:r>
            <a:endParaRPr lang="en-US" sz="2300" dirty="0">
              <a:solidFill>
                <a:schemeClr val="tx1"/>
              </a:solidFill>
            </a:endParaRPr>
          </a:p>
        </p:txBody>
      </p:sp>
    </p:spTree>
    <p:extLst>
      <p:ext uri="{BB962C8B-B14F-4D97-AF65-F5344CB8AC3E}">
        <p14:creationId xmlns:p14="http://schemas.microsoft.com/office/powerpoint/2010/main" val="15593637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26</TotalTime>
  <Words>562</Words>
  <Application>Microsoft Office PowerPoint</Application>
  <PresentationFormat>On-screen Show (4:3)</PresentationFormat>
  <Paragraphs>61</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Civic</vt:lpstr>
      <vt:lpstr>   Sophomore English      with Mrs. Greblo!</vt:lpstr>
      <vt:lpstr>Daily SSR Entry:</vt:lpstr>
      <vt:lpstr>Mrs. Greblo’s  1A, 2A, &amp; 4A Sophomore English Agenda: 4/11/13</vt:lpstr>
      <vt:lpstr>Elements of Literature Assignment: Nonfiction</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Sophomore English      with Mrs. Greblo!</dc:title>
  <dc:creator>Kelly L.T. Greblo</dc:creator>
  <cp:lastModifiedBy>Kelly L.T. Greblo</cp:lastModifiedBy>
  <cp:revision>8</cp:revision>
  <dcterms:created xsi:type="dcterms:W3CDTF">2013-04-11T15:42:08Z</dcterms:created>
  <dcterms:modified xsi:type="dcterms:W3CDTF">2013-04-11T16:08:50Z</dcterms:modified>
</cp:coreProperties>
</file>