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68D8E-42FD-4D17-A531-074BDAF08903}" type="datetimeFigureOut">
              <a:rPr lang="en-US" smtClean="0"/>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78CD7-30C4-4155-92BC-B04031CF3B06}" type="slidenum">
              <a:rPr lang="en-US" smtClean="0"/>
              <a:t>‹#›</a:t>
            </a:fld>
            <a:endParaRPr lang="en-US"/>
          </a:p>
        </p:txBody>
      </p:sp>
    </p:spTree>
    <p:extLst>
      <p:ext uri="{BB962C8B-B14F-4D97-AF65-F5344CB8AC3E}">
        <p14:creationId xmlns:p14="http://schemas.microsoft.com/office/powerpoint/2010/main" val="3002842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378CD7-30C4-4155-92BC-B04031CF3B06}" type="slidenum">
              <a:rPr lang="en-US" smtClean="0"/>
              <a:t>2</a:t>
            </a:fld>
            <a:endParaRPr lang="en-US"/>
          </a:p>
        </p:txBody>
      </p:sp>
    </p:spTree>
    <p:extLst>
      <p:ext uri="{BB962C8B-B14F-4D97-AF65-F5344CB8AC3E}">
        <p14:creationId xmlns:p14="http://schemas.microsoft.com/office/powerpoint/2010/main" val="407123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4474FB-036F-4C1F-A717-523F6D5C79EA}" type="datetimeFigureOut">
              <a:rPr lang="en-US" smtClean="0"/>
              <a:t>10/1/2012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6E7059-4C2A-4F67-83E3-1FC9CD24816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4474FB-036F-4C1F-A717-523F6D5C79EA}"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E7059-4C2A-4F67-83E3-1FC9CD2481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A6E7059-4C2A-4F67-83E3-1FC9CD24816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4474FB-036F-4C1F-A717-523F6D5C79EA}"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4474FB-036F-4C1F-A717-523F6D5C79EA}"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A6E7059-4C2A-4F67-83E3-1FC9CD24816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A4474FB-036F-4C1F-A717-523F6D5C79EA}" type="datetimeFigureOut">
              <a:rPr lang="en-US" smtClean="0"/>
              <a:t>10/1/2012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6E7059-4C2A-4F67-83E3-1FC9CD24816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A4474FB-036F-4C1F-A717-523F6D5C79EA}"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E7059-4C2A-4F67-83E3-1FC9CD24816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4474FB-036F-4C1F-A717-523F6D5C79EA}" type="datetimeFigureOut">
              <a:rPr lang="en-US" smtClean="0"/>
              <a:t>10/1/2012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A6E7059-4C2A-4F67-83E3-1FC9CD24816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4474FB-036F-4C1F-A717-523F6D5C79EA}"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A6E7059-4C2A-4F67-83E3-1FC9CD2481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A4474FB-036F-4C1F-A717-523F6D5C79EA}"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A6E7059-4C2A-4F67-83E3-1FC9CD2481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A6E7059-4C2A-4F67-83E3-1FC9CD24816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A4474FB-036F-4C1F-A717-523F6D5C79EA}" type="datetimeFigureOut">
              <a:rPr lang="en-US" smtClean="0"/>
              <a:t>10/1/2012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A6E7059-4C2A-4F67-83E3-1FC9CD24816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A4474FB-036F-4C1F-A717-523F6D5C79EA}" type="datetimeFigureOut">
              <a:rPr lang="en-US" smtClean="0"/>
              <a:t>10/1/2012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A4474FB-036F-4C1F-A717-523F6D5C79EA}" type="datetimeFigureOut">
              <a:rPr lang="en-US" smtClean="0"/>
              <a:t>10/1/2012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A6E7059-4C2A-4F67-83E3-1FC9CD24816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98846047"/>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02762275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10</a:t>
            </a:r>
            <a:r>
              <a:rPr lang="en-US" sz="2500" b="1" dirty="0" smtClean="0">
                <a:solidFill>
                  <a:srgbClr val="00B050"/>
                </a:solidFill>
                <a:latin typeface="Calibri" pitchFamily="34" charset="0"/>
                <a:cs typeface="Calibri" pitchFamily="34" charset="0"/>
              </a:rPr>
              <a:t>/1/12</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524000"/>
            <a:ext cx="8839200" cy="5334000"/>
          </a:xfrm>
        </p:spPr>
        <p:txBody>
          <a:bodyPr>
            <a:normAutofit fontScale="40000" lnSpcReduction="20000"/>
          </a:bodyPr>
          <a:lstStyle/>
          <a:p>
            <a:pPr marL="0" indent="0">
              <a:buNone/>
            </a:pPr>
            <a:r>
              <a:rPr lang="en-US" sz="3500" b="1" dirty="0" smtClean="0">
                <a:solidFill>
                  <a:srgbClr val="7030A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4500" b="1" dirty="0" smtClean="0">
                <a:solidFill>
                  <a:srgbClr val="7030A0"/>
                </a:solidFill>
                <a:latin typeface="Calibri" pitchFamily="34" charset="0"/>
                <a:cs typeface="Calibri" pitchFamily="34" charset="0"/>
              </a:rPr>
              <a:t>SSR / Attendance</a:t>
            </a:r>
          </a:p>
          <a:p>
            <a:pPr>
              <a:buFont typeface="Courier New" pitchFamily="49" charset="0"/>
              <a:buChar char="o"/>
            </a:pPr>
            <a:r>
              <a:rPr lang="en-US" sz="4500" b="1" dirty="0" smtClean="0">
                <a:solidFill>
                  <a:srgbClr val="7030A0"/>
                </a:solidFill>
                <a:latin typeface="Calibri" pitchFamily="34" charset="0"/>
                <a:cs typeface="Calibri" pitchFamily="34" charset="0"/>
              </a:rPr>
              <a:t>Daily </a:t>
            </a:r>
            <a:r>
              <a:rPr lang="en-US" sz="4500" b="1" dirty="0" smtClean="0">
                <a:solidFill>
                  <a:srgbClr val="7030A0"/>
                </a:solidFill>
                <a:latin typeface="Calibri" pitchFamily="34" charset="0"/>
                <a:cs typeface="Calibri" pitchFamily="34" charset="0"/>
              </a:rPr>
              <a:t>SSR Entry</a:t>
            </a:r>
          </a:p>
          <a:p>
            <a:pPr>
              <a:buFont typeface="Courier New" pitchFamily="49" charset="0"/>
              <a:buChar char="o"/>
            </a:pPr>
            <a:r>
              <a:rPr lang="en-US" sz="4500" b="1" dirty="0" smtClean="0">
                <a:solidFill>
                  <a:srgbClr val="7030A0"/>
                </a:solidFill>
                <a:latin typeface="Calibri" pitchFamily="34" charset="0"/>
                <a:cs typeface="Calibri" pitchFamily="34" charset="0"/>
              </a:rPr>
              <a:t>Agenda</a:t>
            </a:r>
            <a:endParaRPr lang="en-US" sz="4500" b="1" dirty="0">
              <a:solidFill>
                <a:srgbClr val="7030A0"/>
              </a:solidFill>
              <a:latin typeface="Calibri" pitchFamily="34" charset="0"/>
              <a:cs typeface="Calibri" pitchFamily="34" charset="0"/>
            </a:endParaRPr>
          </a:p>
          <a:p>
            <a:pPr>
              <a:buFont typeface="Courier New" pitchFamily="49" charset="0"/>
              <a:buChar char="o"/>
            </a:pPr>
            <a:r>
              <a:rPr lang="en-US" sz="4500" u="sng" dirty="0">
                <a:solidFill>
                  <a:srgbClr val="FF0000"/>
                </a:solidFill>
                <a:latin typeface="Calibri" pitchFamily="34" charset="0"/>
                <a:cs typeface="Calibri" pitchFamily="34" charset="0"/>
              </a:rPr>
              <a:t>Announcement: </a:t>
            </a:r>
            <a:endParaRPr lang="en-US" sz="4500" u="sng" dirty="0" smtClean="0">
              <a:solidFill>
                <a:srgbClr val="FF0000"/>
              </a:solidFill>
              <a:latin typeface="Calibri" pitchFamily="34" charset="0"/>
              <a:cs typeface="Calibri" pitchFamily="34" charset="0"/>
            </a:endParaRPr>
          </a:p>
          <a:p>
            <a:pPr lvl="1">
              <a:buFont typeface="Courier New" pitchFamily="49" charset="0"/>
              <a:buChar char="o"/>
            </a:pPr>
            <a:r>
              <a:rPr lang="en-US" sz="4000" b="1" dirty="0" smtClean="0">
                <a:solidFill>
                  <a:srgbClr val="FF0000"/>
                </a:solidFill>
                <a:latin typeface="Calibri" pitchFamily="34" charset="0"/>
                <a:cs typeface="Calibri" pitchFamily="34" charset="0"/>
              </a:rPr>
              <a:t>“</a:t>
            </a:r>
            <a:r>
              <a:rPr lang="en-US" sz="4000" b="1" dirty="0">
                <a:solidFill>
                  <a:srgbClr val="FF0000"/>
                </a:solidFill>
                <a:latin typeface="Calibri" pitchFamily="34" charset="0"/>
                <a:cs typeface="Calibri" pitchFamily="34" charset="0"/>
              </a:rPr>
              <a:t>Back to School Night” starts tonight @ </a:t>
            </a:r>
            <a:r>
              <a:rPr lang="en-US" sz="4000" b="1" dirty="0" smtClean="0">
                <a:solidFill>
                  <a:srgbClr val="FF0000"/>
                </a:solidFill>
                <a:latin typeface="Calibri" pitchFamily="34" charset="0"/>
                <a:cs typeface="Calibri" pitchFamily="34" charset="0"/>
              </a:rPr>
              <a:t>6:30pm</a:t>
            </a:r>
          </a:p>
          <a:p>
            <a:pPr lvl="1">
              <a:buFont typeface="Courier New" pitchFamily="49" charset="0"/>
              <a:buChar char="o"/>
            </a:pPr>
            <a:r>
              <a:rPr lang="en-US" sz="4000" b="1" u="sng" dirty="0" smtClean="0">
                <a:solidFill>
                  <a:srgbClr val="FF0000"/>
                </a:solidFill>
                <a:latin typeface="Calibri" pitchFamily="34" charset="0"/>
                <a:cs typeface="Calibri" pitchFamily="34" charset="0"/>
              </a:rPr>
              <a:t>1A ONLY: </a:t>
            </a:r>
            <a:r>
              <a:rPr lang="en-US" sz="4000" b="1" dirty="0" smtClean="0">
                <a:solidFill>
                  <a:srgbClr val="FF0000"/>
                </a:solidFill>
                <a:latin typeface="Calibri" pitchFamily="34" charset="0"/>
                <a:cs typeface="Calibri" pitchFamily="34" charset="0"/>
              </a:rPr>
              <a:t>Mrs. G will come around and check in your </a:t>
            </a:r>
            <a:r>
              <a:rPr lang="en-US" sz="4000" b="1" dirty="0" err="1" smtClean="0">
                <a:solidFill>
                  <a:srgbClr val="FF0000"/>
                </a:solidFill>
                <a:latin typeface="Calibri" pitchFamily="34" charset="0"/>
                <a:cs typeface="Calibri" pitchFamily="34" charset="0"/>
              </a:rPr>
              <a:t>Freewrites</a:t>
            </a:r>
            <a:r>
              <a:rPr lang="en-US" sz="4000" b="1" dirty="0" smtClean="0">
                <a:solidFill>
                  <a:srgbClr val="FF0000"/>
                </a:solidFill>
                <a:latin typeface="Calibri" pitchFamily="34" charset="0"/>
                <a:cs typeface="Calibri" pitchFamily="34" charset="0"/>
              </a:rPr>
              <a:t> (phase 1 </a:t>
            </a:r>
            <a:r>
              <a:rPr lang="en-US" sz="4000" b="1" smtClean="0">
                <a:solidFill>
                  <a:srgbClr val="FF0000"/>
                </a:solidFill>
                <a:latin typeface="Calibri" pitchFamily="34" charset="0"/>
                <a:cs typeface="Calibri" pitchFamily="34" charset="0"/>
              </a:rPr>
              <a:t>and phase 3) </a:t>
            </a:r>
            <a:r>
              <a:rPr lang="en-US" sz="4000" b="1" dirty="0" smtClean="0">
                <a:solidFill>
                  <a:srgbClr val="FF0000"/>
                </a:solidFill>
                <a:latin typeface="Calibri" pitchFamily="34" charset="0"/>
                <a:cs typeface="Calibri" pitchFamily="34" charset="0"/>
              </a:rPr>
              <a:t>during the letter assignment work time today. Please have them ready!</a:t>
            </a:r>
            <a:endParaRPr lang="en-US" sz="4000" b="1"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Break</a:t>
            </a:r>
          </a:p>
          <a:p>
            <a:pPr>
              <a:buFont typeface="Courier New" pitchFamily="49" charset="0"/>
              <a:buChar char="o"/>
            </a:pPr>
            <a:r>
              <a:rPr lang="en-US" sz="4500" b="1" dirty="0" smtClean="0">
                <a:solidFill>
                  <a:srgbClr val="7030A0"/>
                </a:solidFill>
                <a:latin typeface="Calibri" pitchFamily="34" charset="0"/>
                <a:cs typeface="Calibri" pitchFamily="34" charset="0"/>
              </a:rPr>
              <a:t>Letter assignment</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4000" b="1" u="sng"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sz="4000" b="1" u="sng" dirty="0" smtClean="0">
                <a:solidFill>
                  <a:srgbClr val="00B050"/>
                </a:solidFill>
                <a:latin typeface="Calibri" pitchFamily="34" charset="0"/>
                <a:cs typeface="Calibri" pitchFamily="34" charset="0"/>
              </a:rPr>
              <a:t>Read to determine and analyze: </a:t>
            </a:r>
            <a:r>
              <a:rPr lang="en-US" sz="4000" b="1" dirty="0" smtClean="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4000" b="1" u="sng" dirty="0" smtClean="0">
                <a:solidFill>
                  <a:srgbClr val="00B050"/>
                </a:solidFill>
                <a:latin typeface="Calibri" pitchFamily="34" charset="0"/>
                <a:cs typeface="Calibri" pitchFamily="34" charset="0"/>
              </a:rPr>
              <a:t>Write routinely over extended time frames for a range of tasks, purposes and audiences</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Homework: </a:t>
            </a:r>
            <a:r>
              <a:rPr lang="en-US" sz="45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4000" b="1" dirty="0" smtClean="0">
                <a:solidFill>
                  <a:srgbClr val="7030A0"/>
                </a:solidFill>
                <a:latin typeface="Calibri" pitchFamily="34" charset="0"/>
                <a:cs typeface="Calibri" pitchFamily="34" charset="0"/>
              </a:rPr>
              <a:t>Your letter assignment is due next class (Wednesday)!</a:t>
            </a:r>
          </a:p>
          <a:p>
            <a:pPr>
              <a:buFont typeface="Courier New" pitchFamily="49" charset="0"/>
              <a:buChar char="o"/>
            </a:pPr>
            <a:endParaRPr lang="en-US" dirty="0" smtClean="0">
              <a:solidFill>
                <a:srgbClr val="7030A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40270892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63052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to Mrs. Greblo </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sz="3200" dirty="0" smtClean="0"/>
              <a:t>It’s time for us to get to know each other! I’m familiar with you but, I don’t know all that much about each of you. Nor do you of me. </a:t>
            </a:r>
            <a:endParaRPr lang="en-US" sz="3200" dirty="0"/>
          </a:p>
          <a:p>
            <a:r>
              <a:rPr lang="en-US" sz="3200" dirty="0" smtClean="0"/>
              <a:t>Let’s read a letter I wrote you out loud as a group.</a:t>
            </a:r>
          </a:p>
          <a:p>
            <a:r>
              <a:rPr lang="en-US" sz="3200" dirty="0" smtClean="0"/>
              <a:t>Then, you can write me back!</a:t>
            </a:r>
          </a:p>
          <a:p>
            <a:r>
              <a:rPr lang="en-US" sz="3200" dirty="0" smtClean="0"/>
              <a:t>Please follow the provided format and DO NOT WRITE on the class set of these letters, thanks!</a:t>
            </a:r>
          </a:p>
          <a:p>
            <a:r>
              <a:rPr lang="en-US" sz="3200" dirty="0" smtClean="0"/>
              <a:t>Here we go!</a:t>
            </a:r>
          </a:p>
          <a:p>
            <a:endParaRPr lang="en-US" dirty="0"/>
          </a:p>
        </p:txBody>
      </p:sp>
    </p:spTree>
    <p:extLst>
      <p:ext uri="{BB962C8B-B14F-4D97-AF65-F5344CB8AC3E}">
        <p14:creationId xmlns:p14="http://schemas.microsoft.com/office/powerpoint/2010/main" val="1790016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183</TotalTime>
  <Words>308</Words>
  <Application>Microsoft Office PowerPoint</Application>
  <PresentationFormat>On-screen Show (4:3)</PresentationFormat>
  <Paragraphs>57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10/1/12</vt:lpstr>
      <vt:lpstr>Daily SSR Entry:</vt:lpstr>
      <vt:lpstr>Letter to Mrs. Greblo </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7</cp:revision>
  <dcterms:created xsi:type="dcterms:W3CDTF">2012-10-01T15:49:24Z</dcterms:created>
  <dcterms:modified xsi:type="dcterms:W3CDTF">2012-10-01T18:53:05Z</dcterms:modified>
</cp:coreProperties>
</file>