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E68A778-00CD-4E8B-985F-7C93661A71F5}" type="datetimeFigureOut">
              <a:rPr lang="en-US" smtClean="0"/>
              <a:t>2/13/2013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98B8888-59BA-4AD8-BCDA-6E5FA187185E}"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68A778-00CD-4E8B-985F-7C93661A71F5}" type="datetimeFigureOut">
              <a:rPr lang="en-US" smtClean="0"/>
              <a:t>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B8888-59BA-4AD8-BCDA-6E5FA187185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98B8888-59BA-4AD8-BCDA-6E5FA187185E}"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68A778-00CD-4E8B-985F-7C93661A71F5}" type="datetimeFigureOut">
              <a:rPr lang="en-US" smtClean="0"/>
              <a:t>2/13/2013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E68A778-00CD-4E8B-985F-7C93661A71F5}" type="datetimeFigureOut">
              <a:rPr lang="en-US" smtClean="0"/>
              <a:t>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98B8888-59BA-4AD8-BCDA-6E5FA187185E}"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E68A778-00CD-4E8B-985F-7C93661A71F5}" type="datetimeFigureOut">
              <a:rPr lang="en-US" smtClean="0"/>
              <a:t>2/13/2013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98B8888-59BA-4AD8-BCDA-6E5FA187185E}"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E68A778-00CD-4E8B-985F-7C93661A71F5}" type="datetimeFigureOut">
              <a:rPr lang="en-US" smtClean="0"/>
              <a:t>2/13/2013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B8888-59BA-4AD8-BCDA-6E5FA187185E}"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E68A778-00CD-4E8B-985F-7C93661A71F5}" type="datetimeFigureOut">
              <a:rPr lang="en-US" smtClean="0"/>
              <a:t>2/13/2013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98B8888-59BA-4AD8-BCDA-6E5FA187185E}"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68A778-00CD-4E8B-985F-7C93661A71F5}" type="datetimeFigureOut">
              <a:rPr lang="en-US" smtClean="0"/>
              <a:t>2/13/2013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98B8888-59BA-4AD8-BCDA-6E5FA18718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E68A778-00CD-4E8B-985F-7C93661A71F5}" type="datetimeFigureOut">
              <a:rPr lang="en-US" smtClean="0"/>
              <a:t>2/13/2013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98B8888-59BA-4AD8-BCDA-6E5FA18718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98B8888-59BA-4AD8-BCDA-6E5FA187185E}"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E68A778-00CD-4E8B-985F-7C93661A71F5}" type="datetimeFigureOut">
              <a:rPr lang="en-US" smtClean="0"/>
              <a:t>2/13/2013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98B8888-59BA-4AD8-BCDA-6E5FA187185E}"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E68A778-00CD-4E8B-985F-7C93661A71F5}" type="datetimeFigureOut">
              <a:rPr lang="en-US" smtClean="0"/>
              <a:t>2/13/2013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E68A778-00CD-4E8B-985F-7C93661A71F5}" type="datetimeFigureOut">
              <a:rPr lang="en-US" smtClean="0"/>
              <a:t>2/13/2013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98B8888-59BA-4AD8-BCDA-6E5FA187185E}"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664485036"/>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97151369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1A Sophomore Guidance:</a:t>
            </a:r>
            <a:endParaRPr lang="en-US" dirty="0"/>
          </a:p>
        </p:txBody>
      </p:sp>
      <p:sp>
        <p:nvSpPr>
          <p:cNvPr id="3" name="Content Placeholder 2"/>
          <p:cNvSpPr>
            <a:spLocks noGrp="1"/>
          </p:cNvSpPr>
          <p:nvPr>
            <p:ph sz="quarter" idx="1"/>
          </p:nvPr>
        </p:nvSpPr>
        <p:spPr/>
        <p:txBody>
          <a:bodyPr>
            <a:normAutofit/>
          </a:bodyPr>
          <a:lstStyle/>
          <a:p>
            <a:r>
              <a:rPr lang="en-US" sz="4000" dirty="0" smtClean="0"/>
              <a:t>I will take attendance right away </a:t>
            </a:r>
            <a:r>
              <a:rPr lang="en-US" sz="4000" dirty="0" smtClean="0">
                <a:sym typeface="Wingdings" pitchFamily="2" charset="2"/>
              </a:rPr>
              <a:t>.</a:t>
            </a:r>
          </a:p>
          <a:p>
            <a:r>
              <a:rPr lang="en-US" sz="4000" dirty="0" smtClean="0"/>
              <a:t>Then I will escort you to the library for Sophomore Guidance. This will last for the first 45 minutes to an hour of the class period. You will be discussing your PLAN test results and your transcripts with a counselor. </a:t>
            </a:r>
            <a:endParaRPr lang="en-US" sz="4000" dirty="0"/>
          </a:p>
        </p:txBody>
      </p:sp>
    </p:spTree>
    <p:extLst>
      <p:ext uri="{BB962C8B-B14F-4D97-AF65-F5344CB8AC3E}">
        <p14:creationId xmlns:p14="http://schemas.microsoft.com/office/powerpoint/2010/main" val="1424483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500" b="1" dirty="0" smtClean="0">
                <a:solidFill>
                  <a:schemeClr val="accent3"/>
                </a:solidFill>
                <a:latin typeface="Calibri" pitchFamily="34" charset="0"/>
                <a:cs typeface="Calibri" pitchFamily="34" charset="0"/>
              </a:rPr>
              <a:t>Mrs. </a:t>
            </a:r>
            <a:r>
              <a:rPr lang="en-US" sz="2500" b="1" dirty="0" err="1" smtClean="0">
                <a:solidFill>
                  <a:schemeClr val="accent3"/>
                </a:solidFill>
                <a:latin typeface="Calibri" pitchFamily="34" charset="0"/>
                <a:cs typeface="Calibri" pitchFamily="34" charset="0"/>
              </a:rPr>
              <a:t>Greblo’s</a:t>
            </a:r>
            <a:r>
              <a:rPr lang="en-US" sz="2500" b="1" dirty="0">
                <a:solidFill>
                  <a:schemeClr val="accent3"/>
                </a:solidFill>
                <a:latin typeface="Calibri" pitchFamily="34" charset="0"/>
                <a:cs typeface="Calibri" pitchFamily="34" charset="0"/>
              </a:rPr>
              <a:t> </a:t>
            </a:r>
            <a:r>
              <a:rPr lang="en-US" sz="2500" b="1" dirty="0" smtClean="0">
                <a:solidFill>
                  <a:schemeClr val="accent3"/>
                </a:solidFill>
                <a:latin typeface="Calibri" pitchFamily="34" charset="0"/>
                <a:cs typeface="Calibri" pitchFamily="34" charset="0"/>
              </a:rPr>
              <a:t>1A, 2A, &amp; 4A </a:t>
            </a:r>
            <a:r>
              <a:rPr lang="en-US" sz="2500" b="1" dirty="0" smtClean="0">
                <a:solidFill>
                  <a:schemeClr val="accent3"/>
                </a:solidFill>
                <a:latin typeface="Calibri" pitchFamily="34" charset="0"/>
                <a:cs typeface="Calibri" pitchFamily="34" charset="0"/>
              </a:rPr>
              <a:t>Sophomore </a:t>
            </a:r>
            <a:r>
              <a:rPr lang="en-US" sz="2500" b="1" dirty="0" smtClean="0">
                <a:solidFill>
                  <a:schemeClr val="accent3"/>
                </a:solidFill>
                <a:latin typeface="Calibri" pitchFamily="34" charset="0"/>
                <a:cs typeface="Calibri" pitchFamily="34" charset="0"/>
              </a:rPr>
              <a:t>English Agenda: </a:t>
            </a:r>
            <a:r>
              <a:rPr lang="en-US" sz="2500" b="1" dirty="0" smtClean="0">
                <a:solidFill>
                  <a:srgbClr val="00B050"/>
                </a:solidFill>
                <a:latin typeface="Calibri" pitchFamily="34" charset="0"/>
                <a:cs typeface="Calibri" pitchFamily="34" charset="0"/>
              </a:rPr>
              <a:t>2/13/13</a:t>
            </a:r>
            <a:endParaRPr lang="en-US" sz="25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90600"/>
            <a:ext cx="8839200" cy="5867400"/>
          </a:xfrm>
          <a:ln>
            <a:solidFill>
              <a:schemeClr val="accent1"/>
            </a:solidFill>
          </a:ln>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56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000" b="1" dirty="0" smtClean="0">
                <a:solidFill>
                  <a:schemeClr val="accent3">
                    <a:lumMod val="75000"/>
                  </a:schemeClr>
                </a:solidFill>
                <a:latin typeface="Calibri" pitchFamily="34" charset="0"/>
                <a:cs typeface="Calibri" pitchFamily="34" charset="0"/>
              </a:rPr>
              <a:t>1A</a:t>
            </a:r>
            <a:r>
              <a:rPr lang="en-US" sz="6000" b="1" dirty="0" smtClean="0">
                <a:solidFill>
                  <a:schemeClr val="accent3">
                    <a:lumMod val="75000"/>
                  </a:schemeClr>
                </a:solidFill>
                <a:latin typeface="Calibri" pitchFamily="34" charset="0"/>
                <a:cs typeface="Calibri" pitchFamily="34" charset="0"/>
              </a:rPr>
              <a:t> ONLY: Attendance / Sophomore Guidance</a:t>
            </a:r>
          </a:p>
          <a:p>
            <a:pPr>
              <a:buFont typeface="Courier New" pitchFamily="49" charset="0"/>
              <a:buChar char="o"/>
            </a:pPr>
            <a:r>
              <a:rPr lang="en-US" sz="6000" b="1" dirty="0" smtClean="0">
                <a:solidFill>
                  <a:srgbClr val="7030A0"/>
                </a:solidFill>
                <a:latin typeface="Calibri" pitchFamily="34" charset="0"/>
                <a:cs typeface="Calibri" pitchFamily="34" charset="0"/>
              </a:rPr>
              <a:t>SSR </a:t>
            </a:r>
            <a:r>
              <a:rPr lang="en-US" sz="6000" b="1" dirty="0" smtClean="0">
                <a:solidFill>
                  <a:srgbClr val="7030A0"/>
                </a:solidFill>
                <a:latin typeface="Calibri" pitchFamily="34" charset="0"/>
                <a:cs typeface="Calibri" pitchFamily="34" charset="0"/>
              </a:rPr>
              <a:t>/ Attendance </a:t>
            </a:r>
            <a:r>
              <a:rPr lang="en-US" sz="6000" b="1" dirty="0">
                <a:solidFill>
                  <a:srgbClr val="7030A0"/>
                </a:solidFill>
                <a:latin typeface="Calibri" pitchFamily="34" charset="0"/>
                <a:cs typeface="Calibri" pitchFamily="34" charset="0"/>
              </a:rPr>
              <a:t>/ </a:t>
            </a:r>
            <a:r>
              <a:rPr lang="en-US" sz="6000" b="1" i="1" dirty="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000" b="1" dirty="0">
                <a:solidFill>
                  <a:srgbClr val="7030A0"/>
                </a:solidFill>
                <a:latin typeface="Calibri" pitchFamily="34" charset="0"/>
                <a:cs typeface="Calibri" pitchFamily="34" charset="0"/>
              </a:rPr>
              <a:t>Daily SSR Entry </a:t>
            </a:r>
            <a:r>
              <a:rPr lang="en-US" sz="6000" b="1" dirty="0" smtClean="0">
                <a:solidFill>
                  <a:srgbClr val="FF0000"/>
                </a:solidFill>
                <a:latin typeface="Calibri" pitchFamily="34" charset="0"/>
                <a:cs typeface="Calibri" pitchFamily="34" charset="0"/>
              </a:rPr>
              <a:t>#</a:t>
            </a:r>
            <a:r>
              <a:rPr lang="en-US" sz="6000" b="1" dirty="0">
                <a:solidFill>
                  <a:srgbClr val="FF0000"/>
                </a:solidFill>
                <a:latin typeface="Calibri" pitchFamily="34" charset="0"/>
                <a:cs typeface="Calibri" pitchFamily="34" charset="0"/>
              </a:rPr>
              <a:t>4</a:t>
            </a:r>
            <a:endParaRPr lang="en-US" sz="6000" b="1" dirty="0" smtClean="0">
              <a:solidFill>
                <a:srgbClr val="7030A0"/>
              </a:solidFill>
              <a:latin typeface="Calibri" pitchFamily="34" charset="0"/>
              <a:cs typeface="Calibri" pitchFamily="34" charset="0"/>
            </a:endParaRPr>
          </a:p>
          <a:p>
            <a:pPr>
              <a:buFont typeface="Courier New" pitchFamily="49" charset="0"/>
              <a:buChar char="o"/>
            </a:pPr>
            <a:r>
              <a:rPr lang="en-US" sz="6000" b="1" dirty="0" smtClean="0">
                <a:solidFill>
                  <a:srgbClr val="7030A0"/>
                </a:solidFill>
                <a:latin typeface="Calibri" pitchFamily="34" charset="0"/>
                <a:cs typeface="Calibri" pitchFamily="34" charset="0"/>
              </a:rPr>
              <a:t>Agenda: </a:t>
            </a:r>
            <a:r>
              <a:rPr lang="en-US" sz="6000" b="1" dirty="0" smtClean="0">
                <a:solidFill>
                  <a:srgbClr val="FF0000"/>
                </a:solidFill>
                <a:latin typeface="Calibri" pitchFamily="34" charset="0"/>
                <a:cs typeface="Calibri" pitchFamily="34" charset="0"/>
              </a:rPr>
              <a:t>#4</a:t>
            </a:r>
            <a:endParaRPr lang="en-US" sz="6000" b="1" dirty="0">
              <a:solidFill>
                <a:srgbClr val="FF0000"/>
              </a:solidFill>
              <a:latin typeface="Calibri" pitchFamily="34" charset="0"/>
              <a:cs typeface="Calibri" pitchFamily="34" charset="0"/>
            </a:endParaRPr>
          </a:p>
          <a:p>
            <a:pPr>
              <a:buFont typeface="Courier New" pitchFamily="49" charset="0"/>
              <a:buChar char="o"/>
            </a:pPr>
            <a:r>
              <a:rPr lang="en-US" sz="6000" u="sng" dirty="0" smtClean="0">
                <a:solidFill>
                  <a:srgbClr val="FF0000"/>
                </a:solidFill>
                <a:latin typeface="Calibri" pitchFamily="34" charset="0"/>
                <a:cs typeface="Calibri" pitchFamily="34" charset="0"/>
              </a:rPr>
              <a:t>Announcements: </a:t>
            </a:r>
          </a:p>
          <a:p>
            <a:pPr lvl="1">
              <a:buFont typeface="Courier New" pitchFamily="49" charset="0"/>
              <a:buChar char="o"/>
            </a:pPr>
            <a:r>
              <a:rPr lang="en-US" sz="6000" b="1" i="1" dirty="0" smtClean="0">
                <a:solidFill>
                  <a:srgbClr val="C00000"/>
                </a:solidFill>
                <a:latin typeface="Calibri" pitchFamily="34" charset="0"/>
                <a:cs typeface="Calibri" pitchFamily="34" charset="0"/>
              </a:rPr>
              <a:t>February is National Teen Dating Violence Awareness Month</a:t>
            </a:r>
          </a:p>
          <a:p>
            <a:pPr lvl="1">
              <a:buFont typeface="Courier New" pitchFamily="49" charset="0"/>
              <a:buChar char="o"/>
            </a:pPr>
            <a:r>
              <a:rPr lang="en-US" sz="6000" b="1" dirty="0" smtClean="0">
                <a:solidFill>
                  <a:srgbClr val="0070C0"/>
                </a:solidFill>
                <a:latin typeface="Calibri" pitchFamily="34" charset="0"/>
                <a:cs typeface="Calibri" pitchFamily="34" charset="0"/>
              </a:rPr>
              <a:t>Keep </a:t>
            </a:r>
            <a:r>
              <a:rPr lang="en-US" sz="6000" b="1" dirty="0">
                <a:solidFill>
                  <a:srgbClr val="0070C0"/>
                </a:solidFill>
                <a:latin typeface="Calibri" pitchFamily="34" charset="0"/>
                <a:cs typeface="Calibri" pitchFamily="34" charset="0"/>
              </a:rPr>
              <a:t>your Learning Log Notebooks well labeled, I will be collecting them over the next couple of weeks. </a:t>
            </a:r>
            <a:endParaRPr lang="en-US" sz="6000" b="1" dirty="0" smtClean="0">
              <a:solidFill>
                <a:srgbClr val="0070C0"/>
              </a:solidFill>
              <a:latin typeface="Calibri" pitchFamily="34" charset="0"/>
              <a:cs typeface="Calibri" pitchFamily="34" charset="0"/>
              <a:sym typeface="Wingdings" pitchFamily="2" charset="2"/>
            </a:endParaRPr>
          </a:p>
          <a:p>
            <a:pPr lvl="1">
              <a:buFont typeface="Courier New" pitchFamily="49" charset="0"/>
              <a:buChar char="o"/>
            </a:pPr>
            <a:r>
              <a:rPr lang="en-US" sz="6000" b="1" dirty="0" smtClean="0">
                <a:solidFill>
                  <a:srgbClr val="0070C0"/>
                </a:solidFill>
                <a:latin typeface="Calibri" pitchFamily="34" charset="0"/>
                <a:cs typeface="Calibri" pitchFamily="34" charset="0"/>
                <a:sym typeface="Wingdings" pitchFamily="2" charset="2"/>
              </a:rPr>
              <a:t>Remember to please </a:t>
            </a:r>
            <a:r>
              <a:rPr lang="en-US" sz="6000" b="1" dirty="0">
                <a:solidFill>
                  <a:srgbClr val="0070C0"/>
                </a:solidFill>
                <a:latin typeface="Calibri" pitchFamily="34" charset="0"/>
                <a:cs typeface="Calibri" pitchFamily="34" charset="0"/>
                <a:sym typeface="Wingdings" pitchFamily="2" charset="2"/>
              </a:rPr>
              <a:t>only throw paper in the cardboard recycling </a:t>
            </a:r>
            <a:r>
              <a:rPr lang="en-US" sz="6000" b="1" dirty="0" smtClean="0">
                <a:solidFill>
                  <a:srgbClr val="0070C0"/>
                </a:solidFill>
                <a:latin typeface="Calibri" pitchFamily="34" charset="0"/>
                <a:cs typeface="Calibri" pitchFamily="34" charset="0"/>
                <a:sym typeface="Wingdings" pitchFamily="2" charset="2"/>
              </a:rPr>
              <a:t>box! </a:t>
            </a:r>
          </a:p>
          <a:p>
            <a:pPr>
              <a:buFont typeface="Courier New" pitchFamily="49" charset="0"/>
              <a:buChar char="o"/>
            </a:pPr>
            <a:r>
              <a:rPr lang="en-US" sz="6000" b="1" i="1" dirty="0" smtClean="0">
                <a:solidFill>
                  <a:srgbClr val="7030A0"/>
                </a:solidFill>
                <a:latin typeface="Calibri" pitchFamily="34" charset="0"/>
                <a:cs typeface="Calibri" pitchFamily="34" charset="0"/>
              </a:rPr>
              <a:t>BREAK – 5 </a:t>
            </a:r>
            <a:r>
              <a:rPr lang="en-US" sz="6000" b="1" i="1" dirty="0" err="1" smtClean="0">
                <a:solidFill>
                  <a:srgbClr val="7030A0"/>
                </a:solidFill>
                <a:latin typeface="Calibri" pitchFamily="34" charset="0"/>
                <a:cs typeface="Calibri" pitchFamily="34" charset="0"/>
              </a:rPr>
              <a:t>mins</a:t>
            </a:r>
            <a:r>
              <a:rPr lang="en-US" sz="6000" b="1" i="1" dirty="0" smtClean="0">
                <a:solidFill>
                  <a:srgbClr val="7030A0"/>
                </a:solidFill>
                <a:latin typeface="Calibri" pitchFamily="34" charset="0"/>
                <a:cs typeface="Calibri" pitchFamily="34" charset="0"/>
              </a:rPr>
              <a:t>.</a:t>
            </a:r>
          </a:p>
          <a:p>
            <a:pPr>
              <a:buFont typeface="Courier New" pitchFamily="49" charset="0"/>
              <a:buChar char="o"/>
            </a:pPr>
            <a:r>
              <a:rPr lang="en-US" sz="6000" b="1" dirty="0" smtClean="0">
                <a:solidFill>
                  <a:schemeClr val="accent3">
                    <a:lumMod val="75000"/>
                  </a:schemeClr>
                </a:solidFill>
                <a:latin typeface="Calibri" pitchFamily="34" charset="0"/>
                <a:cs typeface="Calibri" pitchFamily="34" charset="0"/>
              </a:rPr>
              <a:t>2A &amp; 4A </a:t>
            </a:r>
            <a:r>
              <a:rPr lang="en-US" sz="6000" b="1" dirty="0" smtClean="0">
                <a:solidFill>
                  <a:schemeClr val="accent3">
                    <a:lumMod val="75000"/>
                  </a:schemeClr>
                </a:solidFill>
                <a:latin typeface="Calibri" pitchFamily="34" charset="0"/>
                <a:cs typeface="Calibri" pitchFamily="34" charset="0"/>
              </a:rPr>
              <a:t>ONLY: Suburban </a:t>
            </a:r>
            <a:r>
              <a:rPr lang="en-US" sz="6000" b="1" smtClean="0">
                <a:solidFill>
                  <a:schemeClr val="accent3">
                    <a:lumMod val="75000"/>
                  </a:schemeClr>
                </a:solidFill>
                <a:latin typeface="Calibri" pitchFamily="34" charset="0"/>
                <a:cs typeface="Calibri" pitchFamily="34" charset="0"/>
              </a:rPr>
              <a:t>Epics </a:t>
            </a:r>
          </a:p>
          <a:p>
            <a:pPr>
              <a:buFont typeface="Courier New" pitchFamily="49" charset="0"/>
              <a:buChar char="o"/>
            </a:pPr>
            <a:r>
              <a:rPr lang="en-US" sz="6000" b="1" i="1" smtClean="0">
                <a:solidFill>
                  <a:srgbClr val="7030A0"/>
                </a:solidFill>
                <a:latin typeface="Calibri" pitchFamily="34" charset="0"/>
                <a:cs typeface="Calibri" pitchFamily="34" charset="0"/>
              </a:rPr>
              <a:t>Put </a:t>
            </a:r>
            <a:r>
              <a:rPr lang="en-US" sz="6000" b="1" i="1" dirty="0">
                <a:solidFill>
                  <a:srgbClr val="7030A0"/>
                </a:solidFill>
                <a:latin typeface="Calibri" pitchFamily="34" charset="0"/>
                <a:cs typeface="Calibri" pitchFamily="34" charset="0"/>
              </a:rPr>
              <a:t>away your LLN and/or writing folders in the LLN Storage File Cabinet </a:t>
            </a:r>
            <a:r>
              <a:rPr lang="en-US" sz="6000" b="1" i="1" u="sng" dirty="0">
                <a:solidFill>
                  <a:srgbClr val="7030A0"/>
                </a:solidFill>
                <a:latin typeface="Calibri" pitchFamily="34" charset="0"/>
                <a:cs typeface="Calibri" pitchFamily="34" charset="0"/>
              </a:rPr>
              <a:t>NEATLY</a:t>
            </a:r>
            <a:r>
              <a:rPr lang="en-US" sz="6000" b="1" i="1" dirty="0">
                <a:solidFill>
                  <a:srgbClr val="7030A0"/>
                </a:solidFill>
                <a:latin typeface="Calibri" pitchFamily="34" charset="0"/>
                <a:cs typeface="Calibri" pitchFamily="34" charset="0"/>
              </a:rPr>
              <a:t>, please!</a:t>
            </a:r>
            <a:endParaRPr lang="en-US" sz="6000" b="1" i="1" u="sng" dirty="0">
              <a:solidFill>
                <a:srgbClr val="0070C0"/>
              </a:solidFill>
              <a:latin typeface="Calibri" pitchFamily="34" charset="0"/>
              <a:cs typeface="Calibri" pitchFamily="34" charset="0"/>
            </a:endParaRPr>
          </a:p>
          <a:p>
            <a:pPr>
              <a:buFont typeface="Courier New" pitchFamily="49" charset="0"/>
              <a:buChar char="o"/>
            </a:pPr>
            <a:r>
              <a:rPr lang="en-US" sz="72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u="sng" dirty="0">
                <a:solidFill>
                  <a:srgbClr val="00B050"/>
                </a:solidFill>
                <a:latin typeface="Calibri" pitchFamily="34" charset="0"/>
                <a:cs typeface="Calibri" pitchFamily="34" charset="0"/>
              </a:rPr>
              <a:t>Read to determine and analyze: </a:t>
            </a:r>
            <a:r>
              <a:rPr lang="en-US" sz="6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400" b="1" u="sng" dirty="0">
                <a:solidFill>
                  <a:srgbClr val="00B050"/>
                </a:solidFill>
                <a:latin typeface="Calibri" pitchFamily="34" charset="0"/>
                <a:cs typeface="Calibri" pitchFamily="34" charset="0"/>
              </a:rPr>
              <a:t>Write routinely over extended time frames for a range of tasks, purposes and </a:t>
            </a:r>
            <a:r>
              <a:rPr lang="en-US" sz="6400" b="1" u="sng" dirty="0" smtClean="0">
                <a:solidFill>
                  <a:srgbClr val="00B050"/>
                </a:solidFill>
                <a:latin typeface="Calibri" pitchFamily="34" charset="0"/>
                <a:cs typeface="Calibri" pitchFamily="34" charset="0"/>
              </a:rPr>
              <a:t>audiences</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7200" b="1" dirty="0" smtClean="0">
                <a:solidFill>
                  <a:srgbClr val="7030A0"/>
                </a:solidFill>
                <a:latin typeface="Calibri" pitchFamily="34" charset="0"/>
                <a:cs typeface="Calibri" pitchFamily="34" charset="0"/>
              </a:rPr>
              <a:t>Bring your SSR book to class next period! </a:t>
            </a:r>
            <a:endParaRPr lang="en-US" sz="7200" b="1"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576410614"/>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2A &amp; 4A </a:t>
            </a:r>
            <a:r>
              <a:rPr lang="en-US" b="1" dirty="0" smtClean="0">
                <a:solidFill>
                  <a:srgbClr val="FF0000"/>
                </a:solidFill>
              </a:rPr>
              <a:t>ONLY: </a:t>
            </a:r>
            <a:r>
              <a:rPr lang="en-US" dirty="0" smtClean="0">
                <a:solidFill>
                  <a:schemeClr val="accent3">
                    <a:lumMod val="75000"/>
                  </a:schemeClr>
                </a:solidFill>
              </a:rPr>
              <a:t>“</a:t>
            </a:r>
            <a:r>
              <a:rPr lang="en-US" dirty="0" smtClean="0"/>
              <a:t>Suburban Epics”</a:t>
            </a:r>
            <a:endParaRPr lang="en-US" dirty="0"/>
          </a:p>
        </p:txBody>
      </p:sp>
      <p:sp>
        <p:nvSpPr>
          <p:cNvPr id="3" name="Content Placeholder 2"/>
          <p:cNvSpPr>
            <a:spLocks noGrp="1"/>
          </p:cNvSpPr>
          <p:nvPr>
            <p:ph sz="quarter" idx="1"/>
          </p:nvPr>
        </p:nvSpPr>
        <p:spPr>
          <a:xfrm>
            <a:off x="152400" y="1371600"/>
            <a:ext cx="8839200" cy="5334000"/>
          </a:xfrm>
        </p:spPr>
        <p:txBody>
          <a:bodyPr/>
          <a:lstStyle/>
          <a:p>
            <a:pPr marL="0" indent="0">
              <a:buNone/>
            </a:pPr>
            <a:r>
              <a:rPr lang="en-US" sz="3600" dirty="0" smtClean="0"/>
              <a:t>1. On a sheet of LOOSE LEAF paper draw a map of your street.</a:t>
            </a:r>
          </a:p>
          <a:p>
            <a:pPr lvl="1"/>
            <a:r>
              <a:rPr lang="en-US" sz="3600" b="1" dirty="0" smtClean="0">
                <a:solidFill>
                  <a:srgbClr val="7030A0"/>
                </a:solidFill>
              </a:rPr>
              <a:t>Write an anecdote (little story) for each house:</a:t>
            </a:r>
          </a:p>
          <a:p>
            <a:pPr lvl="2"/>
            <a:r>
              <a:rPr lang="en-US" sz="3600" dirty="0" smtClean="0"/>
              <a:t>Ex. “This lady drives like a maniac”</a:t>
            </a:r>
          </a:p>
          <a:p>
            <a:pPr lvl="2"/>
            <a:r>
              <a:rPr lang="en-US" sz="3600" dirty="0" smtClean="0"/>
              <a:t>Ex. “This guy picks up his newspaper in a woman's robe</a:t>
            </a:r>
          </a:p>
          <a:p>
            <a:pPr lvl="2"/>
            <a:endParaRPr lang="en-US" dirty="0" smtClean="0"/>
          </a:p>
        </p:txBody>
      </p:sp>
    </p:spTree>
    <p:extLst>
      <p:ext uri="{BB962C8B-B14F-4D97-AF65-F5344CB8AC3E}">
        <p14:creationId xmlns:p14="http://schemas.microsoft.com/office/powerpoint/2010/main" val="1377797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2A &amp; 4A</a:t>
            </a:r>
            <a:r>
              <a:rPr lang="en-US" b="1" dirty="0" smtClean="0">
                <a:solidFill>
                  <a:srgbClr val="FF0000"/>
                </a:solidFill>
              </a:rPr>
              <a:t> </a:t>
            </a:r>
            <a:r>
              <a:rPr lang="en-US" b="1" dirty="0">
                <a:solidFill>
                  <a:srgbClr val="FF0000"/>
                </a:solidFill>
              </a:rPr>
              <a:t>ONLY: </a:t>
            </a:r>
            <a:r>
              <a:rPr lang="en-US" dirty="0">
                <a:solidFill>
                  <a:schemeClr val="accent3">
                    <a:lumMod val="75000"/>
                  </a:schemeClr>
                </a:solidFill>
              </a:rPr>
              <a:t>“</a:t>
            </a:r>
            <a:r>
              <a:rPr lang="en-US" dirty="0"/>
              <a:t>Suburban Epics”</a:t>
            </a:r>
          </a:p>
        </p:txBody>
      </p:sp>
      <p:sp>
        <p:nvSpPr>
          <p:cNvPr id="3" name="Content Placeholder 2"/>
          <p:cNvSpPr>
            <a:spLocks noGrp="1"/>
          </p:cNvSpPr>
          <p:nvPr>
            <p:ph sz="quarter" idx="1"/>
          </p:nvPr>
        </p:nvSpPr>
        <p:spPr>
          <a:xfrm>
            <a:off x="152400" y="1447800"/>
            <a:ext cx="8839200" cy="5257800"/>
          </a:xfrm>
        </p:spPr>
        <p:txBody>
          <a:bodyPr>
            <a:normAutofit/>
          </a:bodyPr>
          <a:lstStyle/>
          <a:p>
            <a:pPr marL="0" indent="0">
              <a:buNone/>
            </a:pPr>
            <a:r>
              <a:rPr lang="en-US" sz="3200" b="1" dirty="0">
                <a:solidFill>
                  <a:srgbClr val="7030A0"/>
                </a:solidFill>
              </a:rPr>
              <a:t>2. Pick the most interesting </a:t>
            </a:r>
            <a:r>
              <a:rPr lang="en-US" sz="3200" b="1" dirty="0" smtClean="0">
                <a:solidFill>
                  <a:srgbClr val="7030A0"/>
                </a:solidFill>
              </a:rPr>
              <a:t>anecdote.</a:t>
            </a:r>
          </a:p>
          <a:p>
            <a:pPr marL="0" indent="0">
              <a:buNone/>
            </a:pPr>
            <a:r>
              <a:rPr lang="en-US" sz="3200" b="1" dirty="0" smtClean="0">
                <a:solidFill>
                  <a:srgbClr val="7030A0"/>
                </a:solidFill>
              </a:rPr>
              <a:t>3. Turn the anecdote into a story:</a:t>
            </a:r>
          </a:p>
          <a:p>
            <a:pPr marL="0" indent="0">
              <a:buNone/>
            </a:pPr>
            <a:r>
              <a:rPr lang="en-US" sz="3200" dirty="0" smtClean="0"/>
              <a:t>- Don't get too bogged down with </a:t>
            </a:r>
            <a:r>
              <a:rPr lang="en-US" sz="3200" smtClean="0"/>
              <a:t>nuts and </a:t>
            </a:r>
            <a:r>
              <a:rPr lang="en-US" sz="3200" dirty="0" smtClean="0"/>
              <a:t>bolts</a:t>
            </a:r>
          </a:p>
          <a:p>
            <a:pPr marL="0" indent="0">
              <a:buNone/>
            </a:pPr>
            <a:r>
              <a:rPr lang="en-US" sz="3200" dirty="0" smtClean="0"/>
              <a:t>-Play around with point of view (who will be telling the story). Tell it from the neighbor’s perspective.</a:t>
            </a:r>
          </a:p>
          <a:p>
            <a:pPr marL="0" indent="0">
              <a:buNone/>
            </a:pPr>
            <a:r>
              <a:rPr lang="en-US" sz="3200" b="1" dirty="0" smtClean="0">
                <a:solidFill>
                  <a:srgbClr val="7030A0"/>
                </a:solidFill>
              </a:rPr>
              <a:t>4. As you go don’t be afraid to make stuff up.</a:t>
            </a:r>
          </a:p>
          <a:p>
            <a:pPr marL="0" indent="0">
              <a:buNone/>
            </a:pPr>
            <a:r>
              <a:rPr lang="en-US" sz="3200" b="1" dirty="0" smtClean="0">
                <a:solidFill>
                  <a:srgbClr val="7030A0"/>
                </a:solidFill>
              </a:rPr>
              <a:t>5. Wind down.</a:t>
            </a:r>
          </a:p>
        </p:txBody>
      </p:sp>
    </p:spTree>
    <p:extLst>
      <p:ext uri="{BB962C8B-B14F-4D97-AF65-F5344CB8AC3E}">
        <p14:creationId xmlns:p14="http://schemas.microsoft.com/office/powerpoint/2010/main" val="17479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44</TotalTime>
  <Words>431</Words>
  <Application>Microsoft Office PowerPoint</Application>
  <PresentationFormat>On-screen Show (4:3)</PresentationFormat>
  <Paragraphs>38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   Sophomore English      with Mrs. Greblo!</vt:lpstr>
      <vt:lpstr> 1A Sophomore Guidance:</vt:lpstr>
      <vt:lpstr>Mrs. Greblo’s 1A, 2A, &amp; 4A Sophomore English Agenda: 2/13/13</vt:lpstr>
      <vt:lpstr>2A &amp; 4A ONLY: “Suburban Epics”</vt:lpstr>
      <vt:lpstr>2A &amp; 4A ONLY: “Suburban Epics”</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4</cp:revision>
  <dcterms:created xsi:type="dcterms:W3CDTF">2013-02-13T18:01:59Z</dcterms:created>
  <dcterms:modified xsi:type="dcterms:W3CDTF">2013-02-13T18:46:23Z</dcterms:modified>
</cp:coreProperties>
</file>