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B1FC48-EC34-45FA-97C5-1676F89D3E54}" type="datetimeFigureOut">
              <a:rPr lang="en-US" smtClean="0"/>
              <a:t>9/11/2012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DEEEF-5C70-4A49-84FD-E65FA9554B1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1FC48-EC34-45FA-97C5-1676F89D3E54}"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DEEEF-5C70-4A49-84FD-E65FA9554B1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40DEEEF-5C70-4A49-84FD-E65FA9554B1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B1FC48-EC34-45FA-97C5-1676F89D3E54}"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B1FC48-EC34-45FA-97C5-1676F89D3E54}" type="datetimeFigureOut">
              <a:rPr lang="en-US" smtClean="0"/>
              <a:t>9/11/2012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40DEEEF-5C70-4A49-84FD-E65FA9554B1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0B1FC48-EC34-45FA-97C5-1676F89D3E54}" type="datetimeFigureOut">
              <a:rPr lang="en-US" smtClean="0"/>
              <a:t>9/11/2012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0DEEEF-5C70-4A49-84FD-E65FA9554B1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0B1FC48-EC34-45FA-97C5-1676F89D3E54}" type="datetimeFigureOut">
              <a:rPr lang="en-US" smtClean="0"/>
              <a:t>9/11/2012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DEEEF-5C70-4A49-84FD-E65FA9554B1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B1FC48-EC34-45FA-97C5-1676F89D3E54}" type="datetimeFigureOut">
              <a:rPr lang="en-US" smtClean="0"/>
              <a:t>9/11/2012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40DEEEF-5C70-4A49-84FD-E65FA9554B1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B1FC48-EC34-45FA-97C5-1676F89D3E54}" type="datetimeFigureOut">
              <a:rPr lang="en-US" smtClean="0"/>
              <a:t>9/11/2012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40DEEEF-5C70-4A49-84FD-E65FA9554B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0B1FC48-EC34-45FA-97C5-1676F89D3E54}" type="datetimeFigureOut">
              <a:rPr lang="en-US" smtClean="0"/>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40DEEEF-5C70-4A49-84FD-E65FA9554B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0DEEEF-5C70-4A49-84FD-E65FA9554B1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0B1FC48-EC34-45FA-97C5-1676F89D3E54}" type="datetimeFigureOut">
              <a:rPr lang="en-US" smtClean="0"/>
              <a:t>9/11/2012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40DEEEF-5C70-4A49-84FD-E65FA9554B1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0B1FC48-EC34-45FA-97C5-1676F89D3E54}" type="datetimeFigureOut">
              <a:rPr lang="en-US" smtClean="0"/>
              <a:t>9/11/2012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B1FC48-EC34-45FA-97C5-1676F89D3E54}" type="datetimeFigureOut">
              <a:rPr lang="en-US" smtClean="0"/>
              <a:t>9/11/2012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0DEEEF-5C70-4A49-84FD-E65FA9554B1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5124067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a:t>
                      </a:r>
                      <a:r>
                        <a:rPr lang="en-US" sz="4800" dirty="0" smtClean="0">
                          <a:solidFill>
                            <a:srgbClr val="7030A0"/>
                          </a:solidFill>
                          <a:latin typeface="Calibri" pitchFamily="34" charset="0"/>
                          <a:cs typeface="Calibri" pitchFamily="34" charset="0"/>
                        </a:rPr>
                        <a:t>back to</a:t>
                      </a:r>
                      <a:r>
                        <a:rPr lang="en-US" sz="4800" dirty="0" smtClean="0">
                          <a:solidFill>
                            <a:srgbClr val="7030A0"/>
                          </a:solidFill>
                          <a:latin typeface="Calibri" pitchFamily="34" charset="0"/>
                          <a:cs typeface="Calibri" pitchFamily="34" charset="0"/>
                        </a:rPr>
                        <a:t>…</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6779812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4024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152400" y="1295400"/>
            <a:ext cx="8839200" cy="5410200"/>
          </a:xfrm>
        </p:spPr>
        <p:txBody>
          <a:bodyPr>
            <a:noAutofit/>
          </a:bodyPr>
          <a:lstStyle/>
          <a:p>
            <a:pPr lvl="0">
              <a:buNone/>
            </a:pPr>
            <a:r>
              <a:rPr lang="en-US" sz="1800" b="1" dirty="0" smtClean="0"/>
              <a:t>9. Bathroom Passes: </a:t>
            </a:r>
            <a:r>
              <a:rPr lang="en-US" sz="1800" b="1" u="sng" dirty="0" smtClean="0"/>
              <a:t>You are given 5 hallway passes each quarter</a:t>
            </a:r>
            <a:r>
              <a:rPr lang="en-US" sz="18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1800" b="1" dirty="0" smtClean="0"/>
              <a:t> </a:t>
            </a:r>
            <a:endParaRPr lang="en-US" sz="1800" dirty="0" smtClean="0"/>
          </a:p>
          <a:p>
            <a:pPr lvl="0">
              <a:buNone/>
            </a:pPr>
            <a:r>
              <a:rPr lang="en-US" sz="1800" b="1" dirty="0" smtClean="0"/>
              <a:t>10. Discipline/Behavior Problems: </a:t>
            </a:r>
            <a:endParaRPr lang="en-US" sz="1800" dirty="0" smtClean="0"/>
          </a:p>
          <a:p>
            <a:pPr lvl="1"/>
            <a:r>
              <a:rPr lang="en-US" sz="1800" dirty="0" smtClean="0"/>
              <a:t>If you choose </a:t>
            </a:r>
            <a:r>
              <a:rPr lang="en-US" sz="1800" b="1" u="sng" dirty="0" smtClean="0"/>
              <a:t>not</a:t>
            </a:r>
            <a:r>
              <a:rPr lang="en-US" sz="1800" dirty="0" smtClean="0"/>
              <a:t> to follow school rules/classroom rules and procedures there will be consequences. </a:t>
            </a:r>
          </a:p>
          <a:p>
            <a:pPr lvl="1"/>
            <a:r>
              <a:rPr lang="en-US" sz="1800" dirty="0" smtClean="0"/>
              <a:t>I will </a:t>
            </a:r>
            <a:r>
              <a:rPr lang="en-US" sz="1800" b="1" dirty="0" smtClean="0"/>
              <a:t>Talk</a:t>
            </a:r>
            <a:r>
              <a:rPr lang="en-US" sz="1800" dirty="0" smtClean="0"/>
              <a:t> to you, privately if possible.</a:t>
            </a:r>
          </a:p>
          <a:p>
            <a:pPr lvl="2"/>
            <a:r>
              <a:rPr lang="en-US" sz="1800" dirty="0" smtClean="0"/>
              <a:t>(This is really the ONLY step I want to take; 19 out of 20 times this works. If this doesn’t work, then I will go on to the next step.)</a:t>
            </a:r>
          </a:p>
          <a:p>
            <a:pPr lvl="1"/>
            <a:r>
              <a:rPr lang="en-US" sz="1800" dirty="0" smtClean="0"/>
              <a:t>You will lose your </a:t>
            </a:r>
            <a:r>
              <a:rPr lang="en-US" sz="1800" b="1" dirty="0" smtClean="0"/>
              <a:t>seat</a:t>
            </a:r>
            <a:r>
              <a:rPr lang="en-US" sz="1800" dirty="0" smtClean="0"/>
              <a:t> and find yourself in a personal desk away from the class activities. You must remain in that desk until I give you permission to move. </a:t>
            </a:r>
          </a:p>
          <a:p>
            <a:pPr lvl="1"/>
            <a:r>
              <a:rPr lang="en-US" sz="1800" dirty="0" smtClean="0"/>
              <a:t>Cool out in the </a:t>
            </a:r>
            <a:r>
              <a:rPr lang="en-US" sz="1800" b="1" dirty="0" smtClean="0"/>
              <a:t>hall</a:t>
            </a:r>
            <a:r>
              <a:rPr lang="en-US" sz="1800" dirty="0" smtClean="0"/>
              <a:t> and write up a “</a:t>
            </a:r>
            <a:r>
              <a:rPr lang="en-US" sz="1800" b="1" dirty="0" smtClean="0"/>
              <a:t>solution plan</a:t>
            </a:r>
            <a:r>
              <a:rPr lang="en-US" sz="1800" dirty="0" smtClean="0"/>
              <a:t>.” Wait for me.</a:t>
            </a:r>
            <a:r>
              <a:rPr lang="en-US" sz="1800" b="1" dirty="0" smtClean="0"/>
              <a:t> *</a:t>
            </a:r>
            <a:r>
              <a:rPr lang="en-US" sz="1800" dirty="0" smtClean="0"/>
              <a:t>(See below)</a:t>
            </a:r>
          </a:p>
          <a:p>
            <a:pPr lvl="1"/>
            <a:r>
              <a:rPr lang="en-US" sz="1800" dirty="0" smtClean="0"/>
              <a:t>I call </a:t>
            </a:r>
            <a:r>
              <a:rPr lang="en-US" sz="1800" b="1" dirty="0" smtClean="0"/>
              <a:t>home </a:t>
            </a:r>
            <a:r>
              <a:rPr lang="en-US" sz="1800" dirty="0" smtClean="0"/>
              <a:t>and speak to your parents.</a:t>
            </a:r>
          </a:p>
          <a:p>
            <a:pPr lvl="1"/>
            <a:r>
              <a:rPr lang="en-US" sz="1800" dirty="0" smtClean="0"/>
              <a:t>Referral to the assistant principal</a:t>
            </a:r>
          </a:p>
          <a:p>
            <a:r>
              <a:rPr lang="en-US" sz="1800" b="1" dirty="0" smtClean="0"/>
              <a:t>*</a:t>
            </a:r>
            <a:r>
              <a:rPr lang="en-US" sz="1800" dirty="0" smtClean="0"/>
              <a:t>This plan will resolve potential conflict without getting you into any trouble. Neither one of us wants that </a:t>
            </a:r>
          </a:p>
        </p:txBody>
      </p:sp>
    </p:spTree>
    <p:extLst>
      <p:ext uri="{BB962C8B-B14F-4D97-AF65-F5344CB8AC3E}">
        <p14:creationId xmlns:p14="http://schemas.microsoft.com/office/powerpoint/2010/main" val="922459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1424453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buNone/>
            </a:pPr>
            <a:r>
              <a:rPr lang="en-US" sz="4000" dirty="0" smtClean="0"/>
              <a:t>Mrs. </a:t>
            </a:r>
            <a:r>
              <a:rPr lang="en-US" sz="4000" dirty="0" err="1" smtClean="0"/>
              <a:t>Greblo’s</a:t>
            </a:r>
            <a:r>
              <a:rPr lang="en-US" sz="4000" dirty="0" smtClean="0"/>
              <a:t> Hall Passes…</a:t>
            </a:r>
          </a:p>
          <a:p>
            <a:pPr>
              <a:buNone/>
            </a:pPr>
            <a:endParaRPr lang="en-US" sz="4000" dirty="0" smtClean="0"/>
          </a:p>
          <a:p>
            <a:pPr>
              <a:buNone/>
            </a:pPr>
            <a:r>
              <a:rPr lang="en-US" sz="4000" dirty="0" smtClean="0"/>
              <a:t>1- How these little guys work.</a:t>
            </a:r>
          </a:p>
          <a:p>
            <a:pPr>
              <a:buNone/>
            </a:pPr>
            <a:r>
              <a:rPr lang="en-US" sz="4000" dirty="0" smtClean="0"/>
              <a:t>2- Get yours!</a:t>
            </a:r>
          </a:p>
          <a:p>
            <a:pPr>
              <a:buNone/>
            </a:pPr>
            <a:r>
              <a:rPr lang="en-US" sz="4000" dirty="0" smtClean="0"/>
              <a:t>3- Write your name on them, in INK!</a:t>
            </a:r>
            <a:endParaRPr lang="en-US" sz="4000" dirty="0"/>
          </a:p>
        </p:txBody>
      </p:sp>
    </p:spTree>
    <p:extLst>
      <p:ext uri="{BB962C8B-B14F-4D97-AF65-F5344CB8AC3E}">
        <p14:creationId xmlns:p14="http://schemas.microsoft.com/office/powerpoint/2010/main" val="2144508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normAutofit/>
          </a:bodyPr>
          <a:lstStyle/>
          <a:p>
            <a:pPr marL="742950" indent="-742950">
              <a:buAutoNum type="arabicPeriod"/>
            </a:pPr>
            <a:r>
              <a:rPr lang="en-US" sz="4400" dirty="0" smtClean="0">
                <a:latin typeface="Calibri" pitchFamily="34" charset="0"/>
                <a:cs typeface="Calibri" pitchFamily="34" charset="0"/>
              </a:rPr>
              <a:t>Assemble into groups of 3 or 4 (</a:t>
            </a:r>
            <a:r>
              <a:rPr lang="en-US" sz="4400" i="1" dirty="0" smtClean="0">
                <a:latin typeface="Calibri" pitchFamily="34" charset="0"/>
                <a:cs typeface="Calibri" pitchFamily="34" charset="0"/>
              </a:rPr>
              <a:t>NO more and NO less</a:t>
            </a:r>
            <a:r>
              <a:rPr lang="en-US" sz="4400" dirty="0" smtClean="0">
                <a:latin typeface="Calibri" pitchFamily="34" charset="0"/>
                <a:cs typeface="Calibri" pitchFamily="34" charset="0"/>
              </a:rPr>
              <a:t>).</a:t>
            </a:r>
          </a:p>
          <a:p>
            <a:pPr marL="742950" indent="-742950">
              <a:buAutoNum type="arabicPeriod"/>
            </a:pPr>
            <a:r>
              <a:rPr lang="en-US" sz="4400" dirty="0" smtClean="0">
                <a:latin typeface="Calibri" pitchFamily="34" charset="0"/>
                <a:cs typeface="Calibri" pitchFamily="34" charset="0"/>
              </a:rPr>
              <a:t>Your group needs one piece of lined paper and one pen/pencil.</a:t>
            </a:r>
          </a:p>
          <a:p>
            <a:pPr marL="742950" indent="-742950">
              <a:buAutoNum type="arabicPeriod"/>
            </a:pPr>
            <a:r>
              <a:rPr lang="en-US" sz="4400" dirty="0" smtClean="0">
                <a:latin typeface="Calibri" pitchFamily="34" charset="0"/>
                <a:cs typeface="Calibri" pitchFamily="34" charset="0"/>
              </a:rPr>
              <a:t>Elect a “scribe” for your group (</a:t>
            </a:r>
            <a:r>
              <a:rPr lang="en-US" sz="4400" i="1" dirty="0" smtClean="0">
                <a:latin typeface="Calibri" pitchFamily="34" charset="0"/>
                <a:cs typeface="Calibri" pitchFamily="34" charset="0"/>
              </a:rPr>
              <a:t>this person does the writing</a:t>
            </a:r>
            <a:r>
              <a:rPr lang="en-US" sz="4400" dirty="0" smtClean="0">
                <a:latin typeface="Calibri" pitchFamily="34" charset="0"/>
                <a:cs typeface="Calibri" pitchFamily="34" charset="0"/>
              </a:rPr>
              <a:t>).</a:t>
            </a:r>
          </a:p>
          <a:p>
            <a:pPr marL="742950" indent="-742950">
              <a:buAutoNum type="arabicPeriod"/>
            </a:pPr>
            <a:endParaRPr lang="en-US" sz="4400" dirty="0"/>
          </a:p>
        </p:txBody>
      </p:sp>
      <p:graphicFrame>
        <p:nvGraphicFramePr>
          <p:cNvPr id="5" name="Table 4"/>
          <p:cNvGraphicFramePr>
            <a:graphicFrameLocks noGrp="1"/>
          </p:cNvGraphicFramePr>
          <p:nvPr/>
        </p:nvGraphicFramePr>
        <p:xfrm>
          <a:off x="228600" y="309880"/>
          <a:ext cx="8610600" cy="1899920"/>
        </p:xfrm>
        <a:graphic>
          <a:graphicData uri="http://schemas.openxmlformats.org/drawingml/2006/table">
            <a:tbl>
              <a:tblPr firstRow="1" bandRow="1">
                <a:tableStyleId>{2D5ABB26-0587-4C30-8999-92F81FD0307C}</a:tableStyleId>
              </a:tblPr>
              <a:tblGrid>
                <a:gridCol w="8610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30A0"/>
                          </a:solidFill>
                          <a:latin typeface="Calibri" pitchFamily="34" charset="0"/>
                          <a:cs typeface="Calibri" pitchFamily="34" charset="0"/>
                        </a:rPr>
                        <a:t>Classroom Code Activity!               GROUP TIME, SUPPLIES</a:t>
                      </a:r>
                    </a:p>
                    <a:p>
                      <a:endParaRPr lang="en-US" dirty="0"/>
                    </a:p>
                  </a:txBody>
                  <a:tcPr/>
                </a:tc>
              </a:tr>
              <a:tr h="370840">
                <a:tc>
                  <a:txBody>
                    <a:bodyPr/>
                    <a:lstStyle/>
                    <a:p>
                      <a:endParaRPr lang="en-US" dirty="0"/>
                    </a:p>
                  </a:txBody>
                  <a:tcPr/>
                </a:tc>
              </a:tr>
              <a:tr h="370840">
                <a:tc>
                  <a:txBody>
                    <a:bodyPr/>
                    <a:lstStyle/>
                    <a:p>
                      <a:endParaRPr lang="en-US" dirty="0"/>
                    </a:p>
                  </a:txBody>
                  <a:tcPr/>
                </a:tc>
              </a:tr>
              <a:tr h="142240">
                <a:tc>
                  <a:txBody>
                    <a:bodyPr/>
                    <a:lstStyle/>
                    <a:p>
                      <a:endParaRPr lang="en-US" dirty="0"/>
                    </a:p>
                  </a:txBody>
                  <a:tcPr/>
                </a:tc>
              </a:tr>
            </a:tbl>
          </a:graphicData>
        </a:graphic>
      </p:graphicFrame>
    </p:spTree>
    <p:extLst>
      <p:ext uri="{BB962C8B-B14F-4D97-AF65-F5344CB8AC3E}">
        <p14:creationId xmlns:p14="http://schemas.microsoft.com/office/powerpoint/2010/main" val="1045168743"/>
      </p:ext>
    </p:extLst>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7030A0"/>
                </a:solidFill>
                <a:latin typeface="Calibri" pitchFamily="34" charset="0"/>
                <a:cs typeface="Calibri" pitchFamily="34" charset="0"/>
              </a:rPr>
              <a:t>Classroom Code Activity!                        GROUP TASK</a:t>
            </a:r>
            <a:endParaRPr lang="en-US" sz="7200" dirty="0"/>
          </a:p>
        </p:txBody>
      </p:sp>
      <p:sp>
        <p:nvSpPr>
          <p:cNvPr id="3" name="Content Placeholder 2"/>
          <p:cNvSpPr>
            <a:spLocks noGrp="1"/>
          </p:cNvSpPr>
          <p:nvPr>
            <p:ph sz="quarter" idx="1"/>
          </p:nvPr>
        </p:nvSpPr>
        <p:spPr>
          <a:xfrm>
            <a:off x="457200" y="1524000"/>
            <a:ext cx="8229600" cy="4930808"/>
          </a:xfrm>
        </p:spPr>
        <p:txBody>
          <a:bodyPr>
            <a:normAutofit lnSpcReduction="10000"/>
          </a:bodyPr>
          <a:lstStyle/>
          <a:p>
            <a:pPr>
              <a:buNone/>
            </a:pPr>
            <a:r>
              <a:rPr lang="en-US" dirty="0" smtClean="0">
                <a:latin typeface="Calibri" pitchFamily="34" charset="0"/>
                <a:cs typeface="Calibri" pitchFamily="34" charset="0"/>
              </a:rPr>
              <a:t>1. Your group needs to brainstorm for TEN MINUTES (I’m keeping time) one HUGE list of positive actions/behaviors,  that we want to see in our classroom every time we meet. </a:t>
            </a:r>
          </a:p>
          <a:p>
            <a:pPr>
              <a:buNone/>
            </a:pPr>
            <a:endParaRPr lang="en-US" sz="1000" dirty="0" smtClean="0">
              <a:latin typeface="Calibri" pitchFamily="34" charset="0"/>
              <a:cs typeface="Calibri" pitchFamily="34" charset="0"/>
            </a:endParaRPr>
          </a:p>
          <a:p>
            <a:pPr algn="ctr">
              <a:buNone/>
            </a:pPr>
            <a:r>
              <a:rPr lang="en-US" b="1" i="1" dirty="0" smtClean="0">
                <a:latin typeface="Calibri" pitchFamily="34" charset="0"/>
                <a:cs typeface="Calibri" pitchFamily="34" charset="0"/>
              </a:rPr>
              <a:t>Examples: </a:t>
            </a:r>
            <a:r>
              <a:rPr lang="en-US" i="1" dirty="0" smtClean="0">
                <a:latin typeface="Calibri" pitchFamily="34" charset="0"/>
                <a:cs typeface="Calibri" pitchFamily="34" charset="0"/>
              </a:rPr>
              <a:t>“We should all be honest and never cheat,”“Listen to each other,” “respect each other's space,” etc. </a:t>
            </a:r>
          </a:p>
          <a:p>
            <a:pPr>
              <a:buNone/>
            </a:pPr>
            <a:endParaRPr lang="en-US" sz="600" dirty="0" smtClean="0">
              <a:latin typeface="Calibri" pitchFamily="34" charset="0"/>
              <a:cs typeface="Calibri" pitchFamily="34" charset="0"/>
            </a:endParaRPr>
          </a:p>
          <a:p>
            <a:pPr>
              <a:buNone/>
            </a:pPr>
            <a:r>
              <a:rPr lang="en-US" dirty="0" smtClean="0">
                <a:latin typeface="Calibri" pitchFamily="34" charset="0"/>
                <a:cs typeface="Calibri" pitchFamily="34" charset="0"/>
              </a:rPr>
              <a:t>2. Your group needs to fill the whole sheet of paper. </a:t>
            </a:r>
          </a:p>
          <a:p>
            <a:pPr algn="ctr">
              <a:buNone/>
            </a:pPr>
            <a:r>
              <a:rPr lang="en-US" b="1" dirty="0" smtClean="0">
                <a:latin typeface="Calibri" pitchFamily="34" charset="0"/>
                <a:cs typeface="Calibri" pitchFamily="34" charset="0"/>
                <a:sym typeface="Wingdings" pitchFamily="2" charset="2"/>
              </a:rPr>
              <a:t></a:t>
            </a:r>
            <a:r>
              <a:rPr lang="en-US" b="1" dirty="0" smtClean="0">
                <a:solidFill>
                  <a:srgbClr val="C00000"/>
                </a:solidFill>
                <a:latin typeface="Calibri" pitchFamily="34" charset="0"/>
                <a:cs typeface="Calibri" pitchFamily="34" charset="0"/>
              </a:rPr>
              <a:t>Everyone has an opinion of how this room should </a:t>
            </a:r>
          </a:p>
          <a:p>
            <a:pPr algn="ctr">
              <a:buNone/>
            </a:pPr>
            <a:r>
              <a:rPr lang="en-US" b="1" dirty="0" smtClean="0">
                <a:solidFill>
                  <a:srgbClr val="C00000"/>
                </a:solidFill>
                <a:latin typeface="Calibri" pitchFamily="34" charset="0"/>
                <a:cs typeface="Calibri" pitchFamily="34" charset="0"/>
              </a:rPr>
              <a:t>feel as an open and affirming learning community- </a:t>
            </a:r>
          </a:p>
          <a:p>
            <a:pPr algn="ctr">
              <a:buNone/>
            </a:pPr>
            <a:r>
              <a:rPr lang="en-US" b="1" dirty="0" smtClean="0">
                <a:solidFill>
                  <a:srgbClr val="C00000"/>
                </a:solidFill>
                <a:latin typeface="Calibri" pitchFamily="34" charset="0"/>
                <a:cs typeface="Calibri" pitchFamily="34" charset="0"/>
              </a:rPr>
              <a:t>so share it now!</a:t>
            </a:r>
          </a:p>
          <a:p>
            <a:endParaRPr lang="en-US" dirty="0" smtClean="0">
              <a:solidFill>
                <a:srgbClr val="FFFF00"/>
              </a:solidFill>
            </a:endParaRPr>
          </a:p>
          <a:p>
            <a:pPr>
              <a:buNone/>
            </a:pPr>
            <a:endParaRPr lang="en-US" dirty="0"/>
          </a:p>
        </p:txBody>
      </p:sp>
    </p:spTree>
    <p:extLst>
      <p:ext uri="{BB962C8B-B14F-4D97-AF65-F5344CB8AC3E}">
        <p14:creationId xmlns:p14="http://schemas.microsoft.com/office/powerpoint/2010/main" val="848623315"/>
      </p:ext>
    </p:extLst>
  </p:cSld>
  <p:clrMapOvr>
    <a:masterClrMapping/>
  </p:clrMapOvr>
  <p:transition>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a:t>
            </a:r>
            <a:endParaRPr lang="en-US" dirty="0"/>
          </a:p>
        </p:txBody>
      </p:sp>
      <p:graphicFrame>
        <p:nvGraphicFramePr>
          <p:cNvPr id="3" name="Table 2"/>
          <p:cNvGraphicFramePr>
            <a:graphicFrameLocks noGrp="1"/>
          </p:cNvGraphicFramePr>
          <p:nvPr/>
        </p:nvGraphicFramePr>
        <p:xfrm>
          <a:off x="533400" y="12954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3454097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
            </a:r>
            <a:br>
              <a:rPr lang="en-US" sz="4800" dirty="0" smtClean="0"/>
            </a:br>
            <a:r>
              <a:rPr lang="en-US" sz="2800" b="1" dirty="0" smtClean="0">
                <a:solidFill>
                  <a:srgbClr val="7030A0"/>
                </a:solidFill>
                <a:latin typeface="Calibri" pitchFamily="34" charset="0"/>
                <a:cs typeface="Calibri" pitchFamily="34" charset="0"/>
              </a:rPr>
              <a:t>Classroom Code Activity!                        CODE CREATION</a:t>
            </a:r>
            <a:endParaRPr lang="en-US" sz="2800" dirty="0"/>
          </a:p>
        </p:txBody>
      </p:sp>
      <p:sp>
        <p:nvSpPr>
          <p:cNvPr id="3" name="Content Placeholder 2"/>
          <p:cNvSpPr>
            <a:spLocks noGrp="1"/>
          </p:cNvSpPr>
          <p:nvPr>
            <p:ph sz="quarter" idx="1"/>
          </p:nvPr>
        </p:nvSpPr>
        <p:spPr>
          <a:xfrm>
            <a:off x="304800" y="1524000"/>
            <a:ext cx="8534400" cy="4724400"/>
          </a:xfrm>
        </p:spPr>
        <p:txBody>
          <a:bodyPr/>
          <a:lstStyle/>
          <a:p>
            <a:pPr>
              <a:buNone/>
            </a:pPr>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1. Let’s come together now and share out and make a </a:t>
            </a:r>
            <a:r>
              <a:rPr lang="en-US" sz="3200" b="1" dirty="0" smtClean="0">
                <a:latin typeface="Calibri" pitchFamily="34" charset="0"/>
                <a:cs typeface="Calibri" pitchFamily="34" charset="0"/>
              </a:rPr>
              <a:t>big</a:t>
            </a:r>
            <a:r>
              <a:rPr lang="en-US" sz="3200" dirty="0" smtClean="0">
                <a:latin typeface="Calibri" pitchFamily="34" charset="0"/>
                <a:cs typeface="Calibri" pitchFamily="34" charset="0"/>
              </a:rPr>
              <a:t> list. </a:t>
            </a:r>
          </a:p>
          <a:p>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2. Finally let’s narrow it down and create our final draft of our </a:t>
            </a:r>
            <a:r>
              <a:rPr lang="en-US" sz="3200" i="1" dirty="0" smtClean="0">
                <a:latin typeface="Calibri" pitchFamily="34" charset="0"/>
                <a:cs typeface="Calibri" pitchFamily="34" charset="0"/>
              </a:rPr>
              <a:t>Classroom Code</a:t>
            </a:r>
            <a:r>
              <a:rPr lang="en-US" sz="3200" dirty="0" smtClean="0">
                <a:latin typeface="Calibri" pitchFamily="34" charset="0"/>
                <a:cs typeface="Calibri" pitchFamily="34" charset="0"/>
              </a:rPr>
              <a:t>. This is a </a:t>
            </a:r>
            <a:r>
              <a:rPr lang="en-US" sz="3200" u="sng" dirty="0" smtClean="0">
                <a:latin typeface="Calibri" pitchFamily="34" charset="0"/>
                <a:cs typeface="Calibri" pitchFamily="34" charset="0"/>
              </a:rPr>
              <a:t>big deal</a:t>
            </a:r>
            <a:r>
              <a:rPr lang="en-US" sz="3200" dirty="0" smtClean="0">
                <a:latin typeface="Calibri" pitchFamily="34" charset="0"/>
                <a:cs typeface="Calibri" pitchFamily="34" charset="0"/>
              </a:rPr>
              <a:t>, I will hold you to this code for the rest of the year. </a:t>
            </a:r>
          </a:p>
          <a:p>
            <a:pPr>
              <a:buNone/>
            </a:pPr>
            <a:endParaRPr lang="en-US" dirty="0" smtClean="0"/>
          </a:p>
        </p:txBody>
      </p:sp>
    </p:spTree>
    <p:extLst>
      <p:ext uri="{BB962C8B-B14F-4D97-AF65-F5344CB8AC3E}">
        <p14:creationId xmlns:p14="http://schemas.microsoft.com/office/powerpoint/2010/main" val="184296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EXIT NOTE - </a:t>
            </a:r>
            <a:endParaRPr lang="en-US" dirty="0">
              <a:solidFill>
                <a:srgbClr val="7030A0"/>
              </a:solidFill>
            </a:endParaRPr>
          </a:p>
        </p:txBody>
      </p:sp>
      <p:sp>
        <p:nvSpPr>
          <p:cNvPr id="3" name="Content Placeholder 2"/>
          <p:cNvSpPr>
            <a:spLocks noGrp="1"/>
          </p:cNvSpPr>
          <p:nvPr>
            <p:ph sz="quarter" idx="1"/>
          </p:nvPr>
        </p:nvSpPr>
        <p:spPr>
          <a:xfrm>
            <a:off x="301752" y="1527048"/>
            <a:ext cx="8503920" cy="5178552"/>
          </a:xfrm>
        </p:spPr>
        <p:txBody>
          <a:bodyPr>
            <a:normAutofit lnSpcReduction="10000"/>
          </a:bodyPr>
          <a:lstStyle/>
          <a:p>
            <a:pPr algn="ctr">
              <a:buNone/>
            </a:pPr>
            <a:endParaRPr lang="en-US" dirty="0" smtClean="0"/>
          </a:p>
          <a:p>
            <a:pPr algn="ctr">
              <a:buNone/>
            </a:pPr>
            <a:r>
              <a:rPr lang="en-US" b="1" dirty="0" smtClean="0"/>
              <a:t>In your Learning Log Notebook </a:t>
            </a:r>
            <a:r>
              <a:rPr lang="en-US" dirty="0" smtClean="0"/>
              <a:t>draw </a:t>
            </a:r>
            <a:r>
              <a:rPr lang="en-US" dirty="0" smtClean="0"/>
              <a:t>a clean line underneath your </a:t>
            </a:r>
            <a:r>
              <a:rPr lang="en-US" dirty="0" smtClean="0"/>
              <a:t>agenda and </a:t>
            </a:r>
            <a:r>
              <a:rPr lang="en-US" dirty="0" smtClean="0"/>
              <a:t>respond to the following prompt…</a:t>
            </a:r>
          </a:p>
          <a:p>
            <a:pPr algn="ctr">
              <a:buNone/>
            </a:pPr>
            <a:endParaRPr lang="en-US" sz="800" dirty="0" smtClean="0"/>
          </a:p>
          <a:p>
            <a:pPr algn="ctr">
              <a:buNone/>
            </a:pPr>
            <a:r>
              <a:rPr lang="en-US" b="1" dirty="0" smtClean="0">
                <a:solidFill>
                  <a:srgbClr val="7030A0"/>
                </a:solidFill>
              </a:rPr>
              <a:t>How do you feel about </a:t>
            </a:r>
            <a:r>
              <a:rPr lang="en-US" b="1" dirty="0" smtClean="0">
                <a:solidFill>
                  <a:srgbClr val="7030A0"/>
                </a:solidFill>
              </a:rPr>
              <a:t>Sophomore </a:t>
            </a:r>
            <a:r>
              <a:rPr lang="en-US" b="1" dirty="0" smtClean="0">
                <a:solidFill>
                  <a:srgbClr val="7030A0"/>
                </a:solidFill>
              </a:rPr>
              <a:t>English so far? What idea/concept, activity, text sticks in your mind from today? Lastly, what questions do you have for me? What concerns do you have? What do you have to look forward to for your next class? </a:t>
            </a:r>
          </a:p>
          <a:p>
            <a:pPr lvl="1">
              <a:buNone/>
            </a:pPr>
            <a:r>
              <a:rPr lang="en-US" b="1" dirty="0" smtClean="0">
                <a:latin typeface="Calibri" pitchFamily="34" charset="0"/>
                <a:cs typeface="Calibri" pitchFamily="34" charset="0"/>
              </a:rPr>
              <a:t>Time: </a:t>
            </a:r>
            <a:r>
              <a:rPr lang="en-US" dirty="0" smtClean="0">
                <a:latin typeface="Calibri" pitchFamily="34" charset="0"/>
                <a:cs typeface="Calibri" pitchFamily="34" charset="0"/>
              </a:rPr>
              <a:t>keep writing </a:t>
            </a:r>
            <a:r>
              <a:rPr lang="en-US" i="1" dirty="0" smtClean="0">
                <a:latin typeface="Calibri" pitchFamily="34" charset="0"/>
                <a:cs typeface="Calibri" pitchFamily="34" charset="0"/>
              </a:rPr>
              <a:t>until 1 minute before class is out</a:t>
            </a:r>
          </a:p>
          <a:p>
            <a:pPr lvl="1">
              <a:buNone/>
            </a:pPr>
            <a:r>
              <a:rPr lang="en-US" b="1" dirty="0" smtClean="0">
                <a:latin typeface="Calibri" pitchFamily="34" charset="0"/>
                <a:cs typeface="Calibri" pitchFamily="34" charset="0"/>
              </a:rPr>
              <a:t>Turning it in: </a:t>
            </a:r>
            <a:r>
              <a:rPr lang="en-US" i="1" dirty="0" smtClean="0">
                <a:latin typeface="Calibri" pitchFamily="34" charset="0"/>
                <a:cs typeface="Calibri" pitchFamily="34" charset="0"/>
              </a:rPr>
              <a:t>TURN THIS IN to the </a:t>
            </a:r>
            <a:r>
              <a:rPr lang="en-US" i="1" dirty="0" smtClean="0">
                <a:latin typeface="Calibri" pitchFamily="34" charset="0"/>
                <a:cs typeface="Calibri" pitchFamily="34" charset="0"/>
              </a:rPr>
              <a:t>2</a:t>
            </a:r>
            <a:r>
              <a:rPr lang="en-US" i="1" dirty="0" smtClean="0">
                <a:latin typeface="Calibri" pitchFamily="34" charset="0"/>
                <a:cs typeface="Calibri" pitchFamily="34" charset="0"/>
              </a:rPr>
              <a:t>B/3B</a:t>
            </a:r>
            <a:r>
              <a:rPr lang="en-US" i="1" dirty="0" smtClean="0">
                <a:latin typeface="Calibri" pitchFamily="34" charset="0"/>
                <a:cs typeface="Calibri" pitchFamily="34" charset="0"/>
              </a:rPr>
              <a:t> </a:t>
            </a:r>
            <a:r>
              <a:rPr lang="en-US" i="1" dirty="0" smtClean="0">
                <a:latin typeface="Calibri" pitchFamily="34" charset="0"/>
                <a:cs typeface="Calibri" pitchFamily="34" charset="0"/>
              </a:rPr>
              <a:t>“in box” please. Write legibly and in complete sentences. </a:t>
            </a:r>
          </a:p>
          <a:p>
            <a:pPr>
              <a:buNone/>
            </a:pPr>
            <a:endParaRPr lang="en-US" b="1" dirty="0">
              <a:solidFill>
                <a:srgbClr val="7030A0"/>
              </a:solidFill>
            </a:endParaRPr>
          </a:p>
        </p:txBody>
      </p:sp>
    </p:spTree>
    <p:extLst>
      <p:ext uri="{BB962C8B-B14F-4D97-AF65-F5344CB8AC3E}">
        <p14:creationId xmlns:p14="http://schemas.microsoft.com/office/powerpoint/2010/main" val="1729348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Just a reminder…</a:t>
            </a:r>
            <a:endParaRPr lang="en-US" dirty="0">
              <a:solidFill>
                <a:srgbClr val="7030A0"/>
              </a:solidFill>
            </a:endParaRPr>
          </a:p>
        </p:txBody>
      </p:sp>
      <p:sp>
        <p:nvSpPr>
          <p:cNvPr id="3" name="Content Placeholder 2"/>
          <p:cNvSpPr>
            <a:spLocks noGrp="1"/>
          </p:cNvSpPr>
          <p:nvPr>
            <p:ph sz="quarter" idx="1"/>
          </p:nvPr>
        </p:nvSpPr>
        <p:spPr/>
        <p:txBody>
          <a:bodyPr>
            <a:normAutofit fontScale="85000" lnSpcReduction="10000"/>
          </a:bodyPr>
          <a:lstStyle/>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2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dirty="0" smtClean="0">
                <a:solidFill>
                  <a:srgbClr val="7030A0"/>
                </a:solidFill>
                <a:latin typeface="Calibri" pitchFamily="34" charset="0"/>
                <a:cs typeface="Calibri" pitchFamily="34" charset="0"/>
              </a:rPr>
              <a:t>Bring “Mrs. </a:t>
            </a:r>
            <a:r>
              <a:rPr lang="en-US" sz="3200" dirty="0" err="1" smtClean="0">
                <a:solidFill>
                  <a:srgbClr val="7030A0"/>
                </a:solidFill>
                <a:latin typeface="Calibri" pitchFamily="34" charset="0"/>
                <a:cs typeface="Calibri" pitchFamily="34" charset="0"/>
              </a:rPr>
              <a:t>Greblo’s</a:t>
            </a:r>
            <a:r>
              <a:rPr lang="en-US" sz="3200" dirty="0" smtClean="0">
                <a:solidFill>
                  <a:srgbClr val="7030A0"/>
                </a:solidFill>
                <a:latin typeface="Calibri" pitchFamily="34" charset="0"/>
                <a:cs typeface="Calibri" pitchFamily="34" charset="0"/>
              </a:rPr>
              <a:t> classroom Procedures and Expectations” form SIGNED by your parent or guardian</a:t>
            </a:r>
          </a:p>
          <a:p>
            <a:pPr lvl="1">
              <a:buFont typeface="Courier New" pitchFamily="49" charset="0"/>
              <a:buChar char="o"/>
            </a:pPr>
            <a:r>
              <a:rPr lang="en-US" sz="3200" u="sng" dirty="0" smtClean="0">
                <a:solidFill>
                  <a:srgbClr val="7030A0"/>
                </a:solidFill>
                <a:latin typeface="Calibri" pitchFamily="34" charset="0"/>
                <a:cs typeface="Calibri" pitchFamily="34" charset="0"/>
              </a:rPr>
              <a:t>Bring materials and supplies, you need for this semester: </a:t>
            </a:r>
          </a:p>
          <a:p>
            <a:pPr lvl="1">
              <a:buNone/>
            </a:pPr>
            <a:r>
              <a:rPr lang="en-US" sz="3200" dirty="0" smtClean="0">
                <a:solidFill>
                  <a:srgbClr val="7030A0"/>
                </a:solidFill>
                <a:latin typeface="Calibri" pitchFamily="34" charset="0"/>
                <a:cs typeface="Calibri" pitchFamily="34" charset="0"/>
              </a:rPr>
              <a:t>	</a:t>
            </a:r>
            <a:r>
              <a:rPr lang="en-US" sz="3200" dirty="0" smtClean="0">
                <a:solidFill>
                  <a:srgbClr val="00B050"/>
                </a:solidFill>
                <a:latin typeface="Calibri" pitchFamily="34" charset="0"/>
                <a:cs typeface="Calibri" pitchFamily="34" charset="0"/>
              </a:rPr>
              <a:t>-a new spiral for your </a:t>
            </a:r>
            <a:r>
              <a:rPr lang="en-US" sz="3200" dirty="0" smtClean="0">
                <a:solidFill>
                  <a:srgbClr val="00B050"/>
                </a:solidFill>
                <a:latin typeface="Calibri" pitchFamily="34" charset="0"/>
                <a:cs typeface="Calibri" pitchFamily="34" charset="0"/>
              </a:rPr>
              <a:t>“Learning </a:t>
            </a:r>
            <a:r>
              <a:rPr lang="en-US" sz="3200" dirty="0" smtClean="0">
                <a:solidFill>
                  <a:srgbClr val="00B050"/>
                </a:solidFill>
                <a:latin typeface="Calibri" pitchFamily="34" charset="0"/>
                <a:cs typeface="Calibri" pitchFamily="34" charset="0"/>
              </a:rPr>
              <a:t>Log Notebook”</a:t>
            </a:r>
          </a:p>
          <a:p>
            <a:pPr lvl="1">
              <a:buNone/>
            </a:pPr>
            <a:r>
              <a:rPr lang="en-US" sz="3200" dirty="0" smtClean="0">
                <a:solidFill>
                  <a:srgbClr val="00B050"/>
                </a:solidFill>
                <a:latin typeface="Calibri" pitchFamily="34" charset="0"/>
                <a:cs typeface="Calibri" pitchFamily="34" charset="0"/>
              </a:rPr>
              <a:t>	-binder w/ lined paper and dividers</a:t>
            </a:r>
          </a:p>
          <a:p>
            <a:pPr lvl="1">
              <a:buNone/>
            </a:pPr>
            <a:r>
              <a:rPr lang="en-US" sz="3200" dirty="0" smtClean="0">
                <a:solidFill>
                  <a:srgbClr val="00B050"/>
                </a:solidFill>
                <a:latin typeface="Calibri" pitchFamily="34" charset="0"/>
                <a:cs typeface="Calibri" pitchFamily="34" charset="0"/>
              </a:rPr>
              <a:t>	-pens/pencils, highlighter(s)</a:t>
            </a:r>
          </a:p>
          <a:p>
            <a:pPr lvl="1">
              <a:buNone/>
            </a:pPr>
            <a:r>
              <a:rPr lang="en-US" sz="3200" dirty="0" smtClean="0">
                <a:solidFill>
                  <a:srgbClr val="00B050"/>
                </a:solidFill>
                <a:latin typeface="Calibri" pitchFamily="34" charset="0"/>
                <a:cs typeface="Calibri" pitchFamily="34" charset="0"/>
              </a:rPr>
              <a:t>	-post-it notes</a:t>
            </a:r>
          </a:p>
          <a:p>
            <a:pPr lvl="1">
              <a:buNone/>
            </a:pPr>
            <a:r>
              <a:rPr lang="en-US" sz="3200" dirty="0" smtClean="0">
                <a:solidFill>
                  <a:srgbClr val="00B050"/>
                </a:solidFill>
                <a:latin typeface="Calibri" pitchFamily="34" charset="0"/>
                <a:cs typeface="Calibri" pitchFamily="34" charset="0"/>
              </a:rPr>
              <a:t>	-etc.</a:t>
            </a:r>
          </a:p>
          <a:p>
            <a:endParaRPr lang="en-US" dirty="0"/>
          </a:p>
        </p:txBody>
      </p:sp>
    </p:spTree>
    <p:extLst>
      <p:ext uri="{BB962C8B-B14F-4D97-AF65-F5344CB8AC3E}">
        <p14:creationId xmlns:p14="http://schemas.microsoft.com/office/powerpoint/2010/main" val="3438751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5400" dirty="0" smtClean="0"/>
              <a:t>Please read the provided Wall Street Journal Classroom Edition during Silent Sustained Reading today </a:t>
            </a:r>
            <a:endParaRPr lang="en-US" sz="5400" dirty="0"/>
          </a:p>
        </p:txBody>
      </p:sp>
    </p:spTree>
    <p:extLst>
      <p:ext uri="{BB962C8B-B14F-4D97-AF65-F5344CB8AC3E}">
        <p14:creationId xmlns:p14="http://schemas.microsoft.com/office/powerpoint/2010/main" val="2889672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 Pair Share</a:t>
            </a:r>
            <a:endParaRPr lang="en-US" dirty="0"/>
          </a:p>
        </p:txBody>
      </p:sp>
      <p:sp>
        <p:nvSpPr>
          <p:cNvPr id="3" name="Content Placeholder 2"/>
          <p:cNvSpPr>
            <a:spLocks noGrp="1"/>
          </p:cNvSpPr>
          <p:nvPr>
            <p:ph sz="quarter" idx="1"/>
          </p:nvPr>
        </p:nvSpPr>
        <p:spPr/>
        <p:txBody>
          <a:bodyPr/>
          <a:lstStyle/>
          <a:p>
            <a:r>
              <a:rPr lang="en-US" dirty="0" smtClean="0"/>
              <a:t>Turn to a classmate next to you…</a:t>
            </a:r>
          </a:p>
          <a:p>
            <a:r>
              <a:rPr lang="en-US" dirty="0" smtClean="0"/>
              <a:t>Greet them with a handshake and a, “hello my name is…” if you don’t know them </a:t>
            </a:r>
            <a:r>
              <a:rPr lang="en-US" dirty="0" smtClean="0">
                <a:sym typeface="Wingdings" pitchFamily="2" charset="2"/>
              </a:rPr>
              <a:t>.</a:t>
            </a:r>
          </a:p>
          <a:p>
            <a:r>
              <a:rPr lang="en-US" dirty="0" smtClean="0"/>
              <a:t>Explain in detail what you got out of the SSR reading today.</a:t>
            </a:r>
          </a:p>
          <a:p>
            <a:r>
              <a:rPr lang="en-US" dirty="0" smtClean="0"/>
              <a:t>Switch and let your partner share.</a:t>
            </a:r>
          </a:p>
          <a:p>
            <a:r>
              <a:rPr lang="en-US" dirty="0" smtClean="0"/>
              <a:t>Time: 3 </a:t>
            </a:r>
            <a:r>
              <a:rPr lang="en-US" dirty="0" err="1" smtClean="0"/>
              <a:t>mins</a:t>
            </a:r>
            <a:r>
              <a:rPr lang="en-US" dirty="0" smtClean="0"/>
              <a:t>. </a:t>
            </a:r>
            <a:endParaRPr lang="en-US" dirty="0"/>
          </a:p>
        </p:txBody>
      </p:sp>
    </p:spTree>
    <p:extLst>
      <p:ext uri="{BB962C8B-B14F-4D97-AF65-F5344CB8AC3E}">
        <p14:creationId xmlns:p14="http://schemas.microsoft.com/office/powerpoint/2010/main" val="381376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fontScale="90000"/>
          </a:bodyPr>
          <a:lstStyle/>
          <a:p>
            <a:r>
              <a:rPr lang="en-US" sz="2800" b="1" dirty="0" smtClean="0">
                <a:solidFill>
                  <a:schemeClr val="accent3"/>
                </a:solidFill>
                <a:latin typeface="Calibri" pitchFamily="34" charset="0"/>
                <a:cs typeface="Calibri" pitchFamily="34" charset="0"/>
              </a:rPr>
              <a:t>Mrs. </a:t>
            </a:r>
            <a:r>
              <a:rPr lang="en-US" sz="2800" b="1" dirty="0" err="1" smtClean="0">
                <a:solidFill>
                  <a:schemeClr val="accent3"/>
                </a:solidFill>
                <a:latin typeface="Calibri" pitchFamily="34" charset="0"/>
                <a:cs typeface="Calibri" pitchFamily="34" charset="0"/>
              </a:rPr>
              <a:t>Greblo’s</a:t>
            </a:r>
            <a:r>
              <a:rPr lang="en-US" sz="2800" b="1" dirty="0" smtClean="0">
                <a:solidFill>
                  <a:schemeClr val="accent3"/>
                </a:solidFill>
                <a:latin typeface="Calibri" pitchFamily="34" charset="0"/>
                <a:cs typeface="Calibri" pitchFamily="34" charset="0"/>
              </a:rPr>
              <a:t>  </a:t>
            </a:r>
            <a:r>
              <a:rPr lang="en-US" sz="2800" b="1" dirty="0" smtClean="0">
                <a:solidFill>
                  <a:schemeClr val="accent3"/>
                </a:solidFill>
                <a:latin typeface="Calibri" pitchFamily="34" charset="0"/>
                <a:cs typeface="Calibri" pitchFamily="34" charset="0"/>
              </a:rPr>
              <a:t>1A/2A/4A</a:t>
            </a:r>
            <a:r>
              <a:rPr lang="en-US" sz="2800" b="1" dirty="0" smtClean="0">
                <a:solidFill>
                  <a:schemeClr val="accent3"/>
                </a:solidFill>
                <a:latin typeface="Calibri" pitchFamily="34" charset="0"/>
                <a:cs typeface="Calibri" pitchFamily="34" charset="0"/>
              </a:rPr>
              <a:t> </a:t>
            </a:r>
            <a:r>
              <a:rPr lang="en-US" sz="2800" b="1" dirty="0" smtClean="0">
                <a:solidFill>
                  <a:schemeClr val="accent3"/>
                </a:solidFill>
                <a:latin typeface="Calibri" pitchFamily="34" charset="0"/>
                <a:cs typeface="Calibri" pitchFamily="34" charset="0"/>
              </a:rPr>
              <a:t>Sophomore English Agenda:   </a:t>
            </a:r>
            <a:r>
              <a:rPr lang="en-US" sz="2800" b="1" dirty="0" smtClean="0">
                <a:solidFill>
                  <a:srgbClr val="00B050"/>
                </a:solidFill>
                <a:latin typeface="Calibri" pitchFamily="34" charset="0"/>
                <a:cs typeface="Calibri" pitchFamily="34" charset="0"/>
              </a:rPr>
              <a:t>9/11/12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55000" lnSpcReduction="20000"/>
          </a:bodyPr>
          <a:lstStyle/>
          <a:p>
            <a:pPr marL="0" indent="0">
              <a:buNone/>
            </a:pPr>
            <a:r>
              <a:rPr lang="en-US" sz="2600" b="1" dirty="0" smtClean="0">
                <a:solidFill>
                  <a:srgbClr val="7030A0"/>
                </a:solidFill>
                <a:latin typeface="Calibri" pitchFamily="34" charset="0"/>
                <a:cs typeface="Calibri" pitchFamily="34" charset="0"/>
              </a:rPr>
              <a:t>Please copy this agenda down into your binder/notebook, you will receive credit for it!</a:t>
            </a:r>
          </a:p>
          <a:p>
            <a:pPr>
              <a:buFont typeface="Courier New" pitchFamily="49" charset="0"/>
              <a:buChar char="o"/>
            </a:pPr>
            <a:r>
              <a:rPr lang="en-US" sz="3100" b="1" i="1" dirty="0">
                <a:solidFill>
                  <a:srgbClr val="00B0F0"/>
                </a:solidFill>
                <a:latin typeface="Calibri" pitchFamily="34" charset="0"/>
                <a:cs typeface="Calibri" pitchFamily="34" charset="0"/>
              </a:rPr>
              <a:t>2A ONLY: </a:t>
            </a:r>
            <a:r>
              <a:rPr lang="en-US" sz="3100" b="1" dirty="0">
                <a:solidFill>
                  <a:srgbClr val="00B0F0"/>
                </a:solidFill>
                <a:latin typeface="Calibri" pitchFamily="34" charset="0"/>
                <a:cs typeface="Calibri" pitchFamily="34" charset="0"/>
              </a:rPr>
              <a:t>Ad </a:t>
            </a:r>
            <a:r>
              <a:rPr lang="en-US" sz="3100" b="1" dirty="0" smtClean="0">
                <a:solidFill>
                  <a:srgbClr val="00B0F0"/>
                </a:solidFill>
                <a:latin typeface="Calibri" pitchFamily="34" charset="0"/>
                <a:cs typeface="Calibri" pitchFamily="34" charset="0"/>
              </a:rPr>
              <a:t>Room</a:t>
            </a:r>
            <a:endParaRPr lang="en-US" sz="3100" b="1" dirty="0" smtClean="0">
              <a:solidFill>
                <a:srgbClr val="7030A0"/>
              </a:solidFill>
              <a:latin typeface="Calibri" pitchFamily="34" charset="0"/>
              <a:cs typeface="Calibri" pitchFamily="34" charset="0"/>
            </a:endParaRPr>
          </a:p>
          <a:p>
            <a:pPr>
              <a:buFont typeface="Courier New" pitchFamily="49" charset="0"/>
              <a:buChar char="o"/>
            </a:pPr>
            <a:r>
              <a:rPr lang="en-US" sz="3100" b="1" dirty="0" smtClean="0">
                <a:solidFill>
                  <a:srgbClr val="7030A0"/>
                </a:solidFill>
                <a:latin typeface="Calibri" pitchFamily="34" charset="0"/>
                <a:cs typeface="Calibri" pitchFamily="34" charset="0"/>
              </a:rPr>
              <a:t>SSR/ Attendance</a:t>
            </a:r>
          </a:p>
          <a:p>
            <a:pPr>
              <a:buFont typeface="Courier New" pitchFamily="49" charset="0"/>
              <a:buChar char="o"/>
            </a:pPr>
            <a:r>
              <a:rPr lang="en-US" sz="3100" b="1" dirty="0" smtClean="0">
                <a:solidFill>
                  <a:srgbClr val="7030A0"/>
                </a:solidFill>
                <a:latin typeface="Calibri" pitchFamily="34" charset="0"/>
                <a:cs typeface="Calibri" pitchFamily="34" charset="0"/>
              </a:rPr>
              <a:t>SSR Pair Share</a:t>
            </a:r>
            <a:endParaRPr lang="en-US" sz="3100" b="1" dirty="0" smtClean="0">
              <a:solidFill>
                <a:srgbClr val="7030A0"/>
              </a:solidFill>
              <a:latin typeface="Calibri" pitchFamily="34" charset="0"/>
              <a:cs typeface="Calibri" pitchFamily="34" charset="0"/>
            </a:endParaRPr>
          </a:p>
          <a:p>
            <a:pPr>
              <a:buFont typeface="Courier New" pitchFamily="49" charset="0"/>
              <a:buChar char="o"/>
            </a:pPr>
            <a:r>
              <a:rPr lang="en-US" sz="3100" b="1" dirty="0" smtClean="0">
                <a:solidFill>
                  <a:srgbClr val="7030A0"/>
                </a:solidFill>
                <a:latin typeface="Calibri" pitchFamily="34" charset="0"/>
                <a:cs typeface="Calibri" pitchFamily="34" charset="0"/>
              </a:rPr>
              <a:t>Agenda</a:t>
            </a:r>
          </a:p>
          <a:p>
            <a:pPr>
              <a:buFont typeface="Courier New" pitchFamily="49" charset="0"/>
              <a:buChar char="o"/>
            </a:pPr>
            <a:r>
              <a:rPr lang="en-US" sz="3100" b="1" dirty="0" smtClean="0">
                <a:solidFill>
                  <a:srgbClr val="7030A0"/>
                </a:solidFill>
                <a:latin typeface="Calibri" pitchFamily="34" charset="0"/>
                <a:cs typeface="Calibri" pitchFamily="34" charset="0"/>
              </a:rPr>
              <a:t>Warm-up</a:t>
            </a:r>
            <a:r>
              <a:rPr lang="en-US" sz="3100" b="1" dirty="0" smtClean="0">
                <a:solidFill>
                  <a:srgbClr val="7030A0"/>
                </a:solidFill>
                <a:latin typeface="Calibri" pitchFamily="34" charset="0"/>
                <a:cs typeface="Calibri" pitchFamily="34" charset="0"/>
              </a:rPr>
              <a:t>: Pass the clap</a:t>
            </a:r>
            <a:r>
              <a:rPr lang="en-US" sz="3100" b="1" dirty="0" smtClean="0">
                <a:solidFill>
                  <a:srgbClr val="7030A0"/>
                </a:solidFill>
                <a:latin typeface="Calibri" pitchFamily="34" charset="0"/>
                <a:cs typeface="Calibri" pitchFamily="34" charset="0"/>
              </a:rPr>
              <a:t>!</a:t>
            </a:r>
          </a:p>
          <a:p>
            <a:pPr>
              <a:buFont typeface="Courier New" pitchFamily="49" charset="0"/>
              <a:buChar char="o"/>
            </a:pPr>
            <a:r>
              <a:rPr lang="en-US" sz="3100" b="1" dirty="0" smtClean="0">
                <a:solidFill>
                  <a:srgbClr val="7030A0"/>
                </a:solidFill>
                <a:latin typeface="Calibri" pitchFamily="34" charset="0"/>
                <a:cs typeface="Calibri" pitchFamily="34" charset="0"/>
              </a:rPr>
              <a:t>Break</a:t>
            </a:r>
            <a:endParaRPr lang="en-US" sz="3100" b="1" dirty="0" smtClean="0">
              <a:solidFill>
                <a:srgbClr val="7030A0"/>
              </a:solidFill>
              <a:latin typeface="Calibri" pitchFamily="34" charset="0"/>
              <a:cs typeface="Calibri" pitchFamily="34" charset="0"/>
            </a:endParaRPr>
          </a:p>
          <a:p>
            <a:pPr>
              <a:buFont typeface="Courier New" pitchFamily="49" charset="0"/>
              <a:buChar char="o"/>
            </a:pPr>
            <a:r>
              <a:rPr lang="en-US" sz="3100" b="1" dirty="0" smtClean="0">
                <a:solidFill>
                  <a:srgbClr val="7030A0"/>
                </a:solidFill>
                <a:latin typeface="Calibri" pitchFamily="34" charset="0"/>
                <a:cs typeface="Calibri" pitchFamily="34" charset="0"/>
              </a:rPr>
              <a:t>Mrs</a:t>
            </a:r>
            <a:r>
              <a:rPr lang="en-US" sz="3100" b="1" dirty="0" smtClean="0">
                <a:solidFill>
                  <a:srgbClr val="7030A0"/>
                </a:solidFill>
                <a:latin typeface="Calibri" pitchFamily="34" charset="0"/>
                <a:cs typeface="Calibri" pitchFamily="34" charset="0"/>
              </a:rPr>
              <a:t>. G’s Classroom Procedures and Expectations Presentation</a:t>
            </a:r>
          </a:p>
          <a:p>
            <a:pPr>
              <a:buFont typeface="Courier New" pitchFamily="49" charset="0"/>
              <a:buChar char="o"/>
            </a:pPr>
            <a:r>
              <a:rPr lang="en-US" sz="3100" b="1" dirty="0" smtClean="0">
                <a:solidFill>
                  <a:srgbClr val="7030A0"/>
                </a:solidFill>
                <a:latin typeface="Calibri" pitchFamily="34" charset="0"/>
                <a:cs typeface="Calibri" pitchFamily="34" charset="0"/>
              </a:rPr>
              <a:t>Hall </a:t>
            </a:r>
            <a:r>
              <a:rPr lang="en-US" sz="3100" b="1" dirty="0" smtClean="0">
                <a:solidFill>
                  <a:srgbClr val="7030A0"/>
                </a:solidFill>
                <a:latin typeface="Calibri" pitchFamily="34" charset="0"/>
                <a:cs typeface="Calibri" pitchFamily="34" charset="0"/>
              </a:rPr>
              <a:t>passes</a:t>
            </a:r>
          </a:p>
          <a:p>
            <a:pPr>
              <a:buFont typeface="Courier New" pitchFamily="49" charset="0"/>
              <a:buChar char="o"/>
            </a:pPr>
            <a:r>
              <a:rPr lang="en-US" sz="3100" b="1" dirty="0" smtClean="0">
                <a:solidFill>
                  <a:srgbClr val="7030A0"/>
                </a:solidFill>
                <a:latin typeface="Calibri" pitchFamily="34" charset="0"/>
                <a:cs typeface="Calibri" pitchFamily="34" charset="0"/>
              </a:rPr>
              <a:t>Class Code (if we have time)</a:t>
            </a:r>
            <a:endParaRPr lang="en-US" sz="3100" b="1" dirty="0" smtClean="0">
              <a:solidFill>
                <a:srgbClr val="7030A0"/>
              </a:solidFill>
              <a:latin typeface="Calibri" pitchFamily="34" charset="0"/>
              <a:cs typeface="Calibri" pitchFamily="34" charset="0"/>
            </a:endParaRPr>
          </a:p>
          <a:p>
            <a:pPr>
              <a:buFont typeface="Courier New" pitchFamily="49" charset="0"/>
              <a:buChar char="o"/>
            </a:pPr>
            <a:r>
              <a:rPr lang="en-US" sz="3100" b="1" dirty="0" smtClean="0">
                <a:solidFill>
                  <a:srgbClr val="7030A0"/>
                </a:solidFill>
                <a:latin typeface="Calibri" pitchFamily="34" charset="0"/>
                <a:cs typeface="Calibri" pitchFamily="34" charset="0"/>
              </a:rPr>
              <a:t>Exit Note/Goodbye</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29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2400"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2400" b="1" dirty="0" smtClean="0">
                <a:solidFill>
                  <a:srgbClr val="00B050"/>
                </a:solidFill>
                <a:latin typeface="Calibri" pitchFamily="34" charset="0"/>
                <a:cs typeface="Calibri" pitchFamily="34" charset="0"/>
              </a:rPr>
              <a:t>Convey ideas and opinions related to the structure of our classroom </a:t>
            </a:r>
          </a:p>
          <a:p>
            <a:pPr lvl="1">
              <a:buNone/>
            </a:pPr>
            <a:r>
              <a:rPr lang="en-US" sz="2400"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sz="2400" b="1"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2900" dirty="0" smtClean="0">
                <a:solidFill>
                  <a:srgbClr val="7030A0"/>
                </a:solidFill>
                <a:latin typeface="Calibri" pitchFamily="34" charset="0"/>
                <a:cs typeface="Calibri" pitchFamily="34" charset="0"/>
              </a:rPr>
              <a:t>Homework: </a:t>
            </a:r>
            <a:r>
              <a:rPr lang="en-US" sz="29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2500" b="1" u="sng" dirty="0" smtClean="0">
                <a:solidFill>
                  <a:srgbClr val="7030A0"/>
                </a:solidFill>
                <a:latin typeface="Calibri" pitchFamily="34" charset="0"/>
                <a:cs typeface="Calibri" pitchFamily="34" charset="0"/>
              </a:rPr>
              <a:t>Bring “Mrs. </a:t>
            </a:r>
            <a:r>
              <a:rPr lang="en-US" sz="2500" b="1" u="sng" dirty="0" err="1" smtClean="0">
                <a:solidFill>
                  <a:srgbClr val="7030A0"/>
                </a:solidFill>
                <a:latin typeface="Calibri" pitchFamily="34" charset="0"/>
                <a:cs typeface="Calibri" pitchFamily="34" charset="0"/>
              </a:rPr>
              <a:t>Greblo’s</a:t>
            </a:r>
            <a:r>
              <a:rPr lang="en-US" sz="2500" b="1" u="sng" dirty="0" smtClean="0">
                <a:solidFill>
                  <a:srgbClr val="7030A0"/>
                </a:solidFill>
                <a:latin typeface="Calibri" pitchFamily="34" charset="0"/>
                <a:cs typeface="Calibri" pitchFamily="34" charset="0"/>
              </a:rPr>
              <a:t> classroom Procedures and Expectations” form SIGNED by your parent or guardian </a:t>
            </a:r>
            <a:r>
              <a:rPr lang="en-US" sz="2500" b="1" dirty="0" smtClean="0">
                <a:solidFill>
                  <a:srgbClr val="7030A0"/>
                </a:solidFill>
                <a:latin typeface="Calibri" pitchFamily="34" charset="0"/>
                <a:cs typeface="Calibri" pitchFamily="34" charset="0"/>
              </a:rPr>
              <a:t>to </a:t>
            </a:r>
            <a:r>
              <a:rPr lang="en-US" sz="2500" b="1" dirty="0" smtClean="0">
                <a:solidFill>
                  <a:srgbClr val="7030A0"/>
                </a:solidFill>
                <a:latin typeface="Calibri" pitchFamily="34" charset="0"/>
                <a:cs typeface="Calibri" pitchFamily="34" charset="0"/>
              </a:rPr>
              <a:t>Thursday’s/Monday’s  </a:t>
            </a:r>
            <a:r>
              <a:rPr lang="en-US" sz="2500" b="1" dirty="0" smtClean="0">
                <a:solidFill>
                  <a:srgbClr val="7030A0"/>
                </a:solidFill>
                <a:latin typeface="Calibri" pitchFamily="34" charset="0"/>
                <a:cs typeface="Calibri" pitchFamily="34" charset="0"/>
              </a:rPr>
              <a:t>class</a:t>
            </a:r>
          </a:p>
          <a:p>
            <a:pPr lvl="1">
              <a:buFont typeface="Courier New" pitchFamily="49" charset="0"/>
              <a:buChar char="o"/>
            </a:pPr>
            <a:r>
              <a:rPr lang="en-US" sz="2500" b="1" u="sng" dirty="0" smtClean="0">
                <a:solidFill>
                  <a:srgbClr val="7030A0"/>
                </a:solidFill>
                <a:latin typeface="Calibri" pitchFamily="34" charset="0"/>
                <a:cs typeface="Calibri" pitchFamily="34" charset="0"/>
              </a:rPr>
              <a:t>Bring materials and supplies, you need for this semester: </a:t>
            </a:r>
          </a:p>
          <a:p>
            <a:pPr lvl="1">
              <a:buNone/>
            </a:pPr>
            <a:r>
              <a:rPr lang="en-US" sz="2500" b="1" dirty="0" smtClean="0">
                <a:solidFill>
                  <a:srgbClr val="7030A0"/>
                </a:solidFill>
                <a:latin typeface="Calibri" pitchFamily="34" charset="0"/>
                <a:cs typeface="Calibri" pitchFamily="34" charset="0"/>
              </a:rPr>
              <a:t>	(a new spiral for your “Learning Log Notebook,” binder, lined paper, pens/pencils, dividers, highlighter, post-its, etc.)</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588159789"/>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sz="3600" dirty="0" smtClean="0">
                <a:latin typeface="Calibri" pitchFamily="34" charset="0"/>
                <a:cs typeface="Calibri" pitchFamily="34" charset="0"/>
              </a:rPr>
              <a:t>Follow along with me during my presentation.</a:t>
            </a:r>
          </a:p>
          <a:p>
            <a:r>
              <a:rPr lang="en-US" sz="3600"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373855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301752" y="1527048"/>
            <a:ext cx="8537448" cy="5026152"/>
          </a:xfrm>
        </p:spPr>
        <p:txBody>
          <a:bodyPr>
            <a:normAutofit fontScale="92500" lnSpcReduction="20000"/>
          </a:bodyPr>
          <a:lstStyle/>
          <a:p>
            <a:pPr>
              <a:buNone/>
            </a:pPr>
            <a:r>
              <a:rPr lang="en-US" sz="2400" b="1" dirty="0" smtClean="0">
                <a:latin typeface="Calibri" pitchFamily="34" charset="0"/>
                <a:cs typeface="Calibri" pitchFamily="34" charset="0"/>
              </a:rPr>
              <a:t>1. “Be an advocate for yourself.  An advocate is one who pleads for a cause. Your </a:t>
            </a:r>
            <a:r>
              <a:rPr lang="en-US" sz="2400" b="1" u="sng" dirty="0" smtClean="0">
                <a:latin typeface="Calibri" pitchFamily="34" charset="0"/>
                <a:cs typeface="Calibri" pitchFamily="34" charset="0"/>
              </a:rPr>
              <a:t>education</a:t>
            </a:r>
            <a:r>
              <a:rPr lang="en-US" sz="2400" b="1" dirty="0" smtClean="0">
                <a:latin typeface="Calibri" pitchFamily="34" charset="0"/>
                <a:cs typeface="Calibri" pitchFamily="34" charset="0"/>
              </a:rPr>
              <a:t> is your cause!” </a:t>
            </a:r>
            <a:r>
              <a:rPr lang="en-US" sz="2400" b="1" i="1" dirty="0" smtClean="0">
                <a:latin typeface="Calibri" pitchFamily="34" charset="0"/>
                <a:cs typeface="Calibri" pitchFamily="34" charset="0"/>
              </a:rPr>
              <a:t>– Mrs. G</a:t>
            </a:r>
            <a:endParaRPr lang="en-US" sz="2400" dirty="0" smtClean="0">
              <a:latin typeface="Calibri" pitchFamily="34" charset="0"/>
              <a:cs typeface="Calibri" pitchFamily="34" charset="0"/>
            </a:endParaRPr>
          </a:p>
          <a:p>
            <a:pPr lvl="0">
              <a:buNone/>
            </a:pPr>
            <a:r>
              <a:rPr lang="en-US" b="1" dirty="0" smtClean="0">
                <a:latin typeface="Calibri" pitchFamily="34" charset="0"/>
                <a:cs typeface="Calibri" pitchFamily="34" charset="0"/>
              </a:rPr>
              <a:t>2. Attendance: </a:t>
            </a:r>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THE MOST IMPORTANT PROCEDURE FOR SUCCESS IS THE ONE THAT HAPPENS BEFORE YOU ARRIVE. IT IS THE PROCEDURE THAT YOU DEVELOP TO GET YOURSELF TO SCHOOL </a:t>
            </a:r>
            <a:r>
              <a:rPr lang="en-US" b="1" u="sng" dirty="0" smtClean="0">
                <a:latin typeface="Calibri" pitchFamily="34" charset="0"/>
                <a:cs typeface="Calibri" pitchFamily="34" charset="0"/>
              </a:rPr>
              <a:t>EVERY DAY</a:t>
            </a:r>
            <a:r>
              <a:rPr lang="en-US" dirty="0" smtClean="0">
                <a:latin typeface="Calibri" pitchFamily="34" charset="0"/>
                <a:cs typeface="Calibri" pitchFamily="34" charset="0"/>
              </a:rPr>
              <a:t> AND </a:t>
            </a:r>
            <a:r>
              <a:rPr lang="en-US" b="1" u="sng" dirty="0" smtClean="0">
                <a:latin typeface="Calibri" pitchFamily="34" charset="0"/>
                <a:cs typeface="Calibri" pitchFamily="34" charset="0"/>
              </a:rPr>
              <a:t>ON TIME</a:t>
            </a:r>
            <a:r>
              <a:rPr lang="en-US" dirty="0" smtClean="0">
                <a:latin typeface="Calibri" pitchFamily="34" charset="0"/>
                <a:cs typeface="Calibri" pitchFamily="34" charset="0"/>
              </a:rPr>
              <a:t>. </a:t>
            </a:r>
          </a:p>
          <a:p>
            <a:pPr lvl="0"/>
            <a:r>
              <a:rPr lang="en-US" dirty="0" smtClean="0">
                <a:latin typeface="Calibri" pitchFamily="34" charset="0"/>
                <a:cs typeface="Calibri" pitchFamily="34" charset="0"/>
              </a:rPr>
              <a:t>A consistently tardy student will see a drop in their grade because participation is considered in all grading categories. I will take attendance within the first 2-10 minutes of class every day.  </a:t>
            </a:r>
          </a:p>
          <a:p>
            <a:pPr lvl="0"/>
            <a:r>
              <a:rPr lang="en-US" dirty="0" smtClean="0">
                <a:latin typeface="Calibri" pitchFamily="34" charset="0"/>
                <a:cs typeface="Calibri" pitchFamily="34" charset="0"/>
              </a:rPr>
              <a:t>If you are tardy past 10 minutes go to the attendance office before coming to class and get a tardy slip. </a:t>
            </a:r>
          </a:p>
          <a:p>
            <a:pPr lvl="0"/>
            <a:r>
              <a:rPr lang="en-US" dirty="0" smtClean="0">
                <a:latin typeface="Calibri" pitchFamily="34" charset="0"/>
                <a:cs typeface="Calibri" pitchFamily="34" charset="0"/>
              </a:rPr>
              <a:t>If you are tardy more than THREE times I will write you a referral to the office.</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2496421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LEARNING LOG NOTEBOOK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a:t>
            </a:r>
            <a:r>
              <a:rPr lang="en-US" b="1" u="sng" dirty="0" smtClean="0"/>
              <a:t>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extLst>
      <p:ext uri="{BB962C8B-B14F-4D97-AF65-F5344CB8AC3E}">
        <p14:creationId xmlns:p14="http://schemas.microsoft.com/office/powerpoint/2010/main" val="475594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116301"/>
            <a:ext cx="8686800" cy="914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Learning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168019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you are absent for a test, you will need to find a time outside of class to make it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up in the TESTING CENTER.</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1548975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514</TotalTime>
  <Words>1832</Words>
  <Application>Microsoft Office PowerPoint</Application>
  <PresentationFormat>On-screen Show (4:3)</PresentationFormat>
  <Paragraphs>150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   Sophomore English      with Mrs. Greblo!</vt:lpstr>
      <vt:lpstr>WSJ SSR</vt:lpstr>
      <vt:lpstr>WSJ SSR: Pair Share</vt:lpstr>
      <vt:lpstr>Mrs. Greblo’s  1A/2A/4A Sophomore English Agenda:   9/11/12</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PowerPoint Presentation</vt:lpstr>
      <vt:lpstr>Classroom Code Activity!                        GROUP TASK</vt:lpstr>
      <vt:lpstr>Class Code </vt:lpstr>
      <vt:lpstr>  Classroom Code Activity!                        CODE CREATION</vt:lpstr>
      <vt:lpstr>- EXIT NOTE - </vt:lpstr>
      <vt:lpstr>Just a reminder…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2</cp:revision>
  <dcterms:created xsi:type="dcterms:W3CDTF">2012-09-11T15:42:42Z</dcterms:created>
  <dcterms:modified xsi:type="dcterms:W3CDTF">2012-09-12T00:17:20Z</dcterms:modified>
</cp:coreProperties>
</file>