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57"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EB52B3F-8D64-4734-B13A-3B0C75309C4C}" type="datetimeFigureOut">
              <a:rPr lang="en-US" smtClean="0"/>
              <a:t>1/7/2013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BD379A4-B2BC-427E-B090-9F3BEED1E65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B52B3F-8D64-4734-B13A-3B0C75309C4C}"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379A4-B2BC-427E-B090-9F3BEED1E6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BD379A4-B2BC-427E-B090-9F3BEED1E65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B52B3F-8D64-4734-B13A-3B0C75309C4C}"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EB52B3F-8D64-4734-B13A-3B0C75309C4C}" type="datetimeFigureOut">
              <a:rPr lang="en-US" smtClean="0"/>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BD379A4-B2BC-427E-B090-9F3BEED1E65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B52B3F-8D64-4734-B13A-3B0C75309C4C}" type="datetimeFigureOut">
              <a:rPr lang="en-US" smtClean="0"/>
              <a:t>1/7/2013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BD379A4-B2BC-427E-B090-9F3BEED1E65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B52B3F-8D64-4734-B13A-3B0C75309C4C}" type="datetimeFigureOut">
              <a:rPr lang="en-US" smtClean="0"/>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379A4-B2BC-427E-B090-9F3BEED1E65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B52B3F-8D64-4734-B13A-3B0C75309C4C}" type="datetimeFigureOut">
              <a:rPr lang="en-US" smtClean="0"/>
              <a:t>1/7/2013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BD379A4-B2BC-427E-B090-9F3BEED1E65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B52B3F-8D64-4734-B13A-3B0C75309C4C}" type="datetimeFigureOut">
              <a:rPr lang="en-US" smtClean="0"/>
              <a:t>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BD379A4-B2BC-427E-B090-9F3BEED1E6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B52B3F-8D64-4734-B13A-3B0C75309C4C}" type="datetimeFigureOut">
              <a:rPr lang="en-US" smtClean="0"/>
              <a:t>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BD379A4-B2BC-427E-B090-9F3BEED1E6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BD379A4-B2BC-427E-B090-9F3BEED1E65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B52B3F-8D64-4734-B13A-3B0C75309C4C}" type="datetimeFigureOut">
              <a:rPr lang="en-US" smtClean="0"/>
              <a:t>1/7/2013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BD379A4-B2BC-427E-B090-9F3BEED1E65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B52B3F-8D64-4734-B13A-3B0C75309C4C}" type="datetimeFigureOut">
              <a:rPr lang="en-US" smtClean="0"/>
              <a:t>1/7/2013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B52B3F-8D64-4734-B13A-3B0C75309C4C}" type="datetimeFigureOut">
              <a:rPr lang="en-US" smtClean="0"/>
              <a:t>1/7/2013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BD379A4-B2BC-427E-B090-9F3BEED1E65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67689551"/>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4517649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smtClean="0">
                <a:solidFill>
                  <a:schemeClr val="accent3"/>
                </a:solidFill>
                <a:latin typeface="Calibri" pitchFamily="34" charset="0"/>
                <a:cs typeface="Calibri" pitchFamily="34" charset="0"/>
              </a:rPr>
              <a:t>  1A, 2A, &amp; 4A Sophomore English Agenda: </a:t>
            </a:r>
            <a:r>
              <a:rPr lang="en-US" sz="2500" b="1" dirty="0" smtClean="0">
                <a:solidFill>
                  <a:srgbClr val="00B050"/>
                </a:solidFill>
                <a:latin typeface="Calibri" pitchFamily="34" charset="0"/>
                <a:cs typeface="Calibri" pitchFamily="34" charset="0"/>
              </a:rPr>
              <a:t>1/7/13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7200" b="1" dirty="0" err="1" smtClean="0">
                <a:solidFill>
                  <a:srgbClr val="7030A0"/>
                </a:solidFill>
                <a:latin typeface="Calibri" pitchFamily="34" charset="0"/>
                <a:cs typeface="Calibri" pitchFamily="34" charset="0"/>
              </a:rPr>
              <a:t>Freewrite</a:t>
            </a:r>
            <a:r>
              <a:rPr lang="en-US" sz="7200" b="1" dirty="0" smtClean="0">
                <a:solidFill>
                  <a:srgbClr val="7030A0"/>
                </a:solidFill>
                <a:latin typeface="Calibri" pitchFamily="34" charset="0"/>
                <a:cs typeface="Calibri" pitchFamily="34" charset="0"/>
              </a:rPr>
              <a:t>: “Break” (8 </a:t>
            </a:r>
            <a:r>
              <a:rPr lang="en-US" sz="7200" b="1" dirty="0" err="1" smtClean="0">
                <a:solidFill>
                  <a:srgbClr val="7030A0"/>
                </a:solidFill>
                <a:latin typeface="Calibri" pitchFamily="34" charset="0"/>
                <a:cs typeface="Calibri" pitchFamily="34" charset="0"/>
              </a:rPr>
              <a:t>mins</a:t>
            </a:r>
            <a:r>
              <a:rPr lang="en-US" sz="7200" b="1" dirty="0" smtClean="0">
                <a:solidFill>
                  <a:srgbClr val="7030A0"/>
                </a:solidFill>
                <a:latin typeface="Calibri" pitchFamily="34" charset="0"/>
                <a:cs typeface="Calibri" pitchFamily="34" charset="0"/>
              </a:rPr>
              <a:t>.)</a:t>
            </a:r>
          </a:p>
          <a:p>
            <a:pPr>
              <a:buFont typeface="Courier New" pitchFamily="49" charset="0"/>
              <a:buChar char="o"/>
            </a:pPr>
            <a:r>
              <a:rPr lang="en-US" sz="7200" b="1" dirty="0" smtClean="0">
                <a:solidFill>
                  <a:srgbClr val="7030A0"/>
                </a:solidFill>
                <a:latin typeface="Calibri" pitchFamily="34" charset="0"/>
                <a:cs typeface="Calibri" pitchFamily="34" charset="0"/>
              </a:rPr>
              <a:t>Finish </a:t>
            </a:r>
            <a:r>
              <a:rPr lang="en-US" sz="7200" b="1" u="sng" dirty="0" smtClean="0">
                <a:solidFill>
                  <a:srgbClr val="7030A0"/>
                </a:solidFill>
                <a:latin typeface="Calibri" pitchFamily="34" charset="0"/>
                <a:cs typeface="Calibri" pitchFamily="34" charset="0"/>
              </a:rPr>
              <a:t>Stand and Deliver</a:t>
            </a:r>
            <a:r>
              <a:rPr lang="en-US" sz="7200" b="1" dirty="0" smtClean="0">
                <a:solidFill>
                  <a:srgbClr val="7030A0"/>
                </a:solidFill>
                <a:latin typeface="Calibri" pitchFamily="34" charset="0"/>
                <a:cs typeface="Calibri" pitchFamily="34" charset="0"/>
              </a:rPr>
              <a:t> film / </a:t>
            </a:r>
            <a:r>
              <a:rPr lang="en-US" sz="7200" b="1" dirty="0">
                <a:solidFill>
                  <a:srgbClr val="7030A0"/>
                </a:solidFill>
                <a:latin typeface="Calibri" pitchFamily="34" charset="0"/>
                <a:cs typeface="Calibri" pitchFamily="34" charset="0"/>
              </a:rPr>
              <a:t>Attendance </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a:solidFill>
                  <a:srgbClr val="7030A0"/>
                </a:solidFill>
                <a:latin typeface="Calibri" pitchFamily="34" charset="0"/>
                <a:cs typeface="Calibri" pitchFamily="34" charset="0"/>
              </a:rPr>
              <a:t>Break – </a:t>
            </a:r>
            <a:r>
              <a:rPr lang="en-US" sz="7200" b="1" i="1" dirty="0">
                <a:solidFill>
                  <a:srgbClr val="FF0000"/>
                </a:solidFill>
                <a:latin typeface="Calibri" pitchFamily="34" charset="0"/>
                <a:cs typeface="Calibri" pitchFamily="34" charset="0"/>
              </a:rPr>
              <a:t>get Writing Folders and LLN’s to your desk before break is up – send one person to get your stuff at the file </a:t>
            </a:r>
            <a:r>
              <a:rPr lang="en-US" sz="7200" b="1" i="1" dirty="0" smtClean="0">
                <a:solidFill>
                  <a:srgbClr val="FF0000"/>
                </a:solidFill>
                <a:latin typeface="Calibri" pitchFamily="34" charset="0"/>
                <a:cs typeface="Calibri" pitchFamily="34" charset="0"/>
              </a:rPr>
              <a:t>cabinet, please </a:t>
            </a:r>
            <a:r>
              <a:rPr lang="en-US" sz="7200" b="1" i="1" dirty="0" smtClean="0">
                <a:solidFill>
                  <a:srgbClr val="FF0000"/>
                </a:solidFill>
                <a:latin typeface="Calibri" pitchFamily="34" charset="0"/>
                <a:cs typeface="Calibri" pitchFamily="34" charset="0"/>
                <a:sym typeface="Wingdings" pitchFamily="2" charset="2"/>
              </a:rPr>
              <a:t>.</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Film response writing</a:t>
            </a:r>
          </a:p>
          <a:p>
            <a:pPr>
              <a:buFont typeface="Courier New" pitchFamily="49" charset="0"/>
              <a:buChar char="o"/>
            </a:pPr>
            <a:r>
              <a:rPr lang="en-US" sz="7200" b="1" dirty="0" smtClean="0">
                <a:solidFill>
                  <a:srgbClr val="7030A0"/>
                </a:solidFill>
                <a:latin typeface="Calibri" pitchFamily="34" charset="0"/>
                <a:cs typeface="Calibri" pitchFamily="34" charset="0"/>
              </a:rPr>
              <a:t>Agenda</a:t>
            </a:r>
            <a:r>
              <a:rPr lang="en-US" sz="7200" b="1" dirty="0">
                <a:solidFill>
                  <a:srgbClr val="7030A0"/>
                </a:solidFill>
                <a:latin typeface="Calibri" pitchFamily="34" charset="0"/>
                <a:cs typeface="Calibri" pitchFamily="34" charset="0"/>
              </a:rPr>
              <a:t>: (1A/2A) </a:t>
            </a:r>
            <a:r>
              <a:rPr lang="en-US" sz="7200" b="1" dirty="0">
                <a:solidFill>
                  <a:srgbClr val="FF0000"/>
                </a:solidFill>
                <a:latin typeface="Calibri" pitchFamily="34" charset="0"/>
                <a:cs typeface="Calibri" pitchFamily="34" charset="0"/>
              </a:rPr>
              <a:t>#7</a:t>
            </a:r>
            <a:r>
              <a:rPr lang="en-US" sz="7200" b="1" dirty="0">
                <a:solidFill>
                  <a:srgbClr val="7030A0"/>
                </a:solidFill>
                <a:latin typeface="Calibri" pitchFamily="34" charset="0"/>
                <a:cs typeface="Calibri" pitchFamily="34" charset="0"/>
              </a:rPr>
              <a:t>; (4A) </a:t>
            </a:r>
            <a:r>
              <a:rPr lang="en-US" sz="7200" b="1" dirty="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6</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u="sng" dirty="0" smtClean="0">
                <a:solidFill>
                  <a:srgbClr val="FF0000"/>
                </a:solidFill>
                <a:latin typeface="Calibri" pitchFamily="34" charset="0"/>
                <a:cs typeface="Calibri" pitchFamily="34" charset="0"/>
              </a:rPr>
              <a:t>Announcements</a:t>
            </a:r>
            <a:r>
              <a:rPr lang="en-US" sz="7200" u="sng" dirty="0" smtClean="0">
                <a:solidFill>
                  <a:srgbClr val="FF0000"/>
                </a:solidFill>
                <a:latin typeface="Calibri" pitchFamily="34" charset="0"/>
                <a:cs typeface="Calibri" pitchFamily="34" charset="0"/>
              </a:rPr>
              <a:t>: </a:t>
            </a:r>
          </a:p>
          <a:p>
            <a:pPr lvl="1">
              <a:buFont typeface="Courier New" pitchFamily="49" charset="0"/>
              <a:buChar char="o"/>
            </a:pPr>
            <a:r>
              <a:rPr lang="en-US" sz="6400" b="1" dirty="0" smtClean="0">
                <a:solidFill>
                  <a:srgbClr val="00B0F0"/>
                </a:solidFill>
                <a:latin typeface="Calibri" pitchFamily="34" charset="0"/>
                <a:cs typeface="Calibri" pitchFamily="34" charset="0"/>
              </a:rPr>
              <a:t>We </a:t>
            </a:r>
            <a:r>
              <a:rPr lang="en-US" sz="6400" b="1" dirty="0" smtClean="0">
                <a:solidFill>
                  <a:srgbClr val="00B0F0"/>
                </a:solidFill>
                <a:latin typeface="Calibri" pitchFamily="34" charset="0"/>
                <a:cs typeface="Calibri" pitchFamily="34" charset="0"/>
              </a:rPr>
              <a:t>gave our Persuasive Writing group presentations </a:t>
            </a:r>
            <a:r>
              <a:rPr lang="en-US" sz="6400" b="1" dirty="0" smtClean="0">
                <a:solidFill>
                  <a:srgbClr val="00B0F0"/>
                </a:solidFill>
                <a:latin typeface="Calibri" pitchFamily="34" charset="0"/>
                <a:cs typeface="Calibri" pitchFamily="34" charset="0"/>
              </a:rPr>
              <a:t>before break</a:t>
            </a:r>
            <a:r>
              <a:rPr lang="en-US" sz="6400" b="1" dirty="0" smtClean="0">
                <a:solidFill>
                  <a:srgbClr val="00B0F0"/>
                </a:solidFill>
                <a:latin typeface="Calibri" pitchFamily="34" charset="0"/>
                <a:cs typeface="Calibri" pitchFamily="34" charset="0"/>
              </a:rPr>
              <a:t>. </a:t>
            </a:r>
            <a:r>
              <a:rPr lang="en-US" sz="6400" b="1" u="sng" dirty="0" smtClean="0">
                <a:solidFill>
                  <a:srgbClr val="00B0F0"/>
                </a:solidFill>
                <a:latin typeface="Calibri" pitchFamily="34" charset="0"/>
                <a:cs typeface="Calibri" pitchFamily="34" charset="0"/>
              </a:rPr>
              <a:t>If you were absent</a:t>
            </a:r>
            <a:r>
              <a:rPr lang="en-US" sz="6400" b="1" dirty="0" smtClean="0">
                <a:solidFill>
                  <a:srgbClr val="00B0F0"/>
                </a:solidFill>
                <a:latin typeface="Calibri" pitchFamily="34" charset="0"/>
                <a:cs typeface="Calibri" pitchFamily="34" charset="0"/>
              </a:rPr>
              <a:t>, see me for your make-up assignment!</a:t>
            </a:r>
          </a:p>
          <a:p>
            <a:pPr>
              <a:buFont typeface="Courier New" pitchFamily="49" charset="0"/>
              <a:buChar char="o"/>
            </a:pPr>
            <a:r>
              <a:rPr lang="en-US" sz="7200" b="1" dirty="0" smtClean="0">
                <a:solidFill>
                  <a:srgbClr val="7030A0"/>
                </a:solidFill>
                <a:latin typeface="Calibri" pitchFamily="34" charset="0"/>
                <a:cs typeface="Calibri" pitchFamily="34" charset="0"/>
              </a:rPr>
              <a:t>Timed </a:t>
            </a:r>
            <a:r>
              <a:rPr lang="en-US" sz="7200" b="1" dirty="0" smtClean="0">
                <a:solidFill>
                  <a:srgbClr val="7030A0"/>
                </a:solidFill>
                <a:latin typeface="Calibri" pitchFamily="34" charset="0"/>
                <a:cs typeface="Calibri" pitchFamily="34" charset="0"/>
              </a:rPr>
              <a:t>persuasive writes (in writing folder on LOOSE LEAF paper)</a:t>
            </a:r>
          </a:p>
          <a:p>
            <a:pPr>
              <a:buFont typeface="Courier New" pitchFamily="49" charset="0"/>
              <a:buChar char="o"/>
            </a:pPr>
            <a:r>
              <a:rPr lang="en-US" sz="7200" b="1" dirty="0" smtClean="0">
                <a:solidFill>
                  <a:srgbClr val="7030A0"/>
                </a:solidFill>
                <a:latin typeface="Calibri" pitchFamily="34" charset="0"/>
                <a:cs typeface="Calibri" pitchFamily="34" charset="0"/>
              </a:rPr>
              <a:t>Return items to the LLN </a:t>
            </a:r>
            <a:r>
              <a:rPr lang="en-US" sz="7200" b="1" dirty="0" smtClean="0">
                <a:solidFill>
                  <a:srgbClr val="7030A0"/>
                </a:solidFill>
                <a:latin typeface="Calibri" pitchFamily="34" charset="0"/>
                <a:cs typeface="Calibri" pitchFamily="34" charset="0"/>
              </a:rPr>
              <a:t>File </a:t>
            </a:r>
            <a:r>
              <a:rPr lang="en-US" sz="7200" b="1" dirty="0" smtClean="0">
                <a:solidFill>
                  <a:srgbClr val="7030A0"/>
                </a:solidFill>
                <a:latin typeface="Calibri" pitchFamily="34" charset="0"/>
                <a:cs typeface="Calibri" pitchFamily="34" charset="0"/>
              </a:rPr>
              <a:t>Cabinet, please!</a:t>
            </a:r>
          </a:p>
          <a:p>
            <a:pPr>
              <a:buFont typeface="Courier New" pitchFamily="49" charset="0"/>
              <a:buChar char="o"/>
            </a:pPr>
            <a:r>
              <a:rPr lang="en-US" sz="7200" b="1" dirty="0" smtClean="0">
                <a:solidFill>
                  <a:srgbClr val="00B050"/>
                </a:solidFill>
                <a:latin typeface="Calibri" pitchFamily="34" charset="0"/>
                <a:cs typeface="Calibri" pitchFamily="34" charset="0"/>
              </a:rPr>
              <a:t>Objective(s</a:t>
            </a:r>
            <a:r>
              <a:rPr lang="en-US" sz="7200" b="1" dirty="0" smtClean="0">
                <a:solidFill>
                  <a:srgbClr val="00B050"/>
                </a:solidFill>
                <a:latin typeface="Calibri" pitchFamily="34" charset="0"/>
                <a:cs typeface="Calibri" pitchFamily="34" charset="0"/>
              </a:rPr>
              <a:t>):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a:t>
            </a:r>
            <a:r>
              <a:rPr lang="en-US" sz="7200" b="1" smtClean="0">
                <a:solidFill>
                  <a:srgbClr val="7030A0"/>
                </a:solidFill>
                <a:latin typeface="Calibri" pitchFamily="34" charset="0"/>
                <a:cs typeface="Calibri" pitchFamily="34" charset="0"/>
              </a:rPr>
              <a:t>your </a:t>
            </a:r>
            <a:r>
              <a:rPr lang="en-US" sz="7200" b="1" smtClean="0">
                <a:solidFill>
                  <a:srgbClr val="7030A0"/>
                </a:solidFill>
                <a:latin typeface="Calibri" pitchFamily="34" charset="0"/>
                <a:cs typeface="Calibri" pitchFamily="34" charset="0"/>
              </a:rPr>
              <a:t>SSR book</a:t>
            </a:r>
            <a:r>
              <a:rPr lang="en-US" sz="7200" b="1" smtClean="0">
                <a:solidFill>
                  <a:srgbClr val="7030A0"/>
                </a:solidFill>
                <a:latin typeface="Calibri" pitchFamily="34" charset="0"/>
                <a:cs typeface="Calibri" pitchFamily="34" charset="0"/>
              </a:rPr>
              <a:t> </a:t>
            </a:r>
            <a:r>
              <a:rPr lang="en-US" sz="7200" b="1" dirty="0" smtClean="0">
                <a:solidFill>
                  <a:srgbClr val="7030A0"/>
                </a:solidFill>
                <a:latin typeface="Calibri" pitchFamily="34" charset="0"/>
                <a:cs typeface="Calibri" pitchFamily="34" charset="0"/>
              </a:rPr>
              <a:t>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2271062433"/>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 </a:t>
            </a:r>
            <a:r>
              <a:rPr lang="en-US" b="1" dirty="0" smtClean="0"/>
              <a:t>“Break”</a:t>
            </a:r>
            <a:endParaRPr lang="en-US" b="1" dirty="0"/>
          </a:p>
        </p:txBody>
      </p:sp>
      <p:sp>
        <p:nvSpPr>
          <p:cNvPr id="3" name="Content Placeholder 2"/>
          <p:cNvSpPr>
            <a:spLocks noGrp="1"/>
          </p:cNvSpPr>
          <p:nvPr>
            <p:ph sz="quarter" idx="1"/>
          </p:nvPr>
        </p:nvSpPr>
        <p:spPr>
          <a:xfrm>
            <a:off x="152400" y="1524000"/>
            <a:ext cx="8839200" cy="4876800"/>
          </a:xfrm>
        </p:spPr>
        <p:txBody>
          <a:bodyPr>
            <a:normAutofit fontScale="92500"/>
          </a:bodyPr>
          <a:lstStyle/>
          <a:p>
            <a:r>
              <a:rPr lang="en-US" sz="3200" i="1" dirty="0" smtClean="0"/>
              <a:t>On a sheet of LOOSE LEAF paper respond to the following prompt…</a:t>
            </a:r>
          </a:p>
          <a:p>
            <a:pPr marL="0" indent="0">
              <a:buNone/>
            </a:pPr>
            <a:endParaRPr lang="en-US" sz="3600" dirty="0" smtClean="0">
              <a:solidFill>
                <a:srgbClr val="7030A0"/>
              </a:solidFill>
            </a:endParaRPr>
          </a:p>
          <a:p>
            <a:pPr marL="0" indent="0" algn="ctr">
              <a:buNone/>
            </a:pPr>
            <a:r>
              <a:rPr lang="en-US" sz="4000" b="1" dirty="0" smtClean="0">
                <a:solidFill>
                  <a:srgbClr val="7030A0"/>
                </a:solidFill>
              </a:rPr>
              <a:t>How did you spend your time over break? Sleeping in? Eating? Shopping? Spend 8 minutes recounting the good, the bad, the hilarious, and the benign…make this as random as you want- no parameters </a:t>
            </a:r>
            <a:r>
              <a:rPr lang="en-US" sz="4000" b="1" dirty="0" smtClean="0">
                <a:solidFill>
                  <a:srgbClr val="7030A0"/>
                </a:solidFill>
                <a:sym typeface="Wingdings" pitchFamily="2" charset="2"/>
              </a:rPr>
              <a:t>.</a:t>
            </a:r>
            <a:endParaRPr lang="en-US" sz="4000" b="1" dirty="0"/>
          </a:p>
        </p:txBody>
      </p:sp>
    </p:spTree>
    <p:extLst>
      <p:ext uri="{BB962C8B-B14F-4D97-AF65-F5344CB8AC3E}">
        <p14:creationId xmlns:p14="http://schemas.microsoft.com/office/powerpoint/2010/main" val="1387254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 Response Writing: </a:t>
            </a:r>
            <a:r>
              <a:rPr lang="en-US" u="sng" dirty="0" smtClean="0"/>
              <a:t>Stand and Deliver</a:t>
            </a:r>
            <a:endParaRPr lang="en-US" u="sng" dirty="0"/>
          </a:p>
        </p:txBody>
      </p:sp>
      <p:sp>
        <p:nvSpPr>
          <p:cNvPr id="3" name="Content Placeholder 2"/>
          <p:cNvSpPr>
            <a:spLocks noGrp="1"/>
          </p:cNvSpPr>
          <p:nvPr>
            <p:ph sz="quarter" idx="1"/>
          </p:nvPr>
        </p:nvSpPr>
        <p:spPr>
          <a:xfrm>
            <a:off x="152400" y="1447800"/>
            <a:ext cx="8839200" cy="4876800"/>
          </a:xfrm>
        </p:spPr>
        <p:txBody>
          <a:bodyPr>
            <a:normAutofit lnSpcReduction="10000"/>
          </a:bodyPr>
          <a:lstStyle/>
          <a:p>
            <a:r>
              <a:rPr lang="en-US" i="1" dirty="0" smtClean="0"/>
              <a:t>On loose leaf paper…</a:t>
            </a:r>
          </a:p>
          <a:p>
            <a:endParaRPr lang="en-US" dirty="0"/>
          </a:p>
          <a:p>
            <a:pPr marL="0" indent="0">
              <a:buNone/>
            </a:pPr>
            <a:r>
              <a:rPr lang="en-US" sz="3200" b="1" dirty="0" smtClean="0">
                <a:solidFill>
                  <a:srgbClr val="7030A0"/>
                </a:solidFill>
              </a:rPr>
              <a:t>What did you take away from this film?</a:t>
            </a:r>
          </a:p>
          <a:p>
            <a:pPr marL="0" indent="0">
              <a:buNone/>
            </a:pPr>
            <a:endParaRPr lang="en-US" sz="1000" b="1" dirty="0">
              <a:solidFill>
                <a:srgbClr val="7030A0"/>
              </a:solidFill>
            </a:endParaRPr>
          </a:p>
          <a:p>
            <a:pPr marL="0" indent="0">
              <a:buNone/>
            </a:pPr>
            <a:r>
              <a:rPr lang="en-US" sz="3200" b="1" dirty="0" smtClean="0">
                <a:solidFill>
                  <a:srgbClr val="7030A0"/>
                </a:solidFill>
              </a:rPr>
              <a:t>What part or line was memorable to you?</a:t>
            </a:r>
          </a:p>
          <a:p>
            <a:pPr marL="0" indent="0">
              <a:buNone/>
            </a:pPr>
            <a:endParaRPr lang="en-US" sz="1100" b="1" dirty="0">
              <a:solidFill>
                <a:srgbClr val="7030A0"/>
              </a:solidFill>
            </a:endParaRPr>
          </a:p>
          <a:p>
            <a:pPr marL="0" indent="0">
              <a:buNone/>
            </a:pPr>
            <a:r>
              <a:rPr lang="en-US" sz="3200" b="1" dirty="0" smtClean="0">
                <a:solidFill>
                  <a:srgbClr val="7030A0"/>
                </a:solidFill>
              </a:rPr>
              <a:t>What was the message of the film?</a:t>
            </a:r>
          </a:p>
          <a:p>
            <a:pPr marL="0" indent="0">
              <a:buNone/>
            </a:pPr>
            <a:endParaRPr lang="en-US" sz="1000" b="1" dirty="0">
              <a:solidFill>
                <a:srgbClr val="7030A0"/>
              </a:solidFill>
            </a:endParaRPr>
          </a:p>
          <a:p>
            <a:pPr marL="0" indent="0">
              <a:buNone/>
            </a:pPr>
            <a:r>
              <a:rPr lang="en-US" sz="3200" b="1" dirty="0" smtClean="0">
                <a:solidFill>
                  <a:srgbClr val="7030A0"/>
                </a:solidFill>
              </a:rPr>
              <a:t>What do you think of this story? It’s a true story, Jaime Escalante was a real Calculus teacher in East L.A….</a:t>
            </a:r>
            <a:endParaRPr lang="en-US" sz="3200" b="1" dirty="0">
              <a:solidFill>
                <a:srgbClr val="7030A0"/>
              </a:solidFill>
            </a:endParaRPr>
          </a:p>
        </p:txBody>
      </p:sp>
    </p:spTree>
    <p:extLst>
      <p:ext uri="{BB962C8B-B14F-4D97-AF65-F5344CB8AC3E}">
        <p14:creationId xmlns:p14="http://schemas.microsoft.com/office/powerpoint/2010/main" val="703689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77</TotalTime>
  <Words>370</Words>
  <Application>Microsoft Office PowerPoint</Application>
  <PresentationFormat>On-screen Show (4:3)</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1A, 2A, &amp; 4A Sophomore English Agenda: 1/7/13</vt:lpstr>
      <vt:lpstr>Writing Prompt: “Break”</vt:lpstr>
      <vt:lpstr>Film Response Writing: Stand and Deliver</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11</cp:revision>
  <dcterms:created xsi:type="dcterms:W3CDTF">2013-01-07T16:35:32Z</dcterms:created>
  <dcterms:modified xsi:type="dcterms:W3CDTF">2013-01-07T17:53:25Z</dcterms:modified>
</cp:coreProperties>
</file>