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A53C18F-FA55-48AC-9436-FDE8E380C923}" type="datetimeFigureOut">
              <a:rPr lang="en-US" smtClean="0"/>
              <a:t>11/30/2012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BCB25F-99EA-4494-937F-E5DEA66BB15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53C18F-FA55-48AC-9436-FDE8E380C923}" type="datetimeFigureOut">
              <a:rPr lang="en-US" smtClean="0"/>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B25F-99EA-4494-937F-E5DEA66BB15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BCB25F-99EA-4494-937F-E5DEA66BB15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53C18F-FA55-48AC-9436-FDE8E380C923}" type="datetimeFigureOut">
              <a:rPr lang="en-US" smtClean="0"/>
              <a:t>11/30/2012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53C18F-FA55-48AC-9436-FDE8E380C923}" type="datetimeFigureOut">
              <a:rPr lang="en-US" smtClean="0"/>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BCB25F-99EA-4494-937F-E5DEA66BB15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A53C18F-FA55-48AC-9436-FDE8E380C923}" type="datetimeFigureOut">
              <a:rPr lang="en-US" smtClean="0"/>
              <a:t>11/30/2012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BCB25F-99EA-4494-937F-E5DEA66BB15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A53C18F-FA55-48AC-9436-FDE8E380C923}" type="datetimeFigureOut">
              <a:rPr lang="en-US" smtClean="0"/>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B25F-99EA-4494-937F-E5DEA66BB15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53C18F-FA55-48AC-9436-FDE8E380C923}" type="datetimeFigureOut">
              <a:rPr lang="en-US" smtClean="0"/>
              <a:t>11/30/2012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BCB25F-99EA-4494-937F-E5DEA66BB15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53C18F-FA55-48AC-9436-FDE8E380C923}" type="datetimeFigureOut">
              <a:rPr lang="en-US" smtClean="0"/>
              <a:t>11/30/2012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BCB25F-99EA-4494-937F-E5DEA66BB1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A53C18F-FA55-48AC-9436-FDE8E380C923}" type="datetimeFigureOut">
              <a:rPr lang="en-US" smtClean="0"/>
              <a:t>11/30/2012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BCB25F-99EA-4494-937F-E5DEA66BB1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BCB25F-99EA-4494-937F-E5DEA66BB15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A53C18F-FA55-48AC-9436-FDE8E380C923}" type="datetimeFigureOut">
              <a:rPr lang="en-US" smtClean="0"/>
              <a:t>11/30/2012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BCB25F-99EA-4494-937F-E5DEA66BB15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A53C18F-FA55-48AC-9436-FDE8E380C923}" type="datetimeFigureOut">
              <a:rPr lang="en-US" smtClean="0"/>
              <a:t>11/30/2012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A53C18F-FA55-48AC-9436-FDE8E380C923}" type="datetimeFigureOut">
              <a:rPr lang="en-US" smtClean="0"/>
              <a:t>11/30/2012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BCB25F-99EA-4494-937F-E5DEA66BB15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73602246"/>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1201225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601200" cy="835152"/>
          </a:xfrm>
        </p:spPr>
        <p:txBody>
          <a:bodyPr>
            <a:noAutofit/>
          </a:bodyPr>
          <a:lstStyle/>
          <a:p>
            <a:r>
              <a:rPr lang="en-US" sz="2553" b="1" dirty="0" smtClean="0">
                <a:solidFill>
                  <a:schemeClr val="accent3"/>
                </a:solidFill>
                <a:latin typeface="Calibri" pitchFamily="34" charset="0"/>
                <a:cs typeface="Calibri" pitchFamily="34" charset="0"/>
              </a:rPr>
              <a:t>Mrs. </a:t>
            </a:r>
            <a:r>
              <a:rPr lang="en-US" sz="2553" b="1" dirty="0" err="1" smtClean="0">
                <a:solidFill>
                  <a:schemeClr val="accent3"/>
                </a:solidFill>
                <a:latin typeface="Calibri" pitchFamily="34" charset="0"/>
                <a:cs typeface="Calibri" pitchFamily="34" charset="0"/>
              </a:rPr>
              <a:t>Greblo’s</a:t>
            </a:r>
            <a:r>
              <a:rPr lang="en-US" sz="2553" b="1" dirty="0" smtClean="0">
                <a:solidFill>
                  <a:schemeClr val="accent3"/>
                </a:solidFill>
                <a:latin typeface="Calibri" pitchFamily="34" charset="0"/>
                <a:cs typeface="Calibri" pitchFamily="34" charset="0"/>
              </a:rPr>
              <a:t>  </a:t>
            </a:r>
            <a:r>
              <a:rPr lang="en-US" sz="2553" b="1" dirty="0" smtClean="0">
                <a:solidFill>
                  <a:schemeClr val="accent3"/>
                </a:solidFill>
                <a:latin typeface="Calibri" pitchFamily="34" charset="0"/>
                <a:cs typeface="Calibri" pitchFamily="34" charset="0"/>
              </a:rPr>
              <a:t>1A, 2A, &amp; 4A </a:t>
            </a:r>
            <a:r>
              <a:rPr lang="en-US" sz="2553" b="1" dirty="0" smtClean="0">
                <a:solidFill>
                  <a:schemeClr val="accent3"/>
                </a:solidFill>
                <a:latin typeface="Calibri" pitchFamily="34" charset="0"/>
                <a:cs typeface="Calibri" pitchFamily="34" charset="0"/>
              </a:rPr>
              <a:t>Sophomore English Agenda:   </a:t>
            </a:r>
            <a:r>
              <a:rPr lang="en-US" sz="2553" b="1" dirty="0" smtClean="0">
                <a:solidFill>
                  <a:srgbClr val="00B050"/>
                </a:solidFill>
                <a:latin typeface="Calibri" pitchFamily="34" charset="0"/>
                <a:cs typeface="Calibri" pitchFamily="34" charset="0"/>
              </a:rPr>
              <a:t>12/3/12</a:t>
            </a:r>
            <a:endParaRPr lang="en-US" sz="2553"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19200"/>
            <a:ext cx="8839200" cy="5638800"/>
          </a:xfrm>
        </p:spPr>
        <p:txBody>
          <a:bodyPr>
            <a:normAutofit fontScale="25000" lnSpcReduction="20000"/>
          </a:bodyPr>
          <a:lstStyle/>
          <a:p>
            <a:pPr marL="0" indent="0">
              <a:buNone/>
            </a:pP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Agenda: </a:t>
            </a:r>
            <a:r>
              <a:rPr lang="en-US" sz="7200" b="1" u="sng" dirty="0">
                <a:solidFill>
                  <a:srgbClr val="7030A0"/>
                </a:solidFill>
                <a:latin typeface="Calibri" pitchFamily="34" charset="0"/>
                <a:cs typeface="Calibri" pitchFamily="34" charset="0"/>
              </a:rPr>
              <a:t>DO NOT COPY AGENDA DOWN </a:t>
            </a:r>
            <a:r>
              <a:rPr lang="en-US" sz="7200" b="1" u="sng" dirty="0" smtClean="0">
                <a:solidFill>
                  <a:srgbClr val="7030A0"/>
                </a:solidFill>
                <a:latin typeface="Calibri" pitchFamily="34" charset="0"/>
                <a:cs typeface="Calibri" pitchFamily="34" charset="0"/>
              </a:rPr>
              <a:t>TODAY</a:t>
            </a:r>
            <a:endParaRPr lang="en-US" sz="7200" b="1" u="sng"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Mrs. </a:t>
            </a:r>
            <a:r>
              <a:rPr lang="en-US" sz="7200" b="1" dirty="0" err="1" smtClean="0">
                <a:solidFill>
                  <a:srgbClr val="7030A0"/>
                </a:solidFill>
                <a:latin typeface="Calibri" pitchFamily="34" charset="0"/>
                <a:cs typeface="Calibri" pitchFamily="34" charset="0"/>
              </a:rPr>
              <a:t>Shigemasa</a:t>
            </a:r>
            <a:r>
              <a:rPr lang="en-US" sz="7200" b="1" dirty="0" smtClean="0">
                <a:solidFill>
                  <a:srgbClr val="7030A0"/>
                </a:solidFill>
                <a:latin typeface="Calibri" pitchFamily="34" charset="0"/>
                <a:cs typeface="Calibri" pitchFamily="34" charset="0"/>
              </a:rPr>
              <a:t> is here today, wahoo!! </a:t>
            </a:r>
          </a:p>
          <a:p>
            <a:pPr>
              <a:buFont typeface="Courier New" pitchFamily="49" charset="0"/>
              <a:buChar char="o"/>
            </a:pPr>
            <a:r>
              <a:rPr lang="en-US" sz="7200" u="sng" dirty="0">
                <a:solidFill>
                  <a:srgbClr val="7030A0"/>
                </a:solidFill>
                <a:latin typeface="Calibri" pitchFamily="34" charset="0"/>
                <a:cs typeface="Calibri" pitchFamily="34" charset="0"/>
              </a:rPr>
              <a:t>Announcements: </a:t>
            </a:r>
          </a:p>
          <a:p>
            <a:pPr lvl="1">
              <a:buFont typeface="Courier New" pitchFamily="49" charset="0"/>
              <a:buChar char="o"/>
            </a:pPr>
            <a:r>
              <a:rPr lang="en-US" sz="7200" b="1" dirty="0" smtClean="0">
                <a:solidFill>
                  <a:srgbClr val="7030A0"/>
                </a:solidFill>
                <a:latin typeface="Calibri" pitchFamily="34" charset="0"/>
                <a:cs typeface="Calibri" pitchFamily="34" charset="0"/>
              </a:rPr>
              <a:t>Wednesday is the PLAN (practice ACT) test. Be ON TIME (by 8:45 AM), and be PREPARED (#2 pencils, calculator, eaten breakfast, a good night’s sleep)</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SSR (20 </a:t>
            </a:r>
            <a:r>
              <a:rPr lang="en-US" sz="7200" b="1" dirty="0" err="1" smtClean="0">
                <a:solidFill>
                  <a:srgbClr val="7030A0"/>
                </a:solidFill>
                <a:latin typeface="Calibri" pitchFamily="34" charset="0"/>
                <a:cs typeface="Calibri" pitchFamily="34" charset="0"/>
              </a:rPr>
              <a:t>mins</a:t>
            </a:r>
            <a:r>
              <a:rPr lang="en-US" sz="7200" b="1" dirty="0" smtClean="0">
                <a:solidFill>
                  <a:srgbClr val="7030A0"/>
                </a:solidFill>
                <a:latin typeface="Calibri" pitchFamily="34" charset="0"/>
                <a:cs typeface="Calibri" pitchFamily="34" charset="0"/>
              </a:rPr>
              <a:t>.) / </a:t>
            </a:r>
            <a:r>
              <a:rPr lang="en-US" sz="7200" b="1" dirty="0" smtClean="0">
                <a:solidFill>
                  <a:srgbClr val="7030A0"/>
                </a:solidFill>
                <a:latin typeface="Calibri" pitchFamily="34" charset="0"/>
                <a:cs typeface="Calibri" pitchFamily="34" charset="0"/>
              </a:rPr>
              <a:t>Attendance</a:t>
            </a:r>
            <a:endParaRPr lang="en-US" sz="7200" b="1" dirty="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Part </a:t>
            </a:r>
            <a:r>
              <a:rPr lang="en-US" sz="7200" b="1" dirty="0">
                <a:solidFill>
                  <a:srgbClr val="7030A0"/>
                </a:solidFill>
                <a:latin typeface="Calibri" pitchFamily="34" charset="0"/>
                <a:cs typeface="Calibri" pitchFamily="34" charset="0"/>
              </a:rPr>
              <a:t>2: </a:t>
            </a:r>
            <a:r>
              <a:rPr lang="en-US" sz="7200" b="1" dirty="0" smtClean="0">
                <a:solidFill>
                  <a:srgbClr val="7030A0"/>
                </a:solidFill>
                <a:latin typeface="Calibri" pitchFamily="34" charset="0"/>
                <a:cs typeface="Calibri" pitchFamily="34" charset="0"/>
              </a:rPr>
              <a:t>“Trap </a:t>
            </a:r>
            <a:r>
              <a:rPr lang="en-US" sz="7200" b="1" dirty="0">
                <a:solidFill>
                  <a:srgbClr val="7030A0"/>
                </a:solidFill>
                <a:latin typeface="Calibri" pitchFamily="34" charset="0"/>
                <a:cs typeface="Calibri" pitchFamily="34" charset="0"/>
              </a:rPr>
              <a:t>of </a:t>
            </a:r>
            <a:r>
              <a:rPr lang="en-US" sz="7200" b="1" dirty="0" smtClean="0">
                <a:solidFill>
                  <a:srgbClr val="7030A0"/>
                </a:solidFill>
                <a:latin typeface="Calibri" pitchFamily="34" charset="0"/>
                <a:cs typeface="Calibri" pitchFamily="34" charset="0"/>
              </a:rPr>
              <a:t>Gold” </a:t>
            </a:r>
            <a:r>
              <a:rPr lang="en-US" sz="7200" b="1" dirty="0">
                <a:solidFill>
                  <a:srgbClr val="7030A0"/>
                </a:solidFill>
                <a:latin typeface="Calibri" pitchFamily="34" charset="0"/>
                <a:cs typeface="Calibri" pitchFamily="34" charset="0"/>
              </a:rPr>
              <a:t>by Louis L’ Amour </a:t>
            </a:r>
            <a:endParaRPr lang="en-US" sz="7200" b="1" dirty="0" smtClean="0">
              <a:solidFill>
                <a:srgbClr val="7030A0"/>
              </a:solidFill>
              <a:latin typeface="Calibri" pitchFamily="34" charset="0"/>
              <a:cs typeface="Calibri" pitchFamily="34" charset="0"/>
            </a:endParaRPr>
          </a:p>
          <a:p>
            <a:pPr lvl="1">
              <a:buFont typeface="Courier New" pitchFamily="49" charset="0"/>
              <a:buChar char="o"/>
            </a:pPr>
            <a:r>
              <a:rPr lang="en-US" sz="7200" b="1" dirty="0" smtClean="0">
                <a:solidFill>
                  <a:srgbClr val="7030A0"/>
                </a:solidFill>
                <a:latin typeface="Calibri" pitchFamily="34" charset="0"/>
                <a:cs typeface="Calibri" pitchFamily="34" charset="0"/>
              </a:rPr>
              <a:t>QUIZ </a:t>
            </a:r>
            <a:r>
              <a:rPr lang="en-US" sz="7200" b="1" i="1" dirty="0" smtClean="0">
                <a:solidFill>
                  <a:srgbClr val="7030A0"/>
                </a:solidFill>
                <a:latin typeface="Calibri" pitchFamily="34" charset="0"/>
                <a:cs typeface="Calibri" pitchFamily="34" charset="0"/>
              </a:rPr>
              <a:t>(on loose leaf paper, no ratty edges </a:t>
            </a:r>
            <a:r>
              <a:rPr lang="en-US" sz="7200" b="1" i="1" dirty="0" smtClean="0">
                <a:solidFill>
                  <a:srgbClr val="7030A0"/>
                </a:solidFill>
                <a:latin typeface="Calibri" pitchFamily="34" charset="0"/>
                <a:cs typeface="Calibri" pitchFamily="34" charset="0"/>
                <a:sym typeface="Wingdings" pitchFamily="2" charset="2"/>
              </a:rPr>
              <a:t>)</a:t>
            </a:r>
            <a:endParaRPr lang="en-US" sz="7200" b="1" i="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Persuasive Writing PRE-ASSESSMENT Packet </a:t>
            </a:r>
            <a:r>
              <a:rPr lang="en-US" sz="7200" b="1" i="1" dirty="0" smtClean="0">
                <a:solidFill>
                  <a:srgbClr val="7030A0"/>
                </a:solidFill>
                <a:latin typeface="Calibri" pitchFamily="34" charset="0"/>
                <a:cs typeface="Calibri" pitchFamily="34" charset="0"/>
              </a:rPr>
              <a:t>(Due at end of class period)</a:t>
            </a:r>
          </a:p>
          <a:p>
            <a:pPr>
              <a:buFont typeface="Courier New" pitchFamily="49" charset="0"/>
              <a:buChar char="o"/>
            </a:pPr>
            <a:r>
              <a:rPr lang="en-US" sz="7200" b="1" dirty="0" smtClean="0">
                <a:solidFill>
                  <a:srgbClr val="00B050"/>
                </a:solidFill>
                <a:latin typeface="Calibri" pitchFamily="34" charset="0"/>
                <a:cs typeface="Calibri" pitchFamily="34" charset="0"/>
              </a:rPr>
              <a:t>Objective(s</a:t>
            </a:r>
            <a:r>
              <a:rPr lang="en-US" sz="7200" b="1" dirty="0" smtClean="0">
                <a:solidFill>
                  <a:srgbClr val="00B050"/>
                </a:solidFill>
                <a:latin typeface="Calibri" pitchFamily="34" charset="0"/>
                <a:cs typeface="Calibri" pitchFamily="34" charset="0"/>
              </a:rPr>
              <a:t>):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a:solidFill>
                  <a:srgbClr val="7030A0"/>
                </a:solidFill>
                <a:latin typeface="Calibri" pitchFamily="34" charset="0"/>
                <a:cs typeface="Calibri" pitchFamily="34" charset="0"/>
              </a:rPr>
              <a:t>If you didn’t in class today</a:t>
            </a:r>
            <a:r>
              <a:rPr lang="en-US" sz="7200" b="1" dirty="0" smtClean="0">
                <a:solidFill>
                  <a:srgbClr val="7030A0"/>
                </a:solidFill>
                <a:latin typeface="Calibri" pitchFamily="34" charset="0"/>
                <a:cs typeface="Calibri" pitchFamily="34" charset="0"/>
              </a:rPr>
              <a:t>, please finish the </a:t>
            </a:r>
            <a:r>
              <a:rPr lang="en-US" sz="7200" b="1" u="sng" dirty="0">
                <a:solidFill>
                  <a:srgbClr val="7030A0"/>
                </a:solidFill>
                <a:latin typeface="Calibri" pitchFamily="34" charset="0"/>
                <a:cs typeface="Calibri" pitchFamily="34" charset="0"/>
              </a:rPr>
              <a:t>Persuasive Writing PRE-ASSESSMENT Packet </a:t>
            </a:r>
            <a:r>
              <a:rPr lang="en-US" sz="7200" b="1" dirty="0">
                <a:solidFill>
                  <a:srgbClr val="7030A0"/>
                </a:solidFill>
                <a:latin typeface="Calibri" pitchFamily="34" charset="0"/>
                <a:cs typeface="Calibri" pitchFamily="34" charset="0"/>
              </a:rPr>
              <a:t>at </a:t>
            </a:r>
            <a:r>
              <a:rPr lang="en-US" sz="7200" b="1" dirty="0" smtClean="0">
                <a:solidFill>
                  <a:srgbClr val="7030A0"/>
                </a:solidFill>
                <a:latin typeface="Calibri" pitchFamily="34" charset="0"/>
                <a:cs typeface="Calibri" pitchFamily="34" charset="0"/>
              </a:rPr>
              <a:t>home!</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TEXTBOOK </a:t>
            </a:r>
            <a:r>
              <a:rPr lang="en-US" sz="7200" b="1" dirty="0" smtClean="0">
                <a:solidFill>
                  <a:srgbClr val="7030A0"/>
                </a:solidFill>
                <a:latin typeface="Calibri" pitchFamily="34" charset="0"/>
                <a:cs typeface="Calibri" pitchFamily="34" charset="0"/>
              </a:rPr>
              <a:t>into </a:t>
            </a:r>
            <a:r>
              <a:rPr lang="en-US" sz="7200" b="1" dirty="0" smtClean="0">
                <a:solidFill>
                  <a:srgbClr val="7030A0"/>
                </a:solidFill>
                <a:latin typeface="Calibri" pitchFamily="34" charset="0"/>
                <a:cs typeface="Calibri" pitchFamily="34" charset="0"/>
              </a:rPr>
              <a:t>class next </a:t>
            </a:r>
            <a:r>
              <a:rPr lang="en-US" sz="7200" b="1" dirty="0" smtClean="0">
                <a:solidFill>
                  <a:srgbClr val="7030A0"/>
                </a:solidFill>
                <a:latin typeface="Calibri" pitchFamily="34" charset="0"/>
                <a:cs typeface="Calibri" pitchFamily="34" charset="0"/>
              </a:rPr>
              <a:t>period (FRIDAY)- </a:t>
            </a:r>
            <a:r>
              <a:rPr lang="en-US" sz="7200" b="1" dirty="0" smtClean="0">
                <a:solidFill>
                  <a:srgbClr val="7030A0"/>
                </a:solidFill>
                <a:latin typeface="Calibri" pitchFamily="34" charset="0"/>
                <a:cs typeface="Calibri" pitchFamily="34" charset="0"/>
              </a:rPr>
              <a:t>DON’T FORGET!</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04410496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POP QUIZ: </a:t>
            </a:r>
            <a:r>
              <a:rPr lang="en-US" sz="3600" i="1" dirty="0" smtClean="0"/>
              <a:t>Trap of Gold</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dirty="0" smtClean="0">
              <a:solidFill>
                <a:srgbClr val="FF0000"/>
              </a:solidFill>
            </a:endParaRPr>
          </a:p>
          <a:p>
            <a:pPr marL="0" indent="0" algn="ctr">
              <a:buNone/>
            </a:pPr>
            <a:r>
              <a:rPr lang="en-US" sz="4400" b="1" dirty="0" smtClean="0">
                <a:solidFill>
                  <a:srgbClr val="FF0000"/>
                </a:solidFill>
              </a:rPr>
              <a:t>Go to the TESTING CENTER to make up this test ASAP.</a:t>
            </a:r>
          </a:p>
          <a:p>
            <a:pPr marL="0" indent="0" algn="ctr">
              <a:buNone/>
            </a:pPr>
            <a:r>
              <a:rPr lang="en-US" sz="4400" b="1" dirty="0" smtClean="0">
                <a:solidFill>
                  <a:srgbClr val="FF0000"/>
                </a:solidFill>
              </a:rPr>
              <a:t>Bring your GHS ID card and a pen/pencil.</a:t>
            </a:r>
          </a:p>
          <a:p>
            <a:pPr marL="0" indent="0" algn="ctr">
              <a:buNone/>
            </a:pPr>
            <a:r>
              <a:rPr lang="en-US" sz="4400" b="1" u="sng" dirty="0" smtClean="0">
                <a:solidFill>
                  <a:srgbClr val="FF0000"/>
                </a:solidFill>
              </a:rPr>
              <a:t>Complete it by: THIS FRIDAY (</a:t>
            </a:r>
            <a:r>
              <a:rPr lang="en-US" sz="4400" b="1" u="sng" dirty="0" smtClean="0">
                <a:solidFill>
                  <a:srgbClr val="FF0000"/>
                </a:solidFill>
              </a:rPr>
              <a:t>12/7)</a:t>
            </a:r>
            <a:endParaRPr lang="en-US" sz="4400" b="1" u="sng" dirty="0">
              <a:solidFill>
                <a:srgbClr val="FF0000"/>
              </a:solidFill>
            </a:endParaRPr>
          </a:p>
        </p:txBody>
      </p:sp>
    </p:spTree>
    <p:extLst>
      <p:ext uri="{BB962C8B-B14F-4D97-AF65-F5344CB8AC3E}">
        <p14:creationId xmlns:p14="http://schemas.microsoft.com/office/powerpoint/2010/main" val="319489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sz="3600" b="1" dirty="0" smtClean="0">
                <a:solidFill>
                  <a:srgbClr val="00B0F0"/>
                </a:solidFill>
                <a:latin typeface="Calibri" pitchFamily="34" charset="0"/>
                <a:cs typeface="Calibri" pitchFamily="34" charset="0"/>
              </a:rPr>
              <a:t>(From last class…)</a:t>
            </a:r>
            <a:r>
              <a:rPr lang="en-US" sz="3600" dirty="0" smtClean="0">
                <a:solidFill>
                  <a:srgbClr val="7030A0"/>
                </a:solidFill>
                <a:latin typeface="Calibri" pitchFamily="34" charset="0"/>
                <a:cs typeface="Calibri" pitchFamily="34" charset="0"/>
              </a:rPr>
              <a:t/>
            </a:r>
            <a:br>
              <a:rPr lang="en-US" sz="3600" dirty="0" smtClean="0">
                <a:solidFill>
                  <a:srgbClr val="7030A0"/>
                </a:solidFill>
                <a:latin typeface="Calibri" pitchFamily="34" charset="0"/>
                <a:cs typeface="Calibri" pitchFamily="34" charset="0"/>
              </a:rPr>
            </a:br>
            <a:r>
              <a:rPr lang="en-US" sz="3100" dirty="0" smtClean="0">
                <a:solidFill>
                  <a:srgbClr val="7030A0"/>
                </a:solidFill>
                <a:latin typeface="Calibri" pitchFamily="34" charset="0"/>
                <a:cs typeface="Calibri" pitchFamily="34" charset="0"/>
              </a:rPr>
              <a:t>Part </a:t>
            </a:r>
            <a:r>
              <a:rPr lang="en-US" sz="3100" dirty="0">
                <a:solidFill>
                  <a:srgbClr val="7030A0"/>
                </a:solidFill>
                <a:latin typeface="Calibri" pitchFamily="34" charset="0"/>
                <a:cs typeface="Calibri" pitchFamily="34" charset="0"/>
              </a:rPr>
              <a:t>1: </a:t>
            </a:r>
            <a:r>
              <a:rPr lang="en-US" sz="3100" b="1" i="1" dirty="0">
                <a:solidFill>
                  <a:srgbClr val="7030A0"/>
                </a:solidFill>
                <a:latin typeface="Calibri" pitchFamily="34" charset="0"/>
                <a:cs typeface="Calibri" pitchFamily="34" charset="0"/>
              </a:rPr>
              <a:t>Trap of Gold </a:t>
            </a:r>
            <a:r>
              <a:rPr lang="en-US" sz="3100" b="1" dirty="0">
                <a:solidFill>
                  <a:srgbClr val="7030A0"/>
                </a:solidFill>
                <a:latin typeface="Calibri" pitchFamily="34" charset="0"/>
                <a:cs typeface="Calibri" pitchFamily="34" charset="0"/>
              </a:rPr>
              <a:t>by Louis L’ </a:t>
            </a:r>
            <a:r>
              <a:rPr lang="en-US" sz="3100" b="1" dirty="0" smtClean="0">
                <a:solidFill>
                  <a:srgbClr val="7030A0"/>
                </a:solidFill>
                <a:latin typeface="Calibri" pitchFamily="34" charset="0"/>
                <a:cs typeface="Calibri" pitchFamily="34" charset="0"/>
              </a:rPr>
              <a:t>Amour (pgs</a:t>
            </a:r>
            <a:r>
              <a:rPr lang="en-US" sz="3100" b="1" dirty="0">
                <a:solidFill>
                  <a:srgbClr val="7030A0"/>
                </a:solidFill>
                <a:latin typeface="Calibri" pitchFamily="34" charset="0"/>
                <a:cs typeface="Calibri" pitchFamily="34" charset="0"/>
              </a:rPr>
              <a:t>. 248-259)</a:t>
            </a:r>
            <a:endParaRPr lang="en-US" sz="3100" dirty="0"/>
          </a:p>
        </p:txBody>
      </p:sp>
      <p:sp>
        <p:nvSpPr>
          <p:cNvPr id="3" name="Content Placeholder 2"/>
          <p:cNvSpPr>
            <a:spLocks noGrp="1"/>
          </p:cNvSpPr>
          <p:nvPr>
            <p:ph sz="quarter" idx="1"/>
          </p:nvPr>
        </p:nvSpPr>
        <p:spPr>
          <a:xfrm>
            <a:off x="152400" y="1371600"/>
            <a:ext cx="8839200" cy="5334000"/>
          </a:xfrm>
        </p:spPr>
        <p:txBody>
          <a:bodyPr>
            <a:normAutofit fontScale="55000" lnSpcReduction="20000"/>
          </a:bodyPr>
          <a:lstStyle/>
          <a:p>
            <a:pPr>
              <a:buFont typeface="Courier New" pitchFamily="49" charset="0"/>
              <a:buChar char="o"/>
            </a:pPr>
            <a:r>
              <a:rPr lang="en-US" sz="6400" i="1" dirty="0" smtClean="0">
                <a:solidFill>
                  <a:srgbClr val="FF0000"/>
                </a:solidFill>
                <a:latin typeface="Calibri" pitchFamily="34" charset="0"/>
                <a:cs typeface="Calibri" pitchFamily="34" charset="0"/>
              </a:rPr>
              <a:t>Work individually on :</a:t>
            </a:r>
            <a:endParaRPr lang="en-US" sz="6400" i="1" dirty="0">
              <a:solidFill>
                <a:srgbClr val="FF0000"/>
              </a:solidFill>
              <a:latin typeface="Calibri" pitchFamily="34" charset="0"/>
              <a:cs typeface="Calibri" pitchFamily="34" charset="0"/>
            </a:endParaRPr>
          </a:p>
          <a:p>
            <a:pPr lvl="1">
              <a:buFont typeface="Courier New" pitchFamily="49" charset="0"/>
              <a:buChar char="o"/>
            </a:pPr>
            <a:r>
              <a:rPr lang="en-US" sz="6400" u="sng" dirty="0">
                <a:solidFill>
                  <a:srgbClr val="7030A0"/>
                </a:solidFill>
                <a:latin typeface="Calibri" pitchFamily="34" charset="0"/>
                <a:cs typeface="Calibri" pitchFamily="34" charset="0"/>
              </a:rPr>
              <a:t>Pg. 248: </a:t>
            </a:r>
            <a:r>
              <a:rPr lang="en-US" sz="6400" b="1" dirty="0">
                <a:solidFill>
                  <a:srgbClr val="FF0000"/>
                </a:solidFill>
                <a:latin typeface="Calibri" pitchFamily="34" charset="0"/>
                <a:cs typeface="Calibri" pitchFamily="34" charset="0"/>
              </a:rPr>
              <a:t>Do ALL </a:t>
            </a:r>
            <a:r>
              <a:rPr lang="en-US" sz="6400" b="1" dirty="0">
                <a:solidFill>
                  <a:srgbClr val="7030A0"/>
                </a:solidFill>
                <a:latin typeface="Calibri" pitchFamily="34" charset="0"/>
                <a:cs typeface="Calibri" pitchFamily="34" charset="0"/>
              </a:rPr>
              <a:t>“Before You Read” reading, writing, and notes </a:t>
            </a:r>
            <a:r>
              <a:rPr lang="en-US" sz="6400" i="1" dirty="0" smtClean="0">
                <a:solidFill>
                  <a:srgbClr val="FF0000"/>
                </a:solidFill>
                <a:latin typeface="Calibri" pitchFamily="34" charset="0"/>
                <a:cs typeface="Calibri" pitchFamily="34" charset="0"/>
              </a:rPr>
              <a:t>(on loose leaf paper)</a:t>
            </a:r>
            <a:endParaRPr lang="en-US" sz="6400" i="1" dirty="0">
              <a:solidFill>
                <a:srgbClr val="FF0000"/>
              </a:solidFill>
              <a:latin typeface="Calibri" pitchFamily="34" charset="0"/>
              <a:cs typeface="Calibri" pitchFamily="34" charset="0"/>
            </a:endParaRPr>
          </a:p>
          <a:p>
            <a:pPr lvl="1">
              <a:buFont typeface="Courier New" pitchFamily="49" charset="0"/>
              <a:buChar char="o"/>
            </a:pPr>
            <a:r>
              <a:rPr lang="en-US" sz="6400" u="sng" dirty="0">
                <a:solidFill>
                  <a:srgbClr val="7030A0"/>
                </a:solidFill>
                <a:latin typeface="Calibri" pitchFamily="34" charset="0"/>
                <a:cs typeface="Calibri" pitchFamily="34" charset="0"/>
              </a:rPr>
              <a:t>Pgs. </a:t>
            </a:r>
            <a:r>
              <a:rPr lang="en-US" sz="6400" u="sng" dirty="0" smtClean="0">
                <a:solidFill>
                  <a:srgbClr val="7030A0"/>
                </a:solidFill>
                <a:latin typeface="Calibri" pitchFamily="34" charset="0"/>
                <a:cs typeface="Calibri" pitchFamily="34" charset="0"/>
              </a:rPr>
              <a:t>249-256: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the short story</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257: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“Meet the Writer”</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258: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“Connections: A Diary”</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259: </a:t>
            </a:r>
            <a:r>
              <a:rPr lang="en-US" sz="6400" b="1" dirty="0">
                <a:solidFill>
                  <a:srgbClr val="FF0000"/>
                </a:solidFill>
                <a:latin typeface="Calibri" pitchFamily="34" charset="0"/>
                <a:cs typeface="Calibri" pitchFamily="34" charset="0"/>
              </a:rPr>
              <a:t>Answer questions </a:t>
            </a:r>
            <a:r>
              <a:rPr lang="en-US" sz="6400" b="1" dirty="0">
                <a:solidFill>
                  <a:srgbClr val="7030A0"/>
                </a:solidFill>
                <a:latin typeface="Calibri" pitchFamily="34" charset="0"/>
                <a:cs typeface="Calibri" pitchFamily="34" charset="0"/>
              </a:rPr>
              <a:t>1-9 </a:t>
            </a:r>
            <a:r>
              <a:rPr lang="en-US" sz="6400" i="1" dirty="0" smtClean="0">
                <a:solidFill>
                  <a:srgbClr val="FF0000"/>
                </a:solidFill>
                <a:latin typeface="Calibri" pitchFamily="34" charset="0"/>
                <a:cs typeface="Calibri" pitchFamily="34" charset="0"/>
              </a:rPr>
              <a:t>(on the same loose leaf paper as B.Y.R. activities)</a:t>
            </a:r>
            <a:endParaRPr lang="en-US" sz="6400" i="1" dirty="0">
              <a:solidFill>
                <a:srgbClr val="FF0000"/>
              </a:solidFill>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35120135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TotalTime>
  <Words>356</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12/3/12</vt:lpstr>
      <vt:lpstr>POP QUIZ: Trap of Gold</vt:lpstr>
      <vt:lpstr>(From last class…) Part 1: Trap of Gold by Louis L’ Amour (pgs. 248-259)</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6</cp:revision>
  <cp:lastPrinted>2012-11-30T23:05:51Z</cp:lastPrinted>
  <dcterms:created xsi:type="dcterms:W3CDTF">2012-11-30T22:55:58Z</dcterms:created>
  <dcterms:modified xsi:type="dcterms:W3CDTF">2012-11-30T23:06:06Z</dcterms:modified>
</cp:coreProperties>
</file>