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DF65E-99D5-4A40-A7B7-CC9FC531142E}" type="datetimeFigureOut">
              <a:rPr lang="en-US" smtClean="0"/>
              <a:t>5/6/2013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2CF79F-C37C-4DDB-BDD5-4179D10876A3}" type="slidenum">
              <a:rPr lang="en-US" smtClean="0"/>
              <a:t>‹#›</a:t>
            </a:fld>
            <a:endParaRPr lang="en-US"/>
          </a:p>
        </p:txBody>
      </p:sp>
    </p:spTree>
    <p:extLst>
      <p:ext uri="{BB962C8B-B14F-4D97-AF65-F5344CB8AC3E}">
        <p14:creationId xmlns:p14="http://schemas.microsoft.com/office/powerpoint/2010/main" val="106880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7AFD03-9987-4D31-9849-8779DAE7EBBE}" type="datetimeFigureOut">
              <a:rPr lang="en-US" smtClean="0"/>
              <a:t>5/6/2013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59712A-6301-4E12-80CF-1339EE37698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7AFD03-9987-4D31-9849-8779DAE7EBBE}"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9712A-6301-4E12-80CF-1339EE37698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559712A-6301-4E12-80CF-1339EE37698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7AFD03-9987-4D31-9849-8779DAE7EBBE}"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7AFD03-9987-4D31-9849-8779DAE7EBBE}"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559712A-6301-4E12-80CF-1339EE37698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F7AFD03-9987-4D31-9849-8779DAE7EBBE}" type="datetimeFigureOut">
              <a:rPr lang="en-US" smtClean="0"/>
              <a:t>5/6/2013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59712A-6301-4E12-80CF-1339EE37698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F7AFD03-9987-4D31-9849-8779DAE7EBBE}"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9712A-6301-4E12-80CF-1339EE37698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7AFD03-9987-4D31-9849-8779DAE7EBBE}" type="datetimeFigureOut">
              <a:rPr lang="en-US" smtClean="0"/>
              <a:t>5/6/2013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559712A-6301-4E12-80CF-1339EE37698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7AFD03-9987-4D31-9849-8779DAE7EBBE}" type="datetimeFigureOut">
              <a:rPr lang="en-US" smtClean="0"/>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559712A-6301-4E12-80CF-1339EE3769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F7AFD03-9987-4D31-9849-8779DAE7EBBE}" type="datetimeFigureOut">
              <a:rPr lang="en-US" smtClean="0"/>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559712A-6301-4E12-80CF-1339EE3769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559712A-6301-4E12-80CF-1339EE37698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7AFD03-9987-4D31-9849-8779DAE7EBBE}" type="datetimeFigureOut">
              <a:rPr lang="en-US" smtClean="0"/>
              <a:t>5/6/2013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559712A-6301-4E12-80CF-1339EE37698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F7AFD03-9987-4D31-9849-8779DAE7EBBE}" type="datetimeFigureOut">
              <a:rPr lang="en-US" smtClean="0"/>
              <a:t>5/6/2013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7AFD03-9987-4D31-9849-8779DAE7EBBE}" type="datetimeFigureOut">
              <a:rPr lang="en-US" smtClean="0"/>
              <a:t>5/6/2013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559712A-6301-4E12-80CF-1339EE37698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59323437"/>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5411996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77512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5/6/13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066800"/>
            <a:ext cx="8839200" cy="57912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rgbClr val="7030A0"/>
                </a:solidFill>
                <a:latin typeface="Calibri" pitchFamily="34" charset="0"/>
                <a:cs typeface="Calibri" pitchFamily="34" charset="0"/>
              </a:rPr>
              <a:t>Attendance / SSR / </a:t>
            </a:r>
            <a:r>
              <a:rPr lang="en-US" sz="60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000" b="1" dirty="0" smtClean="0">
                <a:solidFill>
                  <a:srgbClr val="7030A0"/>
                </a:solidFill>
                <a:latin typeface="Calibri" pitchFamily="34" charset="0"/>
                <a:cs typeface="Calibri" pitchFamily="34" charset="0"/>
              </a:rPr>
              <a:t>Daily SSR Entry </a:t>
            </a:r>
            <a:r>
              <a:rPr lang="en-US" sz="6000" b="1" dirty="0" smtClean="0">
                <a:solidFill>
                  <a:srgbClr val="FF0000"/>
                </a:solidFill>
                <a:latin typeface="Calibri" pitchFamily="34" charset="0"/>
                <a:cs typeface="Calibri" pitchFamily="34" charset="0"/>
              </a:rPr>
              <a:t>#</a:t>
            </a:r>
            <a:r>
              <a:rPr lang="en-US" sz="6000" b="1" dirty="0" smtClean="0">
                <a:solidFill>
                  <a:srgbClr val="FF0000"/>
                </a:solidFill>
                <a:latin typeface="Calibri" pitchFamily="34" charset="0"/>
                <a:cs typeface="Calibri" pitchFamily="34" charset="0"/>
              </a:rPr>
              <a:t>19</a:t>
            </a:r>
            <a:endParaRPr lang="en-US" sz="6000" b="1" dirty="0" smtClean="0">
              <a:solidFill>
                <a:srgbClr val="FF000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Agenda: (1A) </a:t>
            </a:r>
            <a:r>
              <a:rPr lang="en-US" sz="6000" b="1" dirty="0" smtClean="0">
                <a:solidFill>
                  <a:srgbClr val="FF0000"/>
                </a:solidFill>
                <a:latin typeface="Calibri" pitchFamily="34" charset="0"/>
                <a:cs typeface="Calibri" pitchFamily="34" charset="0"/>
              </a:rPr>
              <a:t>#</a:t>
            </a:r>
            <a:r>
              <a:rPr lang="en-US" sz="6000" b="1" dirty="0" smtClean="0">
                <a:solidFill>
                  <a:srgbClr val="FF0000"/>
                </a:solidFill>
                <a:latin typeface="Calibri" pitchFamily="34" charset="0"/>
                <a:cs typeface="Calibri" pitchFamily="34" charset="0"/>
              </a:rPr>
              <a:t>21</a:t>
            </a:r>
            <a:r>
              <a:rPr lang="en-US" sz="6000" b="1" dirty="0" smtClean="0">
                <a:solidFill>
                  <a:srgbClr val="7030A0"/>
                </a:solidFill>
                <a:latin typeface="Calibri" pitchFamily="34" charset="0"/>
                <a:cs typeface="Calibri" pitchFamily="34" charset="0"/>
              </a:rPr>
              <a:t>,</a:t>
            </a:r>
            <a:r>
              <a:rPr lang="en-US" sz="6000" b="1" dirty="0" smtClean="0">
                <a:solidFill>
                  <a:srgbClr val="FF0000"/>
                </a:solidFill>
                <a:latin typeface="Calibri" pitchFamily="34" charset="0"/>
                <a:cs typeface="Calibri" pitchFamily="34" charset="0"/>
              </a:rPr>
              <a:t> </a:t>
            </a:r>
            <a:r>
              <a:rPr lang="en-US" sz="6000" b="1" dirty="0" smtClean="0">
                <a:solidFill>
                  <a:srgbClr val="7030A0"/>
                </a:solidFill>
                <a:latin typeface="Calibri" pitchFamily="34" charset="0"/>
                <a:cs typeface="Calibri" pitchFamily="34" charset="0"/>
              </a:rPr>
              <a:t>(2A &amp; 4A) </a:t>
            </a:r>
            <a:r>
              <a:rPr lang="en-US" sz="6000" b="1" dirty="0" smtClean="0">
                <a:solidFill>
                  <a:srgbClr val="FF0000"/>
                </a:solidFill>
                <a:latin typeface="Calibri" pitchFamily="34" charset="0"/>
                <a:cs typeface="Calibri" pitchFamily="34" charset="0"/>
              </a:rPr>
              <a:t>#</a:t>
            </a:r>
            <a:r>
              <a:rPr lang="en-US" sz="6000" b="1" dirty="0" smtClean="0">
                <a:solidFill>
                  <a:srgbClr val="FF0000"/>
                </a:solidFill>
                <a:latin typeface="Calibri" pitchFamily="34" charset="0"/>
                <a:cs typeface="Calibri" pitchFamily="34" charset="0"/>
              </a:rPr>
              <a:t>20</a:t>
            </a:r>
            <a:endParaRPr lang="en-US" sz="6000" b="1" dirty="0" smtClean="0">
              <a:solidFill>
                <a:srgbClr val="FF0000"/>
              </a:solidFill>
              <a:latin typeface="Calibri" pitchFamily="34" charset="0"/>
              <a:cs typeface="Calibri" pitchFamily="34" charset="0"/>
            </a:endParaRPr>
          </a:p>
          <a:p>
            <a:pPr>
              <a:buFont typeface="Courier New" pitchFamily="49" charset="0"/>
              <a:buChar char="o"/>
            </a:pPr>
            <a:r>
              <a:rPr lang="en-US" sz="6000" b="1" i="1" u="sng" dirty="0" smtClean="0">
                <a:solidFill>
                  <a:srgbClr val="FF0000"/>
                </a:solidFill>
                <a:latin typeface="Calibri" pitchFamily="34" charset="0"/>
                <a:cs typeface="Calibri" pitchFamily="34" charset="0"/>
              </a:rPr>
              <a:t>Reminders: </a:t>
            </a:r>
          </a:p>
          <a:p>
            <a:pPr lvl="1">
              <a:buFont typeface="Courier New" pitchFamily="49" charset="0"/>
              <a:buChar char="o"/>
            </a:pPr>
            <a:r>
              <a:rPr lang="en-US" sz="6000" b="1" dirty="0">
                <a:solidFill>
                  <a:srgbClr val="FF0000"/>
                </a:solidFill>
                <a:latin typeface="Calibri" pitchFamily="34" charset="0"/>
                <a:cs typeface="Calibri" pitchFamily="34" charset="0"/>
              </a:rPr>
              <a:t>Please turn in </a:t>
            </a:r>
            <a:r>
              <a:rPr lang="en-US" sz="6000" b="1" dirty="0" smtClean="0">
                <a:solidFill>
                  <a:srgbClr val="FF0000"/>
                </a:solidFill>
                <a:latin typeface="Calibri" pitchFamily="34" charset="0"/>
                <a:cs typeface="Calibri" pitchFamily="34" charset="0"/>
              </a:rPr>
              <a:t>ALL LATE Nonfiction Unit textbook assignments </a:t>
            </a:r>
            <a:r>
              <a:rPr lang="en-US" sz="6000" b="1" dirty="0" smtClean="0">
                <a:solidFill>
                  <a:srgbClr val="FF0000"/>
                </a:solidFill>
                <a:latin typeface="Calibri" pitchFamily="34" charset="0"/>
                <a:cs typeface="Calibri" pitchFamily="34" charset="0"/>
              </a:rPr>
              <a:t>and take the </a:t>
            </a:r>
            <a:r>
              <a:rPr lang="en-US" sz="6000" b="1" dirty="0" smtClean="0">
                <a:solidFill>
                  <a:srgbClr val="FF0000"/>
                </a:solidFill>
                <a:latin typeface="Calibri" pitchFamily="34" charset="0"/>
                <a:cs typeface="Calibri" pitchFamily="34" charset="0"/>
              </a:rPr>
              <a:t>exam over our small nonfiction textbook unit, </a:t>
            </a:r>
            <a:r>
              <a:rPr lang="en-US" sz="6000" b="1" dirty="0" smtClean="0">
                <a:solidFill>
                  <a:srgbClr val="FF0000"/>
                </a:solidFill>
                <a:latin typeface="Calibri" pitchFamily="34" charset="0"/>
                <a:cs typeface="Calibri" pitchFamily="34" charset="0"/>
              </a:rPr>
              <a:t>in the Testing </a:t>
            </a:r>
            <a:r>
              <a:rPr lang="en-US" sz="6000" b="1" dirty="0" smtClean="0">
                <a:solidFill>
                  <a:srgbClr val="FF0000"/>
                </a:solidFill>
                <a:latin typeface="Calibri" pitchFamily="34" charset="0"/>
                <a:cs typeface="Calibri" pitchFamily="34" charset="0"/>
              </a:rPr>
              <a:t>Center </a:t>
            </a:r>
            <a:r>
              <a:rPr lang="en-US" sz="6000" b="1" dirty="0" smtClean="0">
                <a:solidFill>
                  <a:srgbClr val="FF0000"/>
                </a:solidFill>
                <a:latin typeface="Calibri" pitchFamily="34" charset="0"/>
                <a:cs typeface="Calibri" pitchFamily="34" charset="0"/>
              </a:rPr>
              <a:t>ASAP. </a:t>
            </a:r>
            <a:r>
              <a:rPr lang="en-US" sz="6000" b="1" dirty="0" smtClean="0">
                <a:solidFill>
                  <a:srgbClr val="FF0000"/>
                </a:solidFill>
                <a:latin typeface="Calibri" pitchFamily="34" charset="0"/>
                <a:cs typeface="Calibri" pitchFamily="34" charset="0"/>
              </a:rPr>
              <a:t>Thank you!</a:t>
            </a:r>
            <a:endParaRPr lang="en-US" sz="6000" b="1" dirty="0">
              <a:solidFill>
                <a:srgbClr val="FF0000"/>
              </a:solidFill>
              <a:latin typeface="Calibri" pitchFamily="34" charset="0"/>
              <a:cs typeface="Calibri" pitchFamily="34" charset="0"/>
            </a:endParaRPr>
          </a:p>
          <a:p>
            <a:pPr>
              <a:buFont typeface="Courier New" pitchFamily="49" charset="0"/>
              <a:buChar char="o"/>
            </a:pPr>
            <a:r>
              <a:rPr lang="en-US" sz="6000" b="1" u="sng" dirty="0" smtClean="0">
                <a:solidFill>
                  <a:srgbClr val="7030A0"/>
                </a:solidFill>
                <a:latin typeface="Calibri" pitchFamily="34" charset="0"/>
                <a:cs typeface="Calibri" pitchFamily="34" charset="0"/>
              </a:rPr>
              <a:t>Animal Farm </a:t>
            </a:r>
            <a:r>
              <a:rPr lang="en-US" sz="6000" b="1" dirty="0" smtClean="0">
                <a:solidFill>
                  <a:srgbClr val="7030A0"/>
                </a:solidFill>
                <a:latin typeface="Calibri" pitchFamily="34" charset="0"/>
                <a:cs typeface="Calibri" pitchFamily="34" charset="0"/>
              </a:rPr>
              <a:t>by George </a:t>
            </a:r>
            <a:r>
              <a:rPr lang="en-US" sz="6000" b="1" dirty="0" smtClean="0">
                <a:solidFill>
                  <a:srgbClr val="7030A0"/>
                </a:solidFill>
                <a:latin typeface="Calibri" pitchFamily="34" charset="0"/>
                <a:cs typeface="Calibri" pitchFamily="34" charset="0"/>
              </a:rPr>
              <a:t>Orwell</a:t>
            </a:r>
          </a:p>
          <a:p>
            <a:pPr lvl="1">
              <a:buFont typeface="Courier New" pitchFamily="49" charset="0"/>
              <a:buChar char="o"/>
            </a:pPr>
            <a:r>
              <a:rPr lang="en-US" sz="6000" b="1" dirty="0">
                <a:solidFill>
                  <a:srgbClr val="C00000"/>
                </a:solidFill>
                <a:latin typeface="Calibri" pitchFamily="34" charset="0"/>
                <a:cs typeface="Calibri" pitchFamily="34" charset="0"/>
              </a:rPr>
              <a:t>FINISH </a:t>
            </a:r>
            <a:r>
              <a:rPr lang="en-US" sz="6000" b="1" i="1" dirty="0">
                <a:solidFill>
                  <a:srgbClr val="7030A0"/>
                </a:solidFill>
                <a:latin typeface="Calibri" pitchFamily="34" charset="0"/>
                <a:cs typeface="Calibri" pitchFamily="34" charset="0"/>
              </a:rPr>
              <a:t>The Tiger Who Understood People </a:t>
            </a:r>
            <a:r>
              <a:rPr lang="en-US" sz="6000" b="1" dirty="0">
                <a:solidFill>
                  <a:srgbClr val="7030A0"/>
                </a:solidFill>
                <a:latin typeface="Calibri" pitchFamily="34" charset="0"/>
                <a:cs typeface="Calibri" pitchFamily="34" charset="0"/>
              </a:rPr>
              <a:t>by James Thurber</a:t>
            </a:r>
          </a:p>
          <a:p>
            <a:pPr lvl="2">
              <a:buFont typeface="Courier New" pitchFamily="49" charset="0"/>
              <a:buChar char="o"/>
            </a:pPr>
            <a:r>
              <a:rPr lang="en-US" sz="6000" b="1" dirty="0">
                <a:solidFill>
                  <a:srgbClr val="7030A0"/>
                </a:solidFill>
                <a:latin typeface="Calibri" pitchFamily="34" charset="0"/>
                <a:cs typeface="Calibri" pitchFamily="34" charset="0"/>
              </a:rPr>
              <a:t>Reading </a:t>
            </a:r>
            <a:r>
              <a:rPr lang="en-US" sz="6000" b="1" dirty="0" smtClean="0">
                <a:solidFill>
                  <a:srgbClr val="7030A0"/>
                </a:solidFill>
                <a:latin typeface="Calibri" pitchFamily="34" charset="0"/>
                <a:cs typeface="Calibri" pitchFamily="34" charset="0"/>
              </a:rPr>
              <a:t>Check </a:t>
            </a:r>
            <a:r>
              <a:rPr lang="en-US" sz="6000" b="1" dirty="0" smtClean="0">
                <a:solidFill>
                  <a:srgbClr val="0070C0"/>
                </a:solidFill>
                <a:latin typeface="Calibri" pitchFamily="34" charset="0"/>
                <a:cs typeface="Calibri" pitchFamily="34" charset="0"/>
              </a:rPr>
              <a:t>(2A &amp; 4A ONLY)</a:t>
            </a:r>
            <a:endParaRPr lang="en-US" sz="6000" b="1" dirty="0">
              <a:solidFill>
                <a:srgbClr val="0070C0"/>
              </a:solidFill>
              <a:latin typeface="Calibri" pitchFamily="34" charset="0"/>
              <a:cs typeface="Calibri" pitchFamily="34" charset="0"/>
            </a:endParaRPr>
          </a:p>
          <a:p>
            <a:pPr lvl="2">
              <a:buFont typeface="Courier New" pitchFamily="49" charset="0"/>
              <a:buChar char="o"/>
            </a:pPr>
            <a:r>
              <a:rPr lang="en-US" sz="6000" b="1" dirty="0">
                <a:solidFill>
                  <a:srgbClr val="7030A0"/>
                </a:solidFill>
                <a:latin typeface="Calibri" pitchFamily="34" charset="0"/>
                <a:cs typeface="Calibri" pitchFamily="34" charset="0"/>
              </a:rPr>
              <a:t>Partner </a:t>
            </a:r>
            <a:r>
              <a:rPr lang="en-US" sz="6000" b="1" dirty="0" smtClean="0">
                <a:solidFill>
                  <a:srgbClr val="7030A0"/>
                </a:solidFill>
                <a:latin typeface="Calibri" pitchFamily="34" charset="0"/>
                <a:cs typeface="Calibri" pitchFamily="34" charset="0"/>
              </a:rPr>
              <a:t>activity</a:t>
            </a:r>
          </a:p>
          <a:p>
            <a:pPr>
              <a:buFont typeface="Courier New" pitchFamily="49" charset="0"/>
              <a:buChar char="o"/>
            </a:pPr>
            <a:r>
              <a:rPr lang="en-US" sz="6000" b="1" dirty="0" smtClean="0">
                <a:solidFill>
                  <a:srgbClr val="7030A0"/>
                </a:solidFill>
                <a:latin typeface="Calibri" pitchFamily="34" charset="0"/>
                <a:cs typeface="Calibri" pitchFamily="34" charset="0"/>
              </a:rPr>
              <a:t>Dialectical Journals: introduction and vocabulary for Ch. 1</a:t>
            </a:r>
          </a:p>
          <a:p>
            <a:pPr>
              <a:buFont typeface="Courier New" pitchFamily="49" charset="0"/>
              <a:buChar char="o"/>
            </a:pPr>
            <a:r>
              <a:rPr lang="en-US" sz="6000" b="1" dirty="0" smtClean="0">
                <a:solidFill>
                  <a:srgbClr val="7030A0"/>
                </a:solidFill>
                <a:latin typeface="Calibri" pitchFamily="34" charset="0"/>
                <a:cs typeface="Calibri" pitchFamily="34" charset="0"/>
              </a:rPr>
              <a:t>Read Ch. 1</a:t>
            </a:r>
          </a:p>
          <a:p>
            <a:pPr>
              <a:buFont typeface="Courier New" pitchFamily="49" charset="0"/>
              <a:buChar char="o"/>
            </a:pPr>
            <a:r>
              <a:rPr lang="en-US" sz="6000" b="1" dirty="0" smtClean="0">
                <a:solidFill>
                  <a:srgbClr val="7030A0"/>
                </a:solidFill>
                <a:latin typeface="Calibri" pitchFamily="34" charset="0"/>
                <a:cs typeface="Calibri" pitchFamily="34" charset="0"/>
              </a:rPr>
              <a:t>Work time</a:t>
            </a:r>
            <a:endParaRPr lang="en-US" sz="6000" b="1" dirty="0">
              <a:solidFill>
                <a:srgbClr val="7030A0"/>
              </a:solidFill>
              <a:latin typeface="Calibri" pitchFamily="34" charset="0"/>
              <a:cs typeface="Calibri" pitchFamily="34" charset="0"/>
            </a:endParaRPr>
          </a:p>
          <a:p>
            <a:pPr>
              <a:buFont typeface="Courier New" pitchFamily="49" charset="0"/>
              <a:buChar char="o"/>
            </a:pPr>
            <a:r>
              <a:rPr lang="en-US" sz="6000" b="1" i="1" dirty="0" smtClean="0">
                <a:solidFill>
                  <a:srgbClr val="7030A0"/>
                </a:solidFill>
                <a:latin typeface="Calibri" pitchFamily="34" charset="0"/>
                <a:cs typeface="Calibri" pitchFamily="34" charset="0"/>
              </a:rPr>
              <a:t>Put </a:t>
            </a:r>
            <a:r>
              <a:rPr lang="en-US" sz="6000" b="1" i="1" dirty="0" smtClean="0">
                <a:solidFill>
                  <a:srgbClr val="7030A0"/>
                </a:solidFill>
                <a:latin typeface="Calibri" pitchFamily="34" charset="0"/>
                <a:cs typeface="Calibri" pitchFamily="34" charset="0"/>
              </a:rPr>
              <a:t>away your LLN and/or writing folders in the LLN Storage File Cabinet </a:t>
            </a:r>
            <a:r>
              <a:rPr lang="en-US" sz="6000" b="1" i="1" u="sng" dirty="0" smtClean="0">
                <a:solidFill>
                  <a:srgbClr val="7030A0"/>
                </a:solidFill>
                <a:latin typeface="Calibri" pitchFamily="34" charset="0"/>
                <a:cs typeface="Calibri" pitchFamily="34" charset="0"/>
              </a:rPr>
              <a:t>NEATLY</a:t>
            </a:r>
            <a:r>
              <a:rPr lang="en-US" sz="6000" b="1" i="1" dirty="0" smtClean="0">
                <a:solidFill>
                  <a:srgbClr val="7030A0"/>
                </a:solidFill>
                <a:latin typeface="Calibri" pitchFamily="34" charset="0"/>
                <a:cs typeface="Calibri" pitchFamily="34" charset="0"/>
              </a:rPr>
              <a:t>, please!</a:t>
            </a:r>
          </a:p>
          <a:p>
            <a:pPr>
              <a:buFont typeface="Courier New" pitchFamily="49" charset="0"/>
              <a:buChar char="o"/>
            </a:pPr>
            <a:r>
              <a:rPr lang="en-US" sz="6000" b="1" i="1" dirty="0" smtClean="0">
                <a:solidFill>
                  <a:schemeClr val="accent3"/>
                </a:solidFill>
                <a:latin typeface="Calibri" pitchFamily="34" charset="0"/>
                <a:cs typeface="Calibri" pitchFamily="34" charset="0"/>
              </a:rPr>
              <a:t>4A ONLY: Stack chairs carefully, thank you!</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56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600" b="1" u="sng" dirty="0">
                <a:solidFill>
                  <a:srgbClr val="00B050"/>
                </a:solidFill>
                <a:latin typeface="Calibri" pitchFamily="34" charset="0"/>
                <a:cs typeface="Calibri" pitchFamily="34" charset="0"/>
              </a:rPr>
              <a:t>Read to determine and analyze: </a:t>
            </a:r>
            <a:r>
              <a:rPr lang="en-US" sz="56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600" b="1" u="sng" dirty="0">
                <a:solidFill>
                  <a:srgbClr val="00B050"/>
                </a:solidFill>
                <a:latin typeface="Calibri" pitchFamily="34" charset="0"/>
                <a:cs typeface="Calibri" pitchFamily="34" charset="0"/>
              </a:rPr>
              <a:t>Write routinely over extended time frames for a range of tasks, purposes and </a:t>
            </a:r>
            <a:r>
              <a:rPr lang="en-US" sz="5600" b="1" u="sng" dirty="0" smtClean="0">
                <a:solidFill>
                  <a:srgbClr val="00B050"/>
                </a:solidFill>
                <a:latin typeface="Calibri" pitchFamily="34" charset="0"/>
                <a:cs typeface="Calibri" pitchFamily="34" charset="0"/>
              </a:rPr>
              <a:t>audiences</a:t>
            </a:r>
            <a:endParaRPr lang="en-US" sz="56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5600" b="1" dirty="0" smtClean="0">
                <a:solidFill>
                  <a:srgbClr val="7030A0"/>
                </a:solidFill>
                <a:latin typeface="Calibri" pitchFamily="34" charset="0"/>
                <a:cs typeface="Calibri" pitchFamily="34" charset="0"/>
              </a:rPr>
              <a:t>Get ALL LATE work in ASAP!!</a:t>
            </a:r>
            <a:endParaRPr lang="en-US" sz="56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00475545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Check: QUIZ</a:t>
            </a:r>
            <a:endParaRPr lang="en-US" dirty="0"/>
          </a:p>
        </p:txBody>
      </p:sp>
      <p:sp>
        <p:nvSpPr>
          <p:cNvPr id="3" name="Content Placeholder 2"/>
          <p:cNvSpPr>
            <a:spLocks noGrp="1"/>
          </p:cNvSpPr>
          <p:nvPr>
            <p:ph sz="quarter" idx="1"/>
          </p:nvPr>
        </p:nvSpPr>
        <p:spPr>
          <a:xfrm>
            <a:off x="152400" y="1447800"/>
            <a:ext cx="8839200" cy="4953000"/>
          </a:xfrm>
        </p:spPr>
        <p:txBody>
          <a:bodyPr>
            <a:normAutofit/>
          </a:bodyPr>
          <a:lstStyle/>
          <a:p>
            <a:r>
              <a:rPr lang="en-US" sz="3200" dirty="0" smtClean="0">
                <a:solidFill>
                  <a:srgbClr val="7030A0"/>
                </a:solidFill>
              </a:rPr>
              <a:t>On a sheet of </a:t>
            </a:r>
            <a:r>
              <a:rPr lang="en-US" sz="3200" i="1" dirty="0" smtClean="0">
                <a:solidFill>
                  <a:srgbClr val="7030A0"/>
                </a:solidFill>
              </a:rPr>
              <a:t>loose leaf paper</a:t>
            </a:r>
            <a:r>
              <a:rPr lang="en-US" sz="3200" dirty="0" smtClean="0">
                <a:solidFill>
                  <a:srgbClr val="7030A0"/>
                </a:solidFill>
              </a:rPr>
              <a:t> titled “Reading Check: QUIZ,” please write your name, the date, and class period up in the right-hand corner. </a:t>
            </a:r>
            <a:endParaRPr lang="en-US" sz="3200" dirty="0">
              <a:solidFill>
                <a:srgbClr val="7030A0"/>
              </a:solidFill>
            </a:endParaRPr>
          </a:p>
          <a:p>
            <a:pPr marL="514350" indent="-514350">
              <a:buAutoNum type="arabicPeriod"/>
            </a:pPr>
            <a:r>
              <a:rPr lang="en-US" sz="3600" dirty="0" smtClean="0"/>
              <a:t>What did the tiger learn while he was in captivity?</a:t>
            </a:r>
          </a:p>
          <a:p>
            <a:pPr marL="514350" indent="-514350">
              <a:buAutoNum type="arabicPeriod"/>
            </a:pPr>
            <a:r>
              <a:rPr lang="en-US" sz="3600" dirty="0" smtClean="0"/>
              <a:t>With whom does the tiger scheme?</a:t>
            </a:r>
          </a:p>
          <a:p>
            <a:pPr marL="514350" indent="-514350">
              <a:buAutoNum type="arabicPeriod"/>
            </a:pPr>
            <a:r>
              <a:rPr lang="en-US" sz="3600" dirty="0" smtClean="0"/>
              <a:t>What fee are the animals to pay to see the fight?</a:t>
            </a:r>
            <a:endParaRPr lang="en-US" sz="3600" dirty="0"/>
          </a:p>
        </p:txBody>
      </p:sp>
    </p:spTree>
    <p:extLst>
      <p:ext uri="{BB962C8B-B14F-4D97-AF65-F5344CB8AC3E}">
        <p14:creationId xmlns:p14="http://schemas.microsoft.com/office/powerpoint/2010/main" val="3005706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Check: QUIZ</a:t>
            </a:r>
          </a:p>
        </p:txBody>
      </p:sp>
      <p:sp>
        <p:nvSpPr>
          <p:cNvPr id="3" name="Content Placeholder 2"/>
          <p:cNvSpPr>
            <a:spLocks noGrp="1"/>
          </p:cNvSpPr>
          <p:nvPr>
            <p:ph sz="quarter" idx="1"/>
          </p:nvPr>
        </p:nvSpPr>
        <p:spPr>
          <a:xfrm>
            <a:off x="152400" y="1371600"/>
            <a:ext cx="8839200" cy="5334000"/>
          </a:xfrm>
        </p:spPr>
        <p:txBody>
          <a:bodyPr>
            <a:normAutofit fontScale="92500"/>
          </a:bodyPr>
          <a:lstStyle/>
          <a:p>
            <a:r>
              <a:rPr lang="en-US" dirty="0" smtClean="0"/>
              <a:t>Swap paper with a partner!</a:t>
            </a:r>
          </a:p>
          <a:p>
            <a:r>
              <a:rPr lang="en-US" dirty="0" smtClean="0"/>
              <a:t>At the top of your classmate’s paper write: “C.B. __your name__.” </a:t>
            </a:r>
          </a:p>
          <a:p>
            <a:r>
              <a:rPr lang="en-US" dirty="0" smtClean="0"/>
              <a:t>Listen carefully to the answers as we score each other’s quizzes.</a:t>
            </a:r>
          </a:p>
          <a:p>
            <a:r>
              <a:rPr lang="en-US" dirty="0" smtClean="0"/>
              <a:t>Put a “slash” or “X” through the numbers of all incorrect answers.</a:t>
            </a:r>
          </a:p>
          <a:p>
            <a:r>
              <a:rPr lang="en-US" dirty="0" smtClean="0"/>
              <a:t>When finished, write how many they got correct over “3.” (example: write “+2/3,” if they had 2 correct out of the 3 quiz questions.)</a:t>
            </a:r>
          </a:p>
          <a:p>
            <a:r>
              <a:rPr lang="en-US" dirty="0" smtClean="0"/>
              <a:t>Please turn the test back to its owner.</a:t>
            </a:r>
          </a:p>
          <a:p>
            <a:r>
              <a:rPr lang="en-US" dirty="0" smtClean="0"/>
              <a:t>Turn YOUR test into the turn-in box after you take a look at your score.</a:t>
            </a:r>
          </a:p>
          <a:p>
            <a:endParaRPr lang="en-US" dirty="0"/>
          </a:p>
        </p:txBody>
      </p:sp>
    </p:spTree>
    <p:extLst>
      <p:ext uri="{BB962C8B-B14F-4D97-AF65-F5344CB8AC3E}">
        <p14:creationId xmlns:p14="http://schemas.microsoft.com/office/powerpoint/2010/main" val="1818195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2800" i="1" dirty="0" smtClean="0">
                <a:solidFill>
                  <a:srgbClr val="7030A0"/>
                </a:solidFill>
                <a:latin typeface="Calibri" pitchFamily="34" charset="0"/>
                <a:cs typeface="Calibri" pitchFamily="34" charset="0"/>
              </a:rPr>
              <a:t>The Tiger Who Understood People    </a:t>
            </a:r>
            <a:r>
              <a:rPr lang="en-US" sz="2800" dirty="0" smtClean="0">
                <a:solidFill>
                  <a:srgbClr val="7030A0"/>
                </a:solidFill>
                <a:latin typeface="Calibri" pitchFamily="34" charset="0"/>
                <a:cs typeface="Calibri" pitchFamily="34" charset="0"/>
              </a:rPr>
              <a:t>by James Thurber</a:t>
            </a:r>
            <a:endParaRPr lang="en-US" sz="2800"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a:xfrm>
            <a:off x="152400" y="1371600"/>
            <a:ext cx="8839200" cy="5334000"/>
          </a:xfrm>
        </p:spPr>
        <p:txBody>
          <a:bodyPr>
            <a:normAutofit/>
          </a:bodyPr>
          <a:lstStyle/>
          <a:p>
            <a:pPr marL="0" indent="0" algn="ctr">
              <a:buNone/>
            </a:pPr>
            <a:r>
              <a:rPr lang="en-US" b="1" i="1" dirty="0" smtClean="0">
                <a:solidFill>
                  <a:srgbClr val="7030A0"/>
                </a:solidFill>
              </a:rPr>
              <a:t>After reading this fable please partner up with a classmate and answer these questions on a sheet of loose leaf paper (put both of your names on it). Please use complete sentences! Place it into the turn-in box when done.</a:t>
            </a:r>
          </a:p>
          <a:p>
            <a:pPr marL="514350" indent="-514350">
              <a:buAutoNum type="arabicPeriod"/>
            </a:pPr>
            <a:r>
              <a:rPr lang="en-US" sz="3000" dirty="0" smtClean="0"/>
              <a:t>Does the moral of the story strike you as true?</a:t>
            </a:r>
          </a:p>
          <a:p>
            <a:pPr marL="514350" indent="-514350">
              <a:buAutoNum type="arabicPeriod"/>
            </a:pPr>
            <a:r>
              <a:rPr lang="en-US" sz="3000" dirty="0" smtClean="0"/>
              <a:t>Explain the fox’s reasoning that kept the animals from attending the fight.</a:t>
            </a:r>
          </a:p>
          <a:p>
            <a:pPr marL="514350" indent="-514350">
              <a:buAutoNum type="arabicPeriod"/>
            </a:pPr>
            <a:r>
              <a:rPr lang="en-US" sz="3000" b="1" dirty="0" smtClean="0"/>
              <a:t>Irony</a:t>
            </a:r>
            <a:r>
              <a:rPr lang="en-US" sz="3000" dirty="0" smtClean="0"/>
              <a:t> is the discrepancy between expectation and reality. Explain how the conclusion of the fable is ironic.</a:t>
            </a:r>
          </a:p>
          <a:p>
            <a:pPr marL="514350" indent="-514350">
              <a:buAutoNum type="arabicPeriod"/>
            </a:pPr>
            <a:r>
              <a:rPr lang="en-US" sz="3000" dirty="0" smtClean="0"/>
              <a:t>What elements of this story make it a </a:t>
            </a:r>
            <a:r>
              <a:rPr lang="en-US" sz="3000" b="1" dirty="0" smtClean="0"/>
              <a:t>fable</a:t>
            </a:r>
            <a:r>
              <a:rPr lang="en-US" sz="3000" dirty="0" smtClean="0"/>
              <a:t>?</a:t>
            </a:r>
            <a:endParaRPr lang="en-US" sz="3000" dirty="0"/>
          </a:p>
        </p:txBody>
      </p:sp>
    </p:spTree>
    <p:extLst>
      <p:ext uri="{BB962C8B-B14F-4D97-AF65-F5344CB8AC3E}">
        <p14:creationId xmlns:p14="http://schemas.microsoft.com/office/powerpoint/2010/main" val="3260689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a:bodyPr>
          <a:lstStyle/>
          <a:p>
            <a:r>
              <a:rPr lang="en-US" b="1" dirty="0" smtClean="0"/>
              <a:t>Chapter 1: Vocabulary</a:t>
            </a:r>
            <a:br>
              <a:rPr lang="en-US" b="1" dirty="0" smtClean="0"/>
            </a:br>
            <a:r>
              <a:rPr lang="en-US" sz="2200" b="1" i="1" dirty="0" smtClean="0">
                <a:solidFill>
                  <a:srgbClr val="FF0000"/>
                </a:solidFill>
              </a:rPr>
              <a:t>Copy this vocab. into your dialectical journals!</a:t>
            </a:r>
            <a:endParaRPr lang="en-US" sz="2200" b="1" i="1" dirty="0">
              <a:solidFill>
                <a:srgbClr val="FF0000"/>
              </a:solidFill>
            </a:endParaRPr>
          </a:p>
        </p:txBody>
      </p:sp>
      <p:sp>
        <p:nvSpPr>
          <p:cNvPr id="3" name="Content Placeholder 2"/>
          <p:cNvSpPr>
            <a:spLocks noGrp="1"/>
          </p:cNvSpPr>
          <p:nvPr>
            <p:ph sz="quarter" idx="1"/>
          </p:nvPr>
        </p:nvSpPr>
        <p:spPr>
          <a:xfrm>
            <a:off x="152400" y="1371600"/>
            <a:ext cx="8915400" cy="5486400"/>
          </a:xfrm>
        </p:spPr>
        <p:txBody>
          <a:bodyPr>
            <a:noAutofit/>
          </a:bodyPr>
          <a:lstStyle/>
          <a:p>
            <a:pPr marL="514350" indent="-514350">
              <a:buAutoNum type="arabicPeriod"/>
            </a:pPr>
            <a:r>
              <a:rPr lang="en-US" b="1" dirty="0"/>
              <a:t>e</a:t>
            </a:r>
            <a:r>
              <a:rPr lang="en-US" b="1" dirty="0" smtClean="0"/>
              <a:t>nsconced</a:t>
            </a:r>
            <a:r>
              <a:rPr lang="en-US" dirty="0" smtClean="0"/>
              <a:t> </a:t>
            </a:r>
            <a:r>
              <a:rPr lang="en-US" i="1" dirty="0" smtClean="0"/>
              <a:t>v.</a:t>
            </a:r>
            <a:r>
              <a:rPr lang="en-US" dirty="0" smtClean="0"/>
              <a:t>: settled comfortably, snugly, or securely</a:t>
            </a:r>
          </a:p>
          <a:p>
            <a:pPr marL="514350" indent="-514350">
              <a:buAutoNum type="arabicPeriod"/>
            </a:pPr>
            <a:r>
              <a:rPr lang="en-US" b="1" dirty="0" smtClean="0"/>
              <a:t>benevolent </a:t>
            </a:r>
            <a:r>
              <a:rPr lang="en-US" i="1" dirty="0" smtClean="0"/>
              <a:t>adj.</a:t>
            </a:r>
            <a:r>
              <a:rPr lang="en-US" dirty="0" smtClean="0"/>
              <a:t>: doing or inclined to do good; kindly; charitable</a:t>
            </a:r>
          </a:p>
          <a:p>
            <a:pPr marL="514350" indent="-514350">
              <a:buAutoNum type="arabicPeriod"/>
            </a:pPr>
            <a:r>
              <a:rPr lang="en-US" b="1" dirty="0"/>
              <a:t>c</a:t>
            </a:r>
            <a:r>
              <a:rPr lang="en-US" b="1" dirty="0" smtClean="0"/>
              <a:t>ynical</a:t>
            </a:r>
            <a:r>
              <a:rPr lang="en-US" dirty="0" smtClean="0"/>
              <a:t> </a:t>
            </a:r>
            <a:r>
              <a:rPr lang="en-US" i="1" dirty="0" smtClean="0"/>
              <a:t>adj.</a:t>
            </a:r>
            <a:r>
              <a:rPr lang="en-US" dirty="0" smtClean="0"/>
              <a:t>: believing that people are motivated only by selfishness; sarcastic</a:t>
            </a:r>
          </a:p>
          <a:p>
            <a:pPr marL="514350" indent="-514350">
              <a:buAutoNum type="arabicPeriod"/>
            </a:pPr>
            <a:r>
              <a:rPr lang="en-US" b="1" dirty="0"/>
              <a:t>l</a:t>
            </a:r>
            <a:r>
              <a:rPr lang="en-US" b="1" dirty="0" smtClean="0"/>
              <a:t>aborious</a:t>
            </a:r>
            <a:r>
              <a:rPr lang="en-US" dirty="0" smtClean="0"/>
              <a:t> </a:t>
            </a:r>
            <a:r>
              <a:rPr lang="en-US" i="1" dirty="0" smtClean="0"/>
              <a:t>adj.</a:t>
            </a:r>
            <a:r>
              <a:rPr lang="en-US" dirty="0" smtClean="0"/>
              <a:t>: involving or calling for much work; difficult</a:t>
            </a:r>
          </a:p>
          <a:p>
            <a:pPr marL="514350" indent="-514350">
              <a:buAutoNum type="arabicPeriod"/>
            </a:pPr>
            <a:r>
              <a:rPr lang="en-US" b="1" dirty="0"/>
              <a:t>t</a:t>
            </a:r>
            <a:r>
              <a:rPr lang="en-US" b="1" dirty="0" smtClean="0"/>
              <a:t>yranny</a:t>
            </a:r>
            <a:r>
              <a:rPr lang="en-US" dirty="0" smtClean="0"/>
              <a:t> </a:t>
            </a:r>
            <a:r>
              <a:rPr lang="en-US" i="1" dirty="0" smtClean="0"/>
              <a:t>n.</a:t>
            </a:r>
            <a:r>
              <a:rPr lang="en-US" dirty="0" smtClean="0"/>
              <a:t>: very cruel and unjust use of power or authority</a:t>
            </a:r>
          </a:p>
          <a:p>
            <a:pPr marL="514350" indent="-514350">
              <a:buAutoNum type="arabicPeriod"/>
            </a:pPr>
            <a:r>
              <a:rPr lang="en-US" b="1" dirty="0"/>
              <a:t>d</a:t>
            </a:r>
            <a:r>
              <a:rPr lang="en-US" b="1" dirty="0" smtClean="0"/>
              <a:t>issentients</a:t>
            </a:r>
            <a:r>
              <a:rPr lang="en-US" dirty="0" smtClean="0"/>
              <a:t> </a:t>
            </a:r>
            <a:r>
              <a:rPr lang="en-US" i="1" dirty="0" smtClean="0"/>
              <a:t>n.</a:t>
            </a:r>
            <a:r>
              <a:rPr lang="en-US" dirty="0" smtClean="0"/>
              <a:t>: those who disagree, especially with the majority of opinion</a:t>
            </a:r>
          </a:p>
          <a:p>
            <a:pPr marL="0" indent="0">
              <a:buNone/>
            </a:pPr>
            <a:r>
              <a:rPr lang="en-US" b="1" u="sng" dirty="0" smtClean="0"/>
              <a:t>ALSO: </a:t>
            </a:r>
            <a:r>
              <a:rPr lang="en-US" dirty="0" smtClean="0"/>
              <a:t>“</a:t>
            </a:r>
            <a:r>
              <a:rPr lang="en-US" b="1" dirty="0" err="1" smtClean="0"/>
              <a:t>tush</a:t>
            </a:r>
            <a:r>
              <a:rPr lang="en-US" dirty="0" smtClean="0"/>
              <a:t>”- tusk; “</a:t>
            </a:r>
            <a:r>
              <a:rPr lang="en-US" b="1" dirty="0" smtClean="0"/>
              <a:t>cud</a:t>
            </a:r>
            <a:r>
              <a:rPr lang="en-US" dirty="0" smtClean="0"/>
              <a:t>”- partially digested food; </a:t>
            </a:r>
          </a:p>
          <a:p>
            <a:pPr marL="0" indent="0">
              <a:buNone/>
            </a:pPr>
            <a:r>
              <a:rPr lang="en-US" dirty="0" smtClean="0"/>
              <a:t>“</a:t>
            </a:r>
            <a:r>
              <a:rPr lang="en-US" b="1" dirty="0" smtClean="0"/>
              <a:t>knacker</a:t>
            </a:r>
            <a:r>
              <a:rPr lang="en-US" dirty="0" smtClean="0"/>
              <a:t>”- horse slaughterer; “</a:t>
            </a:r>
            <a:r>
              <a:rPr lang="en-US" b="1" dirty="0" smtClean="0"/>
              <a:t>mangel-wurzel</a:t>
            </a:r>
            <a:r>
              <a:rPr lang="en-US" dirty="0" smtClean="0"/>
              <a:t>”- beet</a:t>
            </a:r>
            <a:endParaRPr lang="en-US" dirty="0"/>
          </a:p>
        </p:txBody>
      </p:sp>
    </p:spTree>
    <p:extLst>
      <p:ext uri="{BB962C8B-B14F-4D97-AF65-F5344CB8AC3E}">
        <p14:creationId xmlns:p14="http://schemas.microsoft.com/office/powerpoint/2010/main" val="998182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110</TotalTime>
  <Words>681</Words>
  <Application>Microsoft Office PowerPoint</Application>
  <PresentationFormat>On-screen Show (4:3)</PresentationFormat>
  <Paragraphs>82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   Sophomore English      with Mrs. Greblo!</vt:lpstr>
      <vt:lpstr>Daily SSR Entry:</vt:lpstr>
      <vt:lpstr>Mrs. Greblo’s  1A, 2A, &amp; 4A Sophomore English Agenda: 5/6/13</vt:lpstr>
      <vt:lpstr>Reading Check: QUIZ</vt:lpstr>
      <vt:lpstr>Reading Check: QUIZ</vt:lpstr>
      <vt:lpstr>The Tiger Who Understood People    by James Thurber</vt:lpstr>
      <vt:lpstr>Chapter 1: Vocabulary Copy this vocab. into your dialectical journals!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18</cp:revision>
  <dcterms:created xsi:type="dcterms:W3CDTF">2013-05-06T15:40:30Z</dcterms:created>
  <dcterms:modified xsi:type="dcterms:W3CDTF">2013-05-06T17:31:15Z</dcterms:modified>
</cp:coreProperties>
</file>