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7F29E9-9B8D-4AAD-842B-53C869463508}" type="datetimeFigureOut">
              <a:rPr lang="en-US" smtClean="0"/>
              <a:t>4/16/2013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D0E06BB-C4F0-4475-B37B-F5C8FB41B736}" type="slidenum">
              <a:rPr lang="en-US" smtClean="0"/>
              <a:t>‹#›</a:t>
            </a:fld>
            <a:endParaRPr lang="en-US"/>
          </a:p>
        </p:txBody>
      </p:sp>
    </p:spTree>
    <p:extLst>
      <p:ext uri="{BB962C8B-B14F-4D97-AF65-F5344CB8AC3E}">
        <p14:creationId xmlns:p14="http://schemas.microsoft.com/office/powerpoint/2010/main" val="56915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5216351-3D3C-44C9-8213-462ECA6B281E}" type="datetimeFigureOut">
              <a:rPr lang="en-US" smtClean="0"/>
              <a:t>4/16/2013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8885FE0-442C-4705-B30D-C31E50CCCBF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216351-3D3C-44C9-8213-462ECA6B281E}"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885FE0-442C-4705-B30D-C31E50CCCBF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8885FE0-442C-4705-B30D-C31E50CCCBF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216351-3D3C-44C9-8213-462ECA6B281E}"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216351-3D3C-44C9-8213-462ECA6B281E}" type="datetimeFigureOut">
              <a:rPr lang="en-US" smtClean="0"/>
              <a:t>4/16/2013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8885FE0-442C-4705-B30D-C31E50CCCBF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5216351-3D3C-44C9-8213-462ECA6B281E}" type="datetimeFigureOut">
              <a:rPr lang="en-US" smtClean="0"/>
              <a:t>4/16/2013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8885FE0-442C-4705-B30D-C31E50CCCBF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5216351-3D3C-44C9-8213-462ECA6B281E}" type="datetimeFigureOut">
              <a:rPr lang="en-US" smtClean="0"/>
              <a:t>4/16/2013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885FE0-442C-4705-B30D-C31E50CCCBF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5216351-3D3C-44C9-8213-462ECA6B281E}" type="datetimeFigureOut">
              <a:rPr lang="en-US" smtClean="0"/>
              <a:t>4/16/2013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8885FE0-442C-4705-B30D-C31E50CCCBF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216351-3D3C-44C9-8213-462ECA6B281E}" type="datetimeFigureOut">
              <a:rPr lang="en-US" smtClean="0"/>
              <a:t>4/16/2013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885FE0-442C-4705-B30D-C31E50CCCB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5216351-3D3C-44C9-8213-462ECA6B281E}" type="datetimeFigureOut">
              <a:rPr lang="en-US" smtClean="0"/>
              <a:t>4/16/2013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885FE0-442C-4705-B30D-C31E50CCCB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8885FE0-442C-4705-B30D-C31E50CCCBF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5216351-3D3C-44C9-8213-462ECA6B281E}" type="datetimeFigureOut">
              <a:rPr lang="en-US" smtClean="0"/>
              <a:t>4/16/2013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8885FE0-442C-4705-B30D-C31E50CCCBF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5216351-3D3C-44C9-8213-462ECA6B281E}" type="datetimeFigureOut">
              <a:rPr lang="en-US" smtClean="0"/>
              <a:t>4/16/2013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5216351-3D3C-44C9-8213-462ECA6B281E}" type="datetimeFigureOut">
              <a:rPr lang="en-US" smtClean="0"/>
              <a:t>4/16/2013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8885FE0-442C-4705-B30D-C31E50CCCBF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377462776"/>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95272475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1530998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smtClean="0">
                <a:solidFill>
                  <a:schemeClr val="accent3"/>
                </a:solidFill>
                <a:latin typeface="Calibri" pitchFamily="34" charset="0"/>
                <a:cs typeface="Calibri" pitchFamily="34" charset="0"/>
              </a:rPr>
              <a:t>  1A, 2A, &amp; 4A Sophomore English Agenda: </a:t>
            </a:r>
            <a:r>
              <a:rPr lang="en-US" sz="2500" b="1" dirty="0" smtClean="0">
                <a:solidFill>
                  <a:srgbClr val="00B050"/>
                </a:solidFill>
                <a:latin typeface="Calibri" pitchFamily="34" charset="0"/>
                <a:cs typeface="Calibri" pitchFamily="34" charset="0"/>
              </a:rPr>
              <a:t>4/16/13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066800"/>
            <a:ext cx="8839200" cy="57912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400" b="1" dirty="0" smtClean="0">
                <a:solidFill>
                  <a:srgbClr val="FF0000"/>
                </a:solidFill>
                <a:latin typeface="Calibri" pitchFamily="34" charset="0"/>
                <a:cs typeface="Calibri" pitchFamily="34" charset="0"/>
              </a:rPr>
              <a:t>Graded work returned to you / NEW qtr. 4 hall passes</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u="sng" dirty="0" smtClean="0">
                <a:solidFill>
                  <a:srgbClr val="FF0000"/>
                </a:solidFill>
                <a:latin typeface="Calibri" pitchFamily="34" charset="0"/>
                <a:cs typeface="Calibri" pitchFamily="34" charset="0"/>
              </a:rPr>
              <a:t>Turn-in</a:t>
            </a:r>
            <a:r>
              <a:rPr lang="en-US" sz="6400" b="1" u="sng" dirty="0" smtClean="0">
                <a:solidFill>
                  <a:srgbClr val="FF0000"/>
                </a:solidFill>
                <a:latin typeface="Calibri" pitchFamily="34" charset="0"/>
                <a:cs typeface="Calibri" pitchFamily="34" charset="0"/>
              </a:rPr>
              <a:t>: </a:t>
            </a:r>
            <a:r>
              <a:rPr lang="en-US" sz="6400" b="1" i="1" dirty="0" smtClean="0">
                <a:solidFill>
                  <a:schemeClr val="accent3"/>
                </a:solidFill>
                <a:latin typeface="Calibri" pitchFamily="34" charset="0"/>
                <a:cs typeface="Calibri" pitchFamily="34" charset="0"/>
              </a:rPr>
              <a:t>Loose leaf assignment, Q’s </a:t>
            </a:r>
            <a:r>
              <a:rPr lang="en-US" sz="6400" b="1" i="1" dirty="0" smtClean="0">
                <a:solidFill>
                  <a:schemeClr val="accent3"/>
                </a:solidFill>
                <a:latin typeface="Calibri" pitchFamily="34" charset="0"/>
                <a:cs typeface="Calibri" pitchFamily="34" charset="0"/>
              </a:rPr>
              <a:t>1-6 </a:t>
            </a:r>
            <a:r>
              <a:rPr lang="en-US" sz="6400" b="1" i="1" dirty="0" smtClean="0">
                <a:solidFill>
                  <a:schemeClr val="accent3"/>
                </a:solidFill>
                <a:latin typeface="Calibri" pitchFamily="34" charset="0"/>
                <a:cs typeface="Calibri" pitchFamily="34" charset="0"/>
              </a:rPr>
              <a:t>on </a:t>
            </a:r>
            <a:r>
              <a:rPr lang="en-US" sz="6400" b="1" i="1" u="sng" dirty="0" smtClean="0">
                <a:solidFill>
                  <a:schemeClr val="accent3"/>
                </a:solidFill>
                <a:latin typeface="Calibri" pitchFamily="34" charset="0"/>
                <a:cs typeface="Calibri" pitchFamily="34" charset="0"/>
              </a:rPr>
              <a:t>Hair </a:t>
            </a:r>
            <a:r>
              <a:rPr lang="en-US" sz="6400" b="1" i="1" dirty="0" smtClean="0">
                <a:solidFill>
                  <a:schemeClr val="accent3"/>
                </a:solidFill>
                <a:latin typeface="Calibri" pitchFamily="34" charset="0"/>
                <a:cs typeface="Calibri" pitchFamily="34" charset="0"/>
              </a:rPr>
              <a:t>by Malcolm X and Lang. Link and Vocab. Lessons</a:t>
            </a:r>
            <a:endParaRPr lang="en-US" sz="6400" b="1" i="1" dirty="0" smtClean="0">
              <a:solidFill>
                <a:schemeClr val="accent3"/>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Attendance / SSR / </a:t>
            </a:r>
            <a:r>
              <a:rPr lang="en-US" sz="64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400" b="1" dirty="0" smtClean="0">
                <a:solidFill>
                  <a:srgbClr val="7030A0"/>
                </a:solidFill>
                <a:latin typeface="Calibri" pitchFamily="34" charset="0"/>
                <a:cs typeface="Calibri" pitchFamily="34" charset="0"/>
              </a:rPr>
              <a:t>Daily SSR Entry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12</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Agenda: (1A)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14</a:t>
            </a:r>
            <a:r>
              <a:rPr lang="en-US" sz="6400" b="1" dirty="0" smtClean="0">
                <a:solidFill>
                  <a:srgbClr val="7030A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 </a:t>
            </a:r>
            <a:r>
              <a:rPr lang="en-US" sz="6400" b="1" dirty="0" smtClean="0">
                <a:solidFill>
                  <a:srgbClr val="7030A0"/>
                </a:solidFill>
                <a:latin typeface="Calibri" pitchFamily="34" charset="0"/>
                <a:cs typeface="Calibri" pitchFamily="34" charset="0"/>
              </a:rPr>
              <a:t>(2A &amp; 4A)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13</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i="1"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600" b="1" dirty="0">
                <a:solidFill>
                  <a:srgbClr val="FF0000"/>
                </a:solidFill>
                <a:latin typeface="Calibri" pitchFamily="34" charset="0"/>
                <a:cs typeface="Calibri" pitchFamily="34" charset="0"/>
              </a:rPr>
              <a:t>Please turn in </a:t>
            </a:r>
            <a:r>
              <a:rPr lang="en-US" sz="6600" b="1" dirty="0" smtClean="0">
                <a:solidFill>
                  <a:srgbClr val="FF0000"/>
                </a:solidFill>
                <a:latin typeface="Calibri" pitchFamily="34" charset="0"/>
                <a:cs typeface="Calibri" pitchFamily="34" charset="0"/>
              </a:rPr>
              <a:t>your </a:t>
            </a:r>
            <a:r>
              <a:rPr lang="en-US" sz="6600" b="1" u="sng" dirty="0">
                <a:solidFill>
                  <a:srgbClr val="FF0000"/>
                </a:solidFill>
                <a:latin typeface="Calibri" pitchFamily="34" charset="0"/>
                <a:cs typeface="Calibri" pitchFamily="34" charset="0"/>
              </a:rPr>
              <a:t>The Lowest Animal</a:t>
            </a:r>
            <a:r>
              <a:rPr lang="en-US" sz="6600" b="1" dirty="0">
                <a:solidFill>
                  <a:srgbClr val="FF0000"/>
                </a:solidFill>
                <a:latin typeface="Calibri" pitchFamily="34" charset="0"/>
                <a:cs typeface="Calibri" pitchFamily="34" charset="0"/>
              </a:rPr>
              <a:t> (ignore quest. #</a:t>
            </a:r>
            <a:r>
              <a:rPr lang="en-US" sz="6600" b="1" dirty="0" smtClean="0">
                <a:solidFill>
                  <a:srgbClr val="FF0000"/>
                </a:solidFill>
                <a:latin typeface="Calibri" pitchFamily="34" charset="0"/>
                <a:cs typeface="Calibri" pitchFamily="34" charset="0"/>
              </a:rPr>
              <a:t>8) and </a:t>
            </a:r>
            <a:r>
              <a:rPr lang="en-US" sz="6600" b="1" u="sng" dirty="0" smtClean="0">
                <a:solidFill>
                  <a:srgbClr val="FF0000"/>
                </a:solidFill>
                <a:latin typeface="Calibri" pitchFamily="34" charset="0"/>
                <a:cs typeface="Calibri" pitchFamily="34" charset="0"/>
              </a:rPr>
              <a:t>Hair </a:t>
            </a:r>
            <a:r>
              <a:rPr lang="en-US" sz="6600" b="1" dirty="0" smtClean="0">
                <a:solidFill>
                  <a:srgbClr val="FF0000"/>
                </a:solidFill>
                <a:latin typeface="Calibri" pitchFamily="34" charset="0"/>
                <a:cs typeface="Calibri" pitchFamily="34" charset="0"/>
              </a:rPr>
              <a:t>assignments ASAP!</a:t>
            </a:r>
            <a:endParaRPr lang="en-US" sz="6600" b="1" dirty="0">
              <a:solidFill>
                <a:srgbClr val="FF000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Read </a:t>
            </a:r>
            <a:r>
              <a:rPr lang="en-US" sz="6400" b="1" u="sng" dirty="0" smtClean="0">
                <a:solidFill>
                  <a:srgbClr val="7030A0"/>
                </a:solidFill>
                <a:latin typeface="Calibri" pitchFamily="34" charset="0"/>
                <a:cs typeface="Calibri" pitchFamily="34" charset="0"/>
              </a:rPr>
              <a:t>Now You Take “Bambi” or “Snow White”-That’s Scary!</a:t>
            </a:r>
            <a:r>
              <a:rPr lang="en-US" sz="6400" b="1" dirty="0" smtClean="0">
                <a:solidFill>
                  <a:srgbClr val="7030A0"/>
                </a:solidFill>
                <a:latin typeface="Calibri" pitchFamily="34" charset="0"/>
                <a:cs typeface="Calibri" pitchFamily="34" charset="0"/>
              </a:rPr>
              <a:t> </a:t>
            </a:r>
            <a:r>
              <a:rPr lang="en-US" sz="6400" b="1" dirty="0" smtClean="0">
                <a:solidFill>
                  <a:srgbClr val="7030A0"/>
                </a:solidFill>
                <a:latin typeface="Calibri" pitchFamily="34" charset="0"/>
                <a:cs typeface="Calibri" pitchFamily="34" charset="0"/>
              </a:rPr>
              <a:t>by </a:t>
            </a:r>
            <a:r>
              <a:rPr lang="en-US" sz="6400" b="1" dirty="0" smtClean="0">
                <a:solidFill>
                  <a:srgbClr val="7030A0"/>
                </a:solidFill>
                <a:latin typeface="Calibri" pitchFamily="34" charset="0"/>
                <a:cs typeface="Calibri" pitchFamily="34" charset="0"/>
              </a:rPr>
              <a:t>Stephen King, </a:t>
            </a:r>
            <a:r>
              <a:rPr lang="en-US" sz="6400" b="1" dirty="0" smtClean="0">
                <a:solidFill>
                  <a:srgbClr val="7030A0"/>
                </a:solidFill>
                <a:latin typeface="Calibri" pitchFamily="34" charset="0"/>
                <a:cs typeface="Calibri" pitchFamily="34" charset="0"/>
              </a:rPr>
              <a:t>pgs. </a:t>
            </a:r>
            <a:r>
              <a:rPr lang="en-US" sz="6400" b="1" dirty="0" smtClean="0">
                <a:solidFill>
                  <a:srgbClr val="7030A0"/>
                </a:solidFill>
                <a:latin typeface="Calibri" pitchFamily="34" charset="0"/>
                <a:cs typeface="Calibri" pitchFamily="34" charset="0"/>
              </a:rPr>
              <a:t>479</a:t>
            </a:r>
            <a:r>
              <a:rPr lang="en-US" sz="6400" b="1" dirty="0" smtClean="0">
                <a:solidFill>
                  <a:srgbClr val="7030A0"/>
                </a:solidFill>
                <a:latin typeface="Calibri" pitchFamily="34" charset="0"/>
                <a:cs typeface="Calibri" pitchFamily="34" charset="0"/>
              </a:rPr>
              <a:t>-486 </a:t>
            </a:r>
            <a:r>
              <a:rPr lang="en-US" sz="6400" b="1" dirty="0" smtClean="0">
                <a:solidFill>
                  <a:srgbClr val="7030A0"/>
                </a:solidFill>
                <a:latin typeface="Calibri" pitchFamily="34" charset="0"/>
                <a:cs typeface="Calibri" pitchFamily="34" charset="0"/>
              </a:rPr>
              <a:t>; Answer Q’s </a:t>
            </a:r>
            <a:r>
              <a:rPr lang="en-US" sz="6400" b="1" dirty="0" smtClean="0">
                <a:solidFill>
                  <a:srgbClr val="7030A0"/>
                </a:solidFill>
                <a:latin typeface="Calibri" pitchFamily="34" charset="0"/>
                <a:cs typeface="Calibri" pitchFamily="34" charset="0"/>
              </a:rPr>
              <a:t>1-8 </a:t>
            </a:r>
            <a:r>
              <a:rPr lang="en-US" sz="6400" b="1" dirty="0" smtClean="0">
                <a:solidFill>
                  <a:srgbClr val="7030A0"/>
                </a:solidFill>
                <a:latin typeface="Calibri" pitchFamily="34" charset="0"/>
                <a:cs typeface="Calibri" pitchFamily="34" charset="0"/>
              </a:rPr>
              <a:t>on pg. </a:t>
            </a:r>
            <a:r>
              <a:rPr lang="en-US" sz="6400" b="1" dirty="0" smtClean="0">
                <a:solidFill>
                  <a:srgbClr val="7030A0"/>
                </a:solidFill>
                <a:latin typeface="Calibri" pitchFamily="34" charset="0"/>
                <a:cs typeface="Calibri" pitchFamily="34" charset="0"/>
              </a:rPr>
              <a:t>486</a:t>
            </a:r>
            <a:r>
              <a:rPr lang="en-US" sz="6400" b="1" dirty="0" smtClean="0">
                <a:solidFill>
                  <a:srgbClr val="7030A0"/>
                </a:solidFill>
                <a:latin typeface="Calibri" pitchFamily="34" charset="0"/>
                <a:cs typeface="Calibri" pitchFamily="34" charset="0"/>
              </a:rPr>
              <a:t> </a:t>
            </a:r>
            <a:r>
              <a:rPr lang="en-US" sz="6400" b="1" dirty="0" smtClean="0">
                <a:solidFill>
                  <a:srgbClr val="7030A0"/>
                </a:solidFill>
                <a:latin typeface="Calibri" pitchFamily="34" charset="0"/>
                <a:cs typeface="Calibri" pitchFamily="34" charset="0"/>
              </a:rPr>
              <a:t>on loose leaf paper </a:t>
            </a:r>
          </a:p>
          <a:p>
            <a:pPr>
              <a:buFont typeface="Courier New" pitchFamily="49" charset="0"/>
              <a:buChar char="o"/>
            </a:pPr>
            <a:r>
              <a:rPr lang="en-US" sz="6400" b="1" dirty="0" smtClean="0">
                <a:solidFill>
                  <a:srgbClr val="7030A0"/>
                </a:solidFill>
                <a:latin typeface="Calibri" pitchFamily="34" charset="0"/>
                <a:cs typeface="Calibri" pitchFamily="34" charset="0"/>
              </a:rPr>
              <a:t>On the same page complete: </a:t>
            </a:r>
            <a:r>
              <a:rPr lang="en-US" sz="6400" b="1" dirty="0" smtClean="0">
                <a:solidFill>
                  <a:srgbClr val="7030A0"/>
                </a:solidFill>
                <a:latin typeface="Calibri" pitchFamily="34" charset="0"/>
                <a:cs typeface="Calibri" pitchFamily="34" charset="0"/>
              </a:rPr>
              <a:t>“3. What’s Your Opinion?” letter </a:t>
            </a:r>
            <a:r>
              <a:rPr lang="en-US" sz="6400" b="1" dirty="0" smtClean="0">
                <a:solidFill>
                  <a:srgbClr val="7030A0"/>
                </a:solidFill>
                <a:latin typeface="Calibri" pitchFamily="34" charset="0"/>
                <a:cs typeface="Calibri" pitchFamily="34" charset="0"/>
              </a:rPr>
              <a:t>on page </a:t>
            </a:r>
            <a:r>
              <a:rPr lang="en-US" sz="6400" b="1" dirty="0" smtClean="0">
                <a:solidFill>
                  <a:srgbClr val="7030A0"/>
                </a:solidFill>
                <a:latin typeface="Calibri" pitchFamily="34" charset="0"/>
                <a:cs typeface="Calibri" pitchFamily="34" charset="0"/>
              </a:rPr>
              <a:t>487</a:t>
            </a:r>
            <a:r>
              <a:rPr lang="en-US" sz="6400" b="1" dirty="0" smtClean="0">
                <a:solidFill>
                  <a:srgbClr val="7030A0"/>
                </a:solidFill>
                <a:latin typeface="Calibri" pitchFamily="34" charset="0"/>
                <a:cs typeface="Calibri" pitchFamily="34" charset="0"/>
              </a:rPr>
              <a:t>.</a:t>
            </a:r>
          </a:p>
          <a:p>
            <a:pPr>
              <a:buFont typeface="Courier New" pitchFamily="49" charset="0"/>
              <a:buChar char="o"/>
            </a:pPr>
            <a:r>
              <a:rPr lang="en-US" sz="6400" b="1" dirty="0" smtClean="0">
                <a:solidFill>
                  <a:srgbClr val="00B0F0"/>
                </a:solidFill>
                <a:latin typeface="Calibri" pitchFamily="34" charset="0"/>
                <a:cs typeface="Calibri" pitchFamily="34" charset="0"/>
              </a:rPr>
              <a:t>Period 2A ONLY: </a:t>
            </a:r>
            <a:r>
              <a:rPr lang="en-US" sz="6400" i="1" dirty="0" smtClean="0">
                <a:solidFill>
                  <a:srgbClr val="00B0F0"/>
                </a:solidFill>
                <a:latin typeface="Calibri" pitchFamily="34" charset="0"/>
                <a:cs typeface="Calibri" pitchFamily="34" charset="0"/>
              </a:rPr>
              <a:t>Assembly @ end of period (released by announcement)</a:t>
            </a:r>
            <a:endParaRPr lang="en-US" sz="6400" i="1" dirty="0" smtClean="0">
              <a:solidFill>
                <a:srgbClr val="00B0F0"/>
              </a:solidFill>
              <a:latin typeface="Calibri" pitchFamily="34" charset="0"/>
              <a:cs typeface="Calibri" pitchFamily="34" charset="0"/>
            </a:endParaRPr>
          </a:p>
          <a:p>
            <a:pPr>
              <a:buFont typeface="Courier New" pitchFamily="49" charset="0"/>
              <a:buChar char="o"/>
            </a:pPr>
            <a:r>
              <a:rPr lang="en-US" sz="6400" b="1" i="1" dirty="0" smtClean="0">
                <a:solidFill>
                  <a:srgbClr val="7030A0"/>
                </a:solidFill>
                <a:latin typeface="Calibri" pitchFamily="34" charset="0"/>
                <a:cs typeface="Calibri" pitchFamily="34" charset="0"/>
              </a:rPr>
              <a:t>Put away your LLN and/or writing folders in the LLN Storage File Cabinet </a:t>
            </a:r>
            <a:r>
              <a:rPr lang="en-US" sz="6400" b="1" i="1" u="sng" dirty="0" smtClean="0">
                <a:solidFill>
                  <a:srgbClr val="7030A0"/>
                </a:solidFill>
                <a:latin typeface="Calibri" pitchFamily="34" charset="0"/>
                <a:cs typeface="Calibri" pitchFamily="34" charset="0"/>
              </a:rPr>
              <a:t>NEATLY</a:t>
            </a:r>
            <a:r>
              <a:rPr lang="en-US" sz="6400" b="1" i="1" dirty="0" smtClean="0">
                <a:solidFill>
                  <a:srgbClr val="7030A0"/>
                </a:solidFill>
                <a:latin typeface="Calibri" pitchFamily="34" charset="0"/>
                <a:cs typeface="Calibri" pitchFamily="34" charset="0"/>
              </a:rPr>
              <a:t>, please!</a:t>
            </a:r>
          </a:p>
          <a:p>
            <a:pPr>
              <a:buFont typeface="Courier New" pitchFamily="49" charset="0"/>
              <a:buChar char="o"/>
            </a:pPr>
            <a:r>
              <a:rPr lang="en-US" sz="6400" b="1" i="1" dirty="0" smtClean="0">
                <a:solidFill>
                  <a:schemeClr val="accent3"/>
                </a:solidFill>
                <a:latin typeface="Calibri" pitchFamily="34" charset="0"/>
                <a:cs typeface="Calibri" pitchFamily="34" charset="0"/>
              </a:rPr>
              <a:t>4A ONLY: Stack chairs carefully, thank you!</a:t>
            </a:r>
          </a:p>
          <a:p>
            <a:pPr>
              <a:buFont typeface="Courier New" pitchFamily="49" charset="0"/>
              <a:buChar char="o"/>
            </a:pPr>
            <a:r>
              <a:rPr lang="en-US" sz="72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Homework: </a:t>
            </a:r>
            <a:r>
              <a:rPr lang="en-US" sz="72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800" b="1" dirty="0" smtClean="0">
                <a:solidFill>
                  <a:srgbClr val="7030A0"/>
                </a:solidFill>
                <a:latin typeface="Calibri" pitchFamily="34" charset="0"/>
                <a:cs typeface="Calibri" pitchFamily="34" charset="0"/>
              </a:rPr>
              <a:t>Finish your textbook assignment at home if you didn’t in class. Have it ready for next class!</a:t>
            </a:r>
            <a:endParaRPr lang="en-US" sz="6800" b="1" u="sng" dirty="0" smtClean="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461962696"/>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Literature Assignment: </a:t>
            </a:r>
            <a:r>
              <a:rPr lang="en-US" i="1" dirty="0" smtClean="0"/>
              <a:t>Nonfiction</a:t>
            </a:r>
            <a:endParaRPr lang="en-US" i="1" dirty="0"/>
          </a:p>
        </p:txBody>
      </p:sp>
      <p:sp>
        <p:nvSpPr>
          <p:cNvPr id="3" name="Content Placeholder 2"/>
          <p:cNvSpPr>
            <a:spLocks noGrp="1"/>
          </p:cNvSpPr>
          <p:nvPr>
            <p:ph sz="quarter" idx="1"/>
          </p:nvPr>
        </p:nvSpPr>
        <p:spPr>
          <a:xfrm>
            <a:off x="152400" y="1371600"/>
            <a:ext cx="8839200" cy="5334000"/>
          </a:xfrm>
        </p:spPr>
        <p:txBody>
          <a:bodyPr>
            <a:normAutofit fontScale="70000" lnSpcReduction="20000"/>
          </a:bodyPr>
          <a:lstStyle/>
          <a:p>
            <a:pPr>
              <a:lnSpc>
                <a:spcPct val="120000"/>
              </a:lnSpc>
            </a:pPr>
            <a:r>
              <a:rPr lang="en-US" sz="2800" b="1" dirty="0">
                <a:solidFill>
                  <a:srgbClr val="7030A0"/>
                </a:solidFill>
                <a:latin typeface="+mj-lt"/>
              </a:rPr>
              <a:t>Read the </a:t>
            </a:r>
            <a:r>
              <a:rPr lang="en-US" sz="2800" b="1" dirty="0" smtClean="0">
                <a:solidFill>
                  <a:srgbClr val="7030A0"/>
                </a:solidFill>
                <a:latin typeface="+mj-lt"/>
              </a:rPr>
              <a:t>essay, </a:t>
            </a:r>
            <a:r>
              <a:rPr lang="en-US" sz="2800" b="1" u="sng" dirty="0">
                <a:solidFill>
                  <a:srgbClr val="7030A0"/>
                </a:solidFill>
                <a:latin typeface="Calibri" pitchFamily="34" charset="0"/>
                <a:cs typeface="Calibri" pitchFamily="34" charset="0"/>
              </a:rPr>
              <a:t>Now You Take “Bambi” or “Snow White”-That’s Scary!</a:t>
            </a:r>
            <a:r>
              <a:rPr lang="en-US" sz="2800" b="1" dirty="0">
                <a:solidFill>
                  <a:srgbClr val="7030A0"/>
                </a:solidFill>
                <a:latin typeface="Calibri" pitchFamily="34" charset="0"/>
                <a:cs typeface="Calibri" pitchFamily="34" charset="0"/>
              </a:rPr>
              <a:t> by Stephen King, </a:t>
            </a:r>
            <a:r>
              <a:rPr lang="en-US" sz="2800" b="1" dirty="0" smtClean="0">
                <a:solidFill>
                  <a:srgbClr val="7030A0"/>
                </a:solidFill>
                <a:latin typeface="+mj-lt"/>
                <a:cs typeface="Calibri" pitchFamily="34" charset="0"/>
              </a:rPr>
              <a:t>and </a:t>
            </a:r>
            <a:r>
              <a:rPr lang="en-US" sz="2800" b="1" dirty="0" smtClean="0">
                <a:solidFill>
                  <a:srgbClr val="7030A0"/>
                </a:solidFill>
                <a:latin typeface="+mj-lt"/>
                <a:cs typeface="Calibri" pitchFamily="34" charset="0"/>
              </a:rPr>
              <a:t>complete the corresponding assignment:</a:t>
            </a:r>
          </a:p>
          <a:p>
            <a:pPr lvl="1">
              <a:lnSpc>
                <a:spcPct val="120000"/>
              </a:lnSpc>
            </a:pPr>
            <a:r>
              <a:rPr lang="en-US" sz="2400" u="sng" dirty="0" smtClean="0">
                <a:solidFill>
                  <a:schemeClr val="tx1"/>
                </a:solidFill>
              </a:rPr>
              <a:t>Tools</a:t>
            </a:r>
            <a:r>
              <a:rPr lang="en-US" sz="2400" u="sng" dirty="0">
                <a:solidFill>
                  <a:schemeClr val="tx1"/>
                </a:solidFill>
              </a:rPr>
              <a:t>:</a:t>
            </a:r>
            <a:r>
              <a:rPr lang="en-US" sz="2400" dirty="0">
                <a:solidFill>
                  <a:schemeClr val="tx1"/>
                </a:solidFill>
              </a:rPr>
              <a:t> 10</a:t>
            </a:r>
            <a:r>
              <a:rPr lang="en-US" sz="2400" baseline="30000" dirty="0">
                <a:solidFill>
                  <a:schemeClr val="tx1"/>
                </a:solidFill>
              </a:rPr>
              <a:t>th</a:t>
            </a:r>
            <a:r>
              <a:rPr lang="en-US" sz="2400" dirty="0">
                <a:solidFill>
                  <a:schemeClr val="tx1"/>
                </a:solidFill>
              </a:rPr>
              <a:t> grade Elements of Lit. textbook, loose leaf paper, </a:t>
            </a:r>
            <a:r>
              <a:rPr lang="en-US" sz="2400" dirty="0" smtClean="0">
                <a:solidFill>
                  <a:schemeClr val="tx1"/>
                </a:solidFill>
              </a:rPr>
              <a:t>pen </a:t>
            </a:r>
            <a:r>
              <a:rPr lang="en-US" sz="2400" dirty="0">
                <a:solidFill>
                  <a:schemeClr val="tx1"/>
                </a:solidFill>
              </a:rPr>
              <a:t>or pencil </a:t>
            </a:r>
          </a:p>
          <a:p>
            <a:pPr lvl="1">
              <a:lnSpc>
                <a:spcPct val="120000"/>
              </a:lnSpc>
            </a:pPr>
            <a:r>
              <a:rPr lang="en-US" sz="2400" u="sng" dirty="0" smtClean="0">
                <a:solidFill>
                  <a:schemeClr val="tx1"/>
                </a:solidFill>
              </a:rPr>
              <a:t>Directions:</a:t>
            </a:r>
            <a:r>
              <a:rPr lang="en-US" sz="2400" dirty="0">
                <a:solidFill>
                  <a:schemeClr val="tx1"/>
                </a:solidFill>
              </a:rPr>
              <a:t> </a:t>
            </a:r>
            <a:r>
              <a:rPr lang="en-US" sz="2400" dirty="0" smtClean="0">
                <a:solidFill>
                  <a:schemeClr val="tx1"/>
                </a:solidFill>
              </a:rPr>
              <a:t>Begin by titling your paper </a:t>
            </a:r>
            <a:r>
              <a:rPr lang="en-US" sz="2400" dirty="0" smtClean="0">
                <a:solidFill>
                  <a:schemeClr val="tx1"/>
                </a:solidFill>
              </a:rPr>
              <a:t>“</a:t>
            </a:r>
            <a:r>
              <a:rPr lang="en-US" sz="2400" u="sng" dirty="0">
                <a:solidFill>
                  <a:schemeClr val="tx1"/>
                </a:solidFill>
                <a:latin typeface="Calibri" pitchFamily="34" charset="0"/>
                <a:cs typeface="Calibri" pitchFamily="34" charset="0"/>
              </a:rPr>
              <a:t>Now You Take “Bambi” or “Snow White”-That’s Scary!</a:t>
            </a:r>
            <a:r>
              <a:rPr lang="en-US" sz="2400" dirty="0">
                <a:solidFill>
                  <a:schemeClr val="tx1"/>
                </a:solidFill>
                <a:latin typeface="Calibri" pitchFamily="34" charset="0"/>
                <a:cs typeface="Calibri" pitchFamily="34" charset="0"/>
              </a:rPr>
              <a:t> by Stephen </a:t>
            </a:r>
            <a:r>
              <a:rPr lang="en-US" sz="2400" dirty="0" smtClean="0">
                <a:solidFill>
                  <a:schemeClr val="tx1"/>
                </a:solidFill>
                <a:latin typeface="Calibri" pitchFamily="34" charset="0"/>
                <a:cs typeface="Calibri" pitchFamily="34" charset="0"/>
              </a:rPr>
              <a:t>King</a:t>
            </a:r>
            <a:r>
              <a:rPr lang="en-US" sz="2400" dirty="0" smtClean="0">
                <a:solidFill>
                  <a:schemeClr val="tx1"/>
                </a:solidFill>
              </a:rPr>
              <a:t>”</a:t>
            </a:r>
            <a:endParaRPr lang="en-US" sz="2400" dirty="0" smtClean="0">
              <a:solidFill>
                <a:schemeClr val="tx1"/>
              </a:solidFill>
            </a:endParaRPr>
          </a:p>
          <a:p>
            <a:pPr lvl="1">
              <a:lnSpc>
                <a:spcPct val="120000"/>
              </a:lnSpc>
            </a:pPr>
            <a:r>
              <a:rPr lang="en-US" sz="2400" dirty="0" smtClean="0">
                <a:solidFill>
                  <a:schemeClr val="tx1"/>
                </a:solidFill>
              </a:rPr>
              <a:t>Then turn to the "Before You Read” reading on pg. </a:t>
            </a:r>
            <a:r>
              <a:rPr lang="en-US" sz="2400" dirty="0" smtClean="0">
                <a:solidFill>
                  <a:schemeClr val="tx1"/>
                </a:solidFill>
              </a:rPr>
              <a:t>479</a:t>
            </a:r>
            <a:r>
              <a:rPr lang="en-US" sz="2400" dirty="0" smtClean="0">
                <a:solidFill>
                  <a:schemeClr val="tx1"/>
                </a:solidFill>
              </a:rPr>
              <a:t> </a:t>
            </a:r>
            <a:r>
              <a:rPr lang="en-US" sz="2400" dirty="0" smtClean="0">
                <a:solidFill>
                  <a:schemeClr val="tx1"/>
                </a:solidFill>
              </a:rPr>
              <a:t>and start by </a:t>
            </a:r>
            <a:r>
              <a:rPr lang="en-US" sz="2400" dirty="0" smtClean="0">
                <a:solidFill>
                  <a:schemeClr val="tx1"/>
                </a:solidFill>
              </a:rPr>
              <a:t>reading the text on that page, completing the “</a:t>
            </a:r>
            <a:r>
              <a:rPr lang="en-US" sz="2400" dirty="0" err="1" smtClean="0">
                <a:solidFill>
                  <a:schemeClr val="tx1"/>
                </a:solidFill>
              </a:rPr>
              <a:t>Quickwrite</a:t>
            </a:r>
            <a:r>
              <a:rPr lang="en-US" sz="2400" dirty="0" smtClean="0">
                <a:solidFill>
                  <a:schemeClr val="tx1"/>
                </a:solidFill>
              </a:rPr>
              <a:t>,” and writing </a:t>
            </a:r>
            <a:r>
              <a:rPr lang="en-US" sz="2400" dirty="0" smtClean="0">
                <a:solidFill>
                  <a:schemeClr val="tx1"/>
                </a:solidFill>
              </a:rPr>
              <a:t>the definition of </a:t>
            </a:r>
            <a:r>
              <a:rPr lang="en-US" sz="2400" dirty="0" smtClean="0">
                <a:solidFill>
                  <a:schemeClr val="tx1"/>
                </a:solidFill>
              </a:rPr>
              <a:t>FACT VS. OPINION</a:t>
            </a:r>
            <a:r>
              <a:rPr lang="en-US" sz="2400" dirty="0" smtClean="0">
                <a:solidFill>
                  <a:schemeClr val="tx1"/>
                </a:solidFill>
              </a:rPr>
              <a:t> </a:t>
            </a:r>
            <a:r>
              <a:rPr lang="en-US" sz="2400" dirty="0" smtClean="0">
                <a:solidFill>
                  <a:schemeClr val="tx1"/>
                </a:solidFill>
              </a:rPr>
              <a:t>at the top of your paper.</a:t>
            </a:r>
          </a:p>
          <a:p>
            <a:pPr lvl="1">
              <a:lnSpc>
                <a:spcPct val="120000"/>
              </a:lnSpc>
            </a:pPr>
            <a:r>
              <a:rPr lang="en-US" sz="2400" dirty="0" smtClean="0">
                <a:solidFill>
                  <a:schemeClr val="tx1"/>
                </a:solidFill>
              </a:rPr>
              <a:t>Next, please </a:t>
            </a:r>
            <a:r>
              <a:rPr lang="en-US" sz="2400" dirty="0">
                <a:solidFill>
                  <a:schemeClr val="tx1"/>
                </a:solidFill>
              </a:rPr>
              <a:t>carefully read </a:t>
            </a:r>
            <a:r>
              <a:rPr lang="en-US" sz="2400" u="sng" dirty="0">
                <a:solidFill>
                  <a:schemeClr val="tx1"/>
                </a:solidFill>
                <a:latin typeface="Calibri" pitchFamily="34" charset="0"/>
                <a:cs typeface="Calibri" pitchFamily="34" charset="0"/>
              </a:rPr>
              <a:t>Now You Take “Bambi” or “Snow White”-That’s Scary!</a:t>
            </a:r>
            <a:r>
              <a:rPr lang="en-US" sz="2400" dirty="0">
                <a:solidFill>
                  <a:schemeClr val="tx1"/>
                </a:solidFill>
                <a:latin typeface="Calibri" pitchFamily="34" charset="0"/>
                <a:cs typeface="Calibri" pitchFamily="34" charset="0"/>
              </a:rPr>
              <a:t> by Stephen King</a:t>
            </a:r>
            <a:r>
              <a:rPr lang="en-US" sz="2400" dirty="0" smtClean="0">
                <a:solidFill>
                  <a:schemeClr val="tx1"/>
                </a:solidFill>
                <a:cs typeface="Calibri" pitchFamily="34" charset="0"/>
              </a:rPr>
              <a:t>, </a:t>
            </a:r>
            <a:r>
              <a:rPr lang="en-US" sz="2400" dirty="0">
                <a:solidFill>
                  <a:schemeClr val="tx1"/>
                </a:solidFill>
                <a:cs typeface="Calibri" pitchFamily="34" charset="0"/>
              </a:rPr>
              <a:t>pgs. </a:t>
            </a:r>
            <a:r>
              <a:rPr lang="en-US" sz="2400" dirty="0" smtClean="0">
                <a:solidFill>
                  <a:schemeClr val="tx1"/>
                </a:solidFill>
                <a:cs typeface="Calibri" pitchFamily="34" charset="0"/>
              </a:rPr>
              <a:t>479-485</a:t>
            </a:r>
            <a:r>
              <a:rPr lang="en-US" sz="2400" dirty="0" smtClean="0">
                <a:solidFill>
                  <a:schemeClr val="tx1"/>
                </a:solidFill>
              </a:rPr>
              <a:t> </a:t>
            </a:r>
            <a:r>
              <a:rPr lang="en-US" sz="2400" dirty="0">
                <a:solidFill>
                  <a:schemeClr val="tx1"/>
                </a:solidFill>
              </a:rPr>
              <a:t>(this includes a bio of </a:t>
            </a:r>
            <a:r>
              <a:rPr lang="en-US" sz="2400" dirty="0" smtClean="0">
                <a:solidFill>
                  <a:schemeClr val="tx1"/>
                </a:solidFill>
              </a:rPr>
              <a:t>Stephen King and </a:t>
            </a:r>
            <a:r>
              <a:rPr lang="en-US" sz="2400" dirty="0" smtClean="0">
                <a:solidFill>
                  <a:schemeClr val="tx1"/>
                </a:solidFill>
              </a:rPr>
              <a:t>a short </a:t>
            </a:r>
            <a:r>
              <a:rPr lang="en-US" sz="2400" dirty="0" smtClean="0">
                <a:solidFill>
                  <a:schemeClr val="tx1"/>
                </a:solidFill>
              </a:rPr>
              <a:t>piece called</a:t>
            </a:r>
            <a:r>
              <a:rPr lang="en-US" sz="2400" dirty="0">
                <a:solidFill>
                  <a:schemeClr val="tx1"/>
                </a:solidFill>
              </a:rPr>
              <a:t> </a:t>
            </a:r>
            <a:r>
              <a:rPr lang="en-US" sz="2400" dirty="0" smtClean="0">
                <a:solidFill>
                  <a:schemeClr val="tx1"/>
                </a:solidFill>
              </a:rPr>
              <a:t>“Literature and Sociology: Children and TV Violence”</a:t>
            </a:r>
            <a:r>
              <a:rPr lang="en-US" sz="2400" dirty="0" smtClean="0">
                <a:solidFill>
                  <a:schemeClr val="tx1"/>
                </a:solidFill>
              </a:rPr>
              <a:t>).</a:t>
            </a:r>
            <a:endParaRPr lang="en-US" sz="2400" dirty="0" smtClean="0">
              <a:solidFill>
                <a:schemeClr val="tx1"/>
              </a:solidFill>
            </a:endParaRPr>
          </a:p>
          <a:p>
            <a:pPr lvl="1">
              <a:lnSpc>
                <a:spcPct val="120000"/>
              </a:lnSpc>
            </a:pPr>
            <a:r>
              <a:rPr lang="en-US" sz="2400" dirty="0" smtClean="0">
                <a:solidFill>
                  <a:schemeClr val="tx1"/>
                </a:solidFill>
              </a:rPr>
              <a:t>Then </a:t>
            </a:r>
            <a:r>
              <a:rPr lang="en-US" sz="2400" dirty="0">
                <a:solidFill>
                  <a:schemeClr val="tx1"/>
                </a:solidFill>
              </a:rPr>
              <a:t>answer questions </a:t>
            </a:r>
            <a:r>
              <a:rPr lang="en-US" sz="2400" dirty="0" smtClean="0">
                <a:solidFill>
                  <a:schemeClr val="tx1"/>
                </a:solidFill>
              </a:rPr>
              <a:t>1-8, </a:t>
            </a:r>
            <a:r>
              <a:rPr lang="en-US" sz="2400" dirty="0" smtClean="0">
                <a:solidFill>
                  <a:schemeClr val="tx1"/>
                </a:solidFill>
              </a:rPr>
              <a:t>on loose leaf paper </a:t>
            </a:r>
            <a:r>
              <a:rPr lang="en-US" sz="2400" dirty="0">
                <a:solidFill>
                  <a:schemeClr val="tx1"/>
                </a:solidFill>
              </a:rPr>
              <a:t>in COMPLETE SENTENCES on pg. </a:t>
            </a:r>
            <a:r>
              <a:rPr lang="en-US" sz="2400" dirty="0" smtClean="0">
                <a:solidFill>
                  <a:schemeClr val="tx1"/>
                </a:solidFill>
              </a:rPr>
              <a:t>486</a:t>
            </a:r>
            <a:r>
              <a:rPr lang="en-US" sz="2400" dirty="0" smtClean="0">
                <a:solidFill>
                  <a:schemeClr val="tx1"/>
                </a:solidFill>
              </a:rPr>
              <a:t>.</a:t>
            </a:r>
            <a:endParaRPr lang="en-US" sz="2400" dirty="0">
              <a:solidFill>
                <a:schemeClr val="tx1"/>
              </a:solidFill>
            </a:endParaRPr>
          </a:p>
          <a:p>
            <a:pPr lvl="0">
              <a:lnSpc>
                <a:spcPct val="120000"/>
              </a:lnSpc>
            </a:pPr>
            <a:r>
              <a:rPr lang="en-US" sz="2800" b="1" dirty="0" smtClean="0">
                <a:solidFill>
                  <a:srgbClr val="7030A0"/>
                </a:solidFill>
                <a:latin typeface="+mj-lt"/>
              </a:rPr>
              <a:t>Complete the </a:t>
            </a:r>
            <a:r>
              <a:rPr lang="en-US" sz="2800" b="1" dirty="0" smtClean="0">
                <a:solidFill>
                  <a:srgbClr val="7030A0"/>
                </a:solidFill>
                <a:latin typeface="+mj-lt"/>
                <a:cs typeface="Calibri" pitchFamily="34" charset="0"/>
              </a:rPr>
              <a:t>“</a:t>
            </a:r>
            <a:r>
              <a:rPr lang="en-US" sz="2800" b="1" dirty="0">
                <a:solidFill>
                  <a:srgbClr val="7030A0"/>
                </a:solidFill>
                <a:latin typeface="Calibri" pitchFamily="34" charset="0"/>
                <a:cs typeface="Calibri" pitchFamily="34" charset="0"/>
              </a:rPr>
              <a:t>3. What’s Your Opinion?” </a:t>
            </a:r>
            <a:r>
              <a:rPr lang="en-US" sz="2800" b="1" dirty="0" smtClean="0">
                <a:solidFill>
                  <a:srgbClr val="7030A0"/>
                </a:solidFill>
                <a:latin typeface="+mj-lt"/>
                <a:cs typeface="Calibri" pitchFamily="34" charset="0"/>
              </a:rPr>
              <a:t>letter</a:t>
            </a:r>
            <a:r>
              <a:rPr lang="en-US" sz="2800" b="1" dirty="0" smtClean="0">
                <a:solidFill>
                  <a:srgbClr val="7030A0"/>
                </a:solidFill>
                <a:latin typeface="+mj-lt"/>
                <a:cs typeface="Calibri" pitchFamily="34" charset="0"/>
              </a:rPr>
              <a:t> </a:t>
            </a:r>
            <a:r>
              <a:rPr lang="en-US" sz="2800" b="1" dirty="0" smtClean="0">
                <a:solidFill>
                  <a:srgbClr val="7030A0"/>
                </a:solidFill>
                <a:latin typeface="+mj-lt"/>
              </a:rPr>
              <a:t>on </a:t>
            </a:r>
            <a:r>
              <a:rPr lang="en-US" sz="2800" b="1" dirty="0">
                <a:solidFill>
                  <a:srgbClr val="7030A0"/>
                </a:solidFill>
                <a:latin typeface="+mj-lt"/>
              </a:rPr>
              <a:t>pg. </a:t>
            </a:r>
            <a:r>
              <a:rPr lang="en-US" sz="2800" b="1" dirty="0" smtClean="0">
                <a:solidFill>
                  <a:srgbClr val="7030A0"/>
                </a:solidFill>
                <a:latin typeface="+mj-lt"/>
              </a:rPr>
              <a:t>487</a:t>
            </a:r>
            <a:r>
              <a:rPr lang="en-US" sz="2800" b="1" dirty="0" smtClean="0">
                <a:solidFill>
                  <a:srgbClr val="7030A0"/>
                </a:solidFill>
                <a:latin typeface="+mj-lt"/>
              </a:rPr>
              <a:t>:</a:t>
            </a:r>
            <a:endParaRPr lang="en-US" sz="2400" dirty="0">
              <a:solidFill>
                <a:srgbClr val="7030A0"/>
              </a:solidFill>
              <a:latin typeface="+mj-lt"/>
            </a:endParaRPr>
          </a:p>
          <a:p>
            <a:pPr lvl="1">
              <a:lnSpc>
                <a:spcPct val="120000"/>
              </a:lnSpc>
            </a:pPr>
            <a:r>
              <a:rPr lang="en-US" sz="2400" u="sng" dirty="0">
                <a:solidFill>
                  <a:schemeClr val="tx1"/>
                </a:solidFill>
              </a:rPr>
              <a:t>Tools:</a:t>
            </a:r>
            <a:r>
              <a:rPr lang="en-US" sz="2400" dirty="0">
                <a:solidFill>
                  <a:schemeClr val="tx1"/>
                </a:solidFill>
              </a:rPr>
              <a:t> 10</a:t>
            </a:r>
            <a:r>
              <a:rPr lang="en-US" sz="2400" baseline="30000" dirty="0">
                <a:solidFill>
                  <a:schemeClr val="tx1"/>
                </a:solidFill>
              </a:rPr>
              <a:t>th</a:t>
            </a:r>
            <a:r>
              <a:rPr lang="en-US" sz="2400" dirty="0">
                <a:solidFill>
                  <a:schemeClr val="tx1"/>
                </a:solidFill>
              </a:rPr>
              <a:t> grade Elements of Lit. textbook, </a:t>
            </a:r>
            <a:r>
              <a:rPr lang="en-US" sz="2400" dirty="0" smtClean="0">
                <a:solidFill>
                  <a:schemeClr val="tx1"/>
                </a:solidFill>
              </a:rPr>
              <a:t>the same sheet of loose </a:t>
            </a:r>
            <a:r>
              <a:rPr lang="en-US" sz="2400" dirty="0">
                <a:solidFill>
                  <a:schemeClr val="tx1"/>
                </a:solidFill>
              </a:rPr>
              <a:t>leaf </a:t>
            </a:r>
            <a:r>
              <a:rPr lang="en-US" sz="2400" dirty="0" smtClean="0">
                <a:solidFill>
                  <a:schemeClr val="tx1"/>
                </a:solidFill>
              </a:rPr>
              <a:t>paper that you’re </a:t>
            </a:r>
            <a:r>
              <a:rPr lang="en-US" sz="2400" u="sng" dirty="0" smtClean="0">
                <a:solidFill>
                  <a:schemeClr val="tx1"/>
                </a:solidFill>
              </a:rPr>
              <a:t>Hair</a:t>
            </a:r>
            <a:r>
              <a:rPr lang="en-US" sz="2400" dirty="0" smtClean="0">
                <a:solidFill>
                  <a:schemeClr val="tx1"/>
                </a:solidFill>
              </a:rPr>
              <a:t> questions are on</a:t>
            </a:r>
            <a:r>
              <a:rPr lang="en-US" sz="2400" dirty="0" smtClean="0">
                <a:solidFill>
                  <a:schemeClr val="tx1"/>
                </a:solidFill>
              </a:rPr>
              <a:t>, </a:t>
            </a:r>
            <a:r>
              <a:rPr lang="en-US" sz="2400" dirty="0">
                <a:solidFill>
                  <a:schemeClr val="tx1"/>
                </a:solidFill>
              </a:rPr>
              <a:t>pen or pencil </a:t>
            </a:r>
          </a:p>
          <a:p>
            <a:pPr lvl="1">
              <a:lnSpc>
                <a:spcPct val="120000"/>
              </a:lnSpc>
            </a:pPr>
            <a:r>
              <a:rPr lang="en-US" sz="2400" u="sng" dirty="0">
                <a:solidFill>
                  <a:schemeClr val="tx1"/>
                </a:solidFill>
              </a:rPr>
              <a:t>Directions:</a:t>
            </a:r>
            <a:r>
              <a:rPr lang="en-US" sz="2400" dirty="0">
                <a:solidFill>
                  <a:schemeClr val="tx1"/>
                </a:solidFill>
              </a:rPr>
              <a:t> On page </a:t>
            </a:r>
            <a:r>
              <a:rPr lang="en-US" sz="2400" dirty="0" smtClean="0">
                <a:solidFill>
                  <a:schemeClr val="tx1"/>
                </a:solidFill>
              </a:rPr>
              <a:t>487</a:t>
            </a:r>
            <a:r>
              <a:rPr lang="en-US" sz="2400" dirty="0" smtClean="0">
                <a:solidFill>
                  <a:schemeClr val="tx1"/>
                </a:solidFill>
              </a:rPr>
              <a:t>,  </a:t>
            </a:r>
            <a:r>
              <a:rPr lang="en-US" sz="2400" dirty="0">
                <a:solidFill>
                  <a:schemeClr val="tx1"/>
                </a:solidFill>
              </a:rPr>
              <a:t>please carefully read the directions and </a:t>
            </a:r>
            <a:r>
              <a:rPr lang="en-US" sz="2400" dirty="0" smtClean="0">
                <a:solidFill>
                  <a:schemeClr val="tx1"/>
                </a:solidFill>
              </a:rPr>
              <a:t>write your letter on </a:t>
            </a:r>
            <a:r>
              <a:rPr lang="en-US" sz="2400" dirty="0" smtClean="0">
                <a:solidFill>
                  <a:schemeClr val="tx1"/>
                </a:solidFill>
              </a:rPr>
              <a:t>the same sheet of loose leaf paper (or add </a:t>
            </a:r>
            <a:r>
              <a:rPr lang="en-US" sz="2400" dirty="0" smtClean="0">
                <a:solidFill>
                  <a:schemeClr val="tx1"/>
                </a:solidFill>
              </a:rPr>
              <a:t>another page </a:t>
            </a:r>
            <a:r>
              <a:rPr lang="en-US" sz="2400" dirty="0" smtClean="0">
                <a:solidFill>
                  <a:schemeClr val="tx1"/>
                </a:solidFill>
              </a:rPr>
              <a:t>if </a:t>
            </a:r>
            <a:r>
              <a:rPr lang="en-US" sz="2400" dirty="0" smtClean="0">
                <a:solidFill>
                  <a:schemeClr val="tx1"/>
                </a:solidFill>
              </a:rPr>
              <a:t>you need </a:t>
            </a:r>
            <a:r>
              <a:rPr lang="en-US" sz="2400" dirty="0" smtClean="0">
                <a:solidFill>
                  <a:schemeClr val="tx1"/>
                </a:solidFill>
              </a:rPr>
              <a:t>it and just staple </a:t>
            </a:r>
            <a:r>
              <a:rPr lang="en-US" sz="2400" dirty="0" smtClean="0">
                <a:solidFill>
                  <a:schemeClr val="tx1"/>
                </a:solidFill>
              </a:rPr>
              <a:t>them together) that your story questions are on. </a:t>
            </a:r>
            <a:endParaRPr lang="en-US" sz="2400" dirty="0">
              <a:solidFill>
                <a:schemeClr val="tx1"/>
              </a:solidFill>
            </a:endParaRPr>
          </a:p>
        </p:txBody>
      </p:sp>
    </p:spTree>
    <p:extLst>
      <p:ext uri="{BB962C8B-B14F-4D97-AF65-F5344CB8AC3E}">
        <p14:creationId xmlns:p14="http://schemas.microsoft.com/office/powerpoint/2010/main" val="1809597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Room Activity</a:t>
            </a:r>
            <a:endParaRPr lang="en-US" dirty="0"/>
          </a:p>
        </p:txBody>
      </p:sp>
      <p:sp>
        <p:nvSpPr>
          <p:cNvPr id="3" name="Content Placeholder 2"/>
          <p:cNvSpPr>
            <a:spLocks noGrp="1"/>
          </p:cNvSpPr>
          <p:nvPr>
            <p:ph sz="quarter" idx="1"/>
          </p:nvPr>
        </p:nvSpPr>
        <p:spPr/>
        <p:txBody>
          <a:bodyPr>
            <a:normAutofit/>
          </a:bodyPr>
          <a:lstStyle/>
          <a:p>
            <a:r>
              <a:rPr lang="en-US" sz="8000" dirty="0" smtClean="0"/>
              <a:t>Please pack up your stuff </a:t>
            </a:r>
          </a:p>
          <a:p>
            <a:r>
              <a:rPr lang="en-US" sz="8000" dirty="0" smtClean="0"/>
              <a:t>Quickly!</a:t>
            </a:r>
          </a:p>
        </p:txBody>
      </p:sp>
    </p:spTree>
    <p:extLst>
      <p:ext uri="{BB962C8B-B14F-4D97-AF65-F5344CB8AC3E}">
        <p14:creationId xmlns:p14="http://schemas.microsoft.com/office/powerpoint/2010/main" val="2940642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“PASS </a:t>
            </a:r>
            <a:r>
              <a:rPr lang="en-US" dirty="0"/>
              <a:t>A </a:t>
            </a:r>
            <a:r>
              <a:rPr lang="en-US" dirty="0" smtClean="0"/>
              <a:t>SMILE” WEEK</a:t>
            </a:r>
            <a:endParaRPr lang="en-US" dirty="0"/>
          </a:p>
        </p:txBody>
      </p:sp>
      <p:sp>
        <p:nvSpPr>
          <p:cNvPr id="3" name="Content Placeholder 2"/>
          <p:cNvSpPr>
            <a:spLocks noGrp="1"/>
          </p:cNvSpPr>
          <p:nvPr>
            <p:ph sz="quarter" idx="1"/>
          </p:nvPr>
        </p:nvSpPr>
        <p:spPr>
          <a:xfrm>
            <a:off x="152400" y="1371600"/>
            <a:ext cx="8839200" cy="5334000"/>
          </a:xfrm>
        </p:spPr>
        <p:txBody>
          <a:bodyPr>
            <a:normAutofit/>
          </a:bodyPr>
          <a:lstStyle/>
          <a:p>
            <a:pPr lvl="0"/>
            <a:r>
              <a:rPr lang="en-US" dirty="0" smtClean="0"/>
              <a:t>The </a:t>
            </a:r>
            <a:r>
              <a:rPr lang="en-US" dirty="0"/>
              <a:t>goal is to have everyone do at least one nice deed for someone else every day. </a:t>
            </a:r>
          </a:p>
          <a:p>
            <a:pPr lvl="0"/>
            <a:r>
              <a:rPr lang="en-US" dirty="0"/>
              <a:t>There will be tables at lunch where people can write down </a:t>
            </a:r>
            <a:r>
              <a:rPr lang="en-US" b="1" dirty="0"/>
              <a:t>nice things others have done for THEM</a:t>
            </a:r>
            <a:r>
              <a:rPr lang="en-US" dirty="0"/>
              <a:t>. The slip you turn in is called a “smile”. You can’t write down good things you did for other people. </a:t>
            </a:r>
          </a:p>
          <a:p>
            <a:pPr lvl="0"/>
            <a:r>
              <a:rPr lang="en-US" dirty="0"/>
              <a:t>There will be candy given for every “smile” turned in. </a:t>
            </a:r>
          </a:p>
          <a:p>
            <a:pPr lvl="0"/>
            <a:r>
              <a:rPr lang="en-US" dirty="0"/>
              <a:t>All of the “smiles” will be put up on a wall to show all the good we can do as a school. </a:t>
            </a:r>
          </a:p>
          <a:p>
            <a:pPr lvl="0"/>
            <a:r>
              <a:rPr lang="en-US" dirty="0"/>
              <a:t>If you each do one good thing a day, imagine how many “smiles” we could get. </a:t>
            </a:r>
          </a:p>
          <a:p>
            <a:endParaRPr lang="en-US" dirty="0"/>
          </a:p>
        </p:txBody>
      </p:sp>
    </p:spTree>
    <p:extLst>
      <p:ext uri="{BB962C8B-B14F-4D97-AF65-F5344CB8AC3E}">
        <p14:creationId xmlns:p14="http://schemas.microsoft.com/office/powerpoint/2010/main" val="11167541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Room Activity: Youth Summit</a:t>
            </a:r>
            <a:endParaRPr lang="en-US" dirty="0"/>
          </a:p>
        </p:txBody>
      </p:sp>
      <p:sp>
        <p:nvSpPr>
          <p:cNvPr id="3" name="Content Placeholder 2"/>
          <p:cNvSpPr>
            <a:spLocks noGrp="1"/>
          </p:cNvSpPr>
          <p:nvPr>
            <p:ph sz="quarter" idx="1"/>
          </p:nvPr>
        </p:nvSpPr>
        <p:spPr>
          <a:xfrm>
            <a:off x="152400" y="1371600"/>
            <a:ext cx="8839200" cy="5334000"/>
          </a:xfrm>
        </p:spPr>
        <p:txBody>
          <a:bodyPr/>
          <a:lstStyle/>
          <a:p>
            <a:pPr lvl="0"/>
            <a:r>
              <a:rPr lang="en-US" sz="4800" dirty="0"/>
              <a:t>On that paper </a:t>
            </a:r>
            <a:r>
              <a:rPr lang="en-US" sz="4800" dirty="0" smtClean="0"/>
              <a:t>you </a:t>
            </a:r>
            <a:r>
              <a:rPr lang="en-US" sz="4800" dirty="0"/>
              <a:t>are to </a:t>
            </a:r>
            <a:r>
              <a:rPr lang="en-US" sz="4800" b="1" u="sng" dirty="0"/>
              <a:t>ANONYMOUSLY</a:t>
            </a:r>
            <a:r>
              <a:rPr lang="en-US" sz="4800" dirty="0"/>
              <a:t> write about a difficult thing </a:t>
            </a:r>
            <a:r>
              <a:rPr lang="en-US" sz="4800" dirty="0" smtClean="0"/>
              <a:t>you’ve </a:t>
            </a:r>
            <a:r>
              <a:rPr lang="en-US" sz="4800" dirty="0"/>
              <a:t>been through in </a:t>
            </a:r>
            <a:r>
              <a:rPr lang="en-US" sz="4800" dirty="0" smtClean="0"/>
              <a:t>your </a:t>
            </a:r>
            <a:r>
              <a:rPr lang="en-US" sz="4800" dirty="0"/>
              <a:t>life or how </a:t>
            </a:r>
            <a:r>
              <a:rPr lang="en-US" sz="4800" dirty="0" smtClean="0"/>
              <a:t>you </a:t>
            </a:r>
            <a:r>
              <a:rPr lang="en-US" sz="4800" dirty="0"/>
              <a:t>think other students see </a:t>
            </a:r>
            <a:r>
              <a:rPr lang="en-US" sz="4800" dirty="0" smtClean="0"/>
              <a:t>you </a:t>
            </a:r>
            <a:r>
              <a:rPr lang="en-US" sz="4800" dirty="0"/>
              <a:t>or </a:t>
            </a:r>
            <a:r>
              <a:rPr lang="en-US" sz="4800" dirty="0" smtClean="0"/>
              <a:t>you </a:t>
            </a:r>
            <a:r>
              <a:rPr lang="en-US" sz="4800" dirty="0"/>
              <a:t>may </a:t>
            </a:r>
            <a:r>
              <a:rPr lang="en-US" sz="4800" dirty="0" smtClean="0"/>
              <a:t>“pass” and just listen</a:t>
            </a:r>
            <a:r>
              <a:rPr lang="en-US" sz="4800" dirty="0"/>
              <a:t>.</a:t>
            </a:r>
          </a:p>
          <a:p>
            <a:endParaRPr lang="en-US" dirty="0"/>
          </a:p>
        </p:txBody>
      </p:sp>
    </p:spTree>
    <p:extLst>
      <p:ext uri="{BB962C8B-B14F-4D97-AF65-F5344CB8AC3E}">
        <p14:creationId xmlns:p14="http://schemas.microsoft.com/office/powerpoint/2010/main" val="14049949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387</TotalTime>
  <Words>811</Words>
  <Application>Microsoft Office PowerPoint</Application>
  <PresentationFormat>On-screen Show (4:3)</PresentationFormat>
  <Paragraphs>73</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Civic</vt:lpstr>
      <vt:lpstr>   Sophomore English      with Mrs. Greblo!</vt:lpstr>
      <vt:lpstr>Daily SSR Entry:</vt:lpstr>
      <vt:lpstr>Mrs. Greblo’s  1A, 2A, &amp; 4A Sophomore English Agenda: 4/16/13</vt:lpstr>
      <vt:lpstr>Elements of Literature Assignment: Nonfiction</vt:lpstr>
      <vt:lpstr>Ad Room Activity</vt:lpstr>
      <vt:lpstr>“PASS A SMILE” WEEK</vt:lpstr>
      <vt:lpstr>Ad Room Activity: Youth Summit</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18</cp:revision>
  <cp:lastPrinted>2013-04-16T21:18:58Z</cp:lastPrinted>
  <dcterms:created xsi:type="dcterms:W3CDTF">2013-04-16T16:15:49Z</dcterms:created>
  <dcterms:modified xsi:type="dcterms:W3CDTF">2013-04-16T22:43:17Z</dcterms:modified>
</cp:coreProperties>
</file>